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67" r:id="rId7"/>
    <p:sldId id="268" r:id="rId8"/>
    <p:sldId id="269" r:id="rId9"/>
    <p:sldId id="258" r:id="rId10"/>
    <p:sldId id="342" r:id="rId11"/>
    <p:sldId id="278" r:id="rId12"/>
    <p:sldId id="280" r:id="rId13"/>
    <p:sldId id="279" r:id="rId14"/>
    <p:sldId id="281" r:id="rId15"/>
    <p:sldId id="341" r:id="rId16"/>
    <p:sldId id="282" r:id="rId17"/>
    <p:sldId id="299" r:id="rId18"/>
    <p:sldId id="300" r:id="rId19"/>
    <p:sldId id="340" r:id="rId20"/>
    <p:sldId id="284" r:id="rId21"/>
    <p:sldId id="285" r:id="rId22"/>
    <p:sldId id="286" r:id="rId23"/>
    <p:sldId id="287" r:id="rId24"/>
    <p:sldId id="339" r:id="rId25"/>
    <p:sldId id="259" r:id="rId26"/>
    <p:sldId id="289" r:id="rId27"/>
    <p:sldId id="343" r:id="rId28"/>
    <p:sldId id="301" r:id="rId29"/>
    <p:sldId id="313" r:id="rId30"/>
    <p:sldId id="314" r:id="rId31"/>
    <p:sldId id="315" r:id="rId32"/>
    <p:sldId id="316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8" r:id="rId63"/>
    <p:sldId id="349" r:id="rId64"/>
    <p:sldId id="326" r:id="rId65"/>
    <p:sldId id="327" r:id="rId66"/>
    <p:sldId id="329" r:id="rId67"/>
    <p:sldId id="346" r:id="rId68"/>
    <p:sldId id="347" r:id="rId69"/>
    <p:sldId id="348" r:id="rId70"/>
    <p:sldId id="345" r:id="rId71"/>
    <p:sldId id="331" r:id="rId72"/>
    <p:sldId id="332" r:id="rId73"/>
    <p:sldId id="333" r:id="rId74"/>
    <p:sldId id="337" r:id="rId75"/>
    <p:sldId id="334" r:id="rId76"/>
    <p:sldId id="335" r:id="rId77"/>
    <p:sldId id="336" r:id="rId78"/>
    <p:sldId id="338" r:id="rId79"/>
    <p:sldId id="344" r:id="rId80"/>
    <p:sldId id="330" r:id="rId8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2" autoAdjust="0"/>
    <p:restoredTop sz="97670" autoAdjust="0"/>
  </p:normalViewPr>
  <p:slideViewPr>
    <p:cSldViewPr>
      <p:cViewPr varScale="1">
        <p:scale>
          <a:sx n="90" d="100"/>
          <a:sy n="90" d="100"/>
        </p:scale>
        <p:origin x="-102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udio.neteducom.com/books/16/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tul.ru/englishatschool/archive" TargetMode="External"/><Relationship Id="rId2" Type="http://schemas.openxmlformats.org/officeDocument/2006/relationships/hyperlink" Target="http://www.titul.ru/englishatschoo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englishteachers.ru/testonline?group=new_year" TargetMode="Externa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dependent.co.uk/extras/travel/10-unusual-christmas-traditions-from-around-the-world-a6765291.html" TargetMode="External"/><Relationship Id="rId7" Type="http://schemas.openxmlformats.org/officeDocument/2006/relationships/hyperlink" Target="http://audio.neteducom.com/books/17/" TargetMode="External"/><Relationship Id="rId2" Type="http://schemas.openxmlformats.org/officeDocument/2006/relationships/hyperlink" Target="https://www.buzzfeed.com/conzpreti/weird-new-years-eve-traditions-from-around-the-world?utm_term=.xfDg1arl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udio.neteducom.com/books/16/" TargetMode="External"/><Relationship Id="rId5" Type="http://schemas.openxmlformats.org/officeDocument/2006/relationships/hyperlink" Target="http://www.jokes4us.com/holidayjokes/christmasjokes/christmasjokes.html" TargetMode="External"/><Relationship Id="rId4" Type="http://schemas.openxmlformats.org/officeDocument/2006/relationships/hyperlink" Target="http://www.foxnews.com/travel/2013/12/24/35-weirdest-christmas-traditions-around-world.html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90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2856"/>
            <a:ext cx="9144000" cy="244827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Подготовка дошкольников и младших школьников к празднованию </a:t>
            </a:r>
            <a:br>
              <a:rPr lang="ru-RU" b="1" dirty="0" smtClean="0"/>
            </a:br>
            <a:r>
              <a:rPr lang="ru-RU" b="1" dirty="0" smtClean="0"/>
              <a:t>Нового года и Рождества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3100" b="1" dirty="0" smtClean="0"/>
              <a:t>(на примерах курсов и пособий издательства “Титул”)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373216"/>
            <a:ext cx="6400800" cy="1203920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Казеичева Алёна Евгеньевна,</a:t>
            </a:r>
          </a:p>
          <a:p>
            <a:r>
              <a:rPr lang="ru-RU" sz="1800" dirty="0" smtClean="0"/>
              <a:t>заместитель руководителя Центра образовательных программ издательства </a:t>
            </a:r>
            <a:r>
              <a:rPr lang="en-US" sz="1800" dirty="0" smtClean="0"/>
              <a:t>“</a:t>
            </a:r>
            <a:r>
              <a:rPr lang="ru-RU" sz="1800" dirty="0" smtClean="0"/>
              <a:t>Титул</a:t>
            </a:r>
            <a:r>
              <a:rPr lang="en-US" sz="1800" dirty="0" smtClean="0"/>
              <a:t>”</a:t>
            </a:r>
            <a:r>
              <a:rPr lang="ru-RU" sz="1800" dirty="0" smtClean="0"/>
              <a:t>,</a:t>
            </a:r>
          </a:p>
          <a:p>
            <a:r>
              <a:rPr lang="ru-RU" sz="1800" dirty="0" smtClean="0"/>
              <a:t>автор учебных пособий</a:t>
            </a:r>
            <a:endParaRPr lang="ru-RU" sz="1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4372" t="21315" r="32512" b="60300"/>
          <a:stretch>
            <a:fillRect/>
          </a:stretch>
        </p:blipFill>
        <p:spPr bwMode="auto">
          <a:xfrm>
            <a:off x="3851920" y="188640"/>
            <a:ext cx="1794661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8803" t="82280" r="80725" b="6390"/>
          <a:stretch>
            <a:fillRect/>
          </a:stretch>
        </p:blipFill>
        <p:spPr bwMode="auto">
          <a:xfrm>
            <a:off x="7380312" y="836712"/>
            <a:ext cx="1453019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36789" t="81336" r="52091" b="5028"/>
          <a:stretch>
            <a:fillRect/>
          </a:stretch>
        </p:blipFill>
        <p:spPr bwMode="auto">
          <a:xfrm>
            <a:off x="251520" y="620688"/>
            <a:ext cx="1584176" cy="133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Задания</a:t>
            </a:r>
            <a:endParaRPr lang="ru-RU" sz="4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040560" cy="686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996952"/>
            <a:ext cx="310668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 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0"/>
            <a:ext cx="5040560" cy="6867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465219"/>
            <a:ext cx="7442423" cy="6190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9138"/>
            <a:ext cx="5025044" cy="678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996952"/>
            <a:ext cx="3106688" cy="1138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Part 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69138"/>
            <a:ext cx="5025044" cy="678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260648"/>
            <a:ext cx="7416823" cy="49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ПЕСНИ</a:t>
            </a:r>
            <a:endParaRPr lang="ru-RU" sz="4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0665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4797" y="-27322"/>
            <a:ext cx="5097523" cy="6885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512168" cy="2047450"/>
          </a:xfrm>
          <a:prstGeom prst="rect">
            <a:avLst/>
          </a:prstGeom>
          <a:noFill/>
        </p:spPr>
      </p:pic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50292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ИГРЫ</a:t>
            </a:r>
            <a:endParaRPr lang="ru-RU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Связь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празднования Рождества 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Личностные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Воспитание и разностороннее развитие школьников;</a:t>
            </a:r>
          </a:p>
          <a:p>
            <a:r>
              <a:rPr lang="ru-RU" dirty="0" smtClean="0"/>
              <a:t>Формирование и развитие социокультурной компетенции.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0689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0"/>
            <a:ext cx="506895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556792"/>
            <a:ext cx="7370742" cy="508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2373"/>
            <a:ext cx="4942820" cy="68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0728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2373"/>
            <a:ext cx="4942820" cy="68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60648"/>
            <a:ext cx="743577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988840"/>
            <a:ext cx="7653174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4043" y="0"/>
            <a:ext cx="4994421" cy="686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764704"/>
            <a:ext cx="2012404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12404" cy="223224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39592"/>
          <a:stretch>
            <a:fillRect/>
          </a:stretch>
        </p:blipFill>
        <p:spPr bwMode="auto">
          <a:xfrm>
            <a:off x="1500388" y="0"/>
            <a:ext cx="7464099" cy="6200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20891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Примеры заданий, связанных с Рождеством и Новым годом:</a:t>
            </a:r>
          </a:p>
          <a:p>
            <a:r>
              <a:rPr lang="ru-RU" dirty="0" smtClean="0"/>
              <a:t>задания на чтение</a:t>
            </a:r>
          </a:p>
          <a:p>
            <a:r>
              <a:rPr lang="ru-RU" dirty="0" smtClean="0"/>
              <a:t>песни</a:t>
            </a:r>
          </a:p>
          <a:p>
            <a:r>
              <a:rPr lang="ru-RU" dirty="0" smtClean="0"/>
              <a:t>игры</a:t>
            </a:r>
          </a:p>
          <a:p>
            <a:r>
              <a:rPr lang="ru-RU" dirty="0" smtClean="0"/>
              <a:t>развивающие упражнения</a:t>
            </a:r>
          </a:p>
          <a:p>
            <a:r>
              <a:rPr lang="ru-RU" dirty="0" smtClean="0"/>
              <a:t>творческие задания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5616" cy="151052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8259"/>
            <a:ext cx="4572000" cy="618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765953"/>
            <a:ext cx="4644007" cy="60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8640"/>
            <a:ext cx="6840760" cy="640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празднования Рождества 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Предметные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Закрепление и активизация лексического и грамматического материала;</a:t>
            </a:r>
          </a:p>
          <a:p>
            <a:r>
              <a:rPr lang="ru-RU" dirty="0" smtClean="0"/>
              <a:t>Постановка речевых навыков;</a:t>
            </a:r>
          </a:p>
          <a:p>
            <a:r>
              <a:rPr lang="ru-RU" dirty="0" smtClean="0"/>
              <a:t>Развитие фонематического слуха.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50503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0775" y="908720"/>
            <a:ext cx="7315909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0"/>
            <a:ext cx="535063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12168" cy="204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0"/>
            <a:ext cx="4845355" cy="683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63688" cy="194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7004" y="5098"/>
            <a:ext cx="4845356" cy="6831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051366"/>
            <a:ext cx="7812360" cy="580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3368" y="54576"/>
            <a:ext cx="5016569" cy="680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3368" y="54576"/>
            <a:ext cx="5016569" cy="6803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620688"/>
            <a:ext cx="7560840" cy="590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778" y="908720"/>
            <a:ext cx="4348176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"/>
            <a:ext cx="1619672" cy="1781641"/>
          </a:xfrm>
          <a:prstGeom prst="rect">
            <a:avLst/>
          </a:prstGeom>
          <a:noFill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883630"/>
            <a:ext cx="4355976" cy="597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0"/>
            <a:ext cx="4968552" cy="679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0"/>
            <a:ext cx="6120680" cy="678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763688" cy="1940059"/>
          </a:xfrm>
          <a:prstGeom prst="rect">
            <a:avLst/>
          </a:prstGeom>
          <a:noFill/>
        </p:spPr>
      </p:pic>
      <p:pic>
        <p:nvPicPr>
          <p:cNvPr id="532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91627"/>
            <a:ext cx="5544616" cy="657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Использование темы празднования Рождества 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b="1" dirty="0" smtClean="0"/>
              <a:t>Метапредметные</a:t>
            </a:r>
            <a:r>
              <a:rPr lang="ru-RU" dirty="0" smtClean="0"/>
              <a:t>:</a:t>
            </a:r>
          </a:p>
          <a:p>
            <a:r>
              <a:rPr lang="ru-RU" dirty="0" smtClean="0"/>
              <a:t>Умение планировать пути достижения цели;</a:t>
            </a:r>
          </a:p>
          <a:p>
            <a:r>
              <a:rPr lang="ru-RU" dirty="0" smtClean="0"/>
              <a:t>Умение организовывать учебное сотрудничество и совместную деятельность с учителем и сверстниками, работать в группе;</a:t>
            </a:r>
          </a:p>
          <a:p>
            <a:r>
              <a:rPr lang="ru-RU" dirty="0" smtClean="0"/>
              <a:t>Формирование ИКТ-компетенции.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2335" y="-6912"/>
            <a:ext cx="5156049" cy="686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5616624" cy="686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51" y="548680"/>
            <a:ext cx="8852349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6497757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185592"/>
            <a:ext cx="598845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766380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673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5472608" cy="674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956738" cy="216024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8358467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5048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50481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27589"/>
            <a:ext cx="6297935" cy="6730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-12789"/>
            <a:ext cx="5093172" cy="6870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/>
          <a:lstStyle/>
          <a:p>
            <a:r>
              <a:rPr lang="ru-RU" dirty="0" smtClean="0"/>
              <a:t>Связи ФГОС и темы праздников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6166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b="1" dirty="0" smtClean="0"/>
              <a:t>Использование темы празднования</a:t>
            </a:r>
            <a:r>
              <a:rPr lang="ru-RU" dirty="0" smtClean="0"/>
              <a:t> </a:t>
            </a:r>
            <a:r>
              <a:rPr lang="ru-RU" b="1" dirty="0" smtClean="0"/>
              <a:t>Рождества и Нового года позволяет решить ряд задач, поставленных ФГОС:</a:t>
            </a:r>
          </a:p>
          <a:p>
            <a:pPr>
              <a:buNone/>
            </a:pPr>
            <a:r>
              <a:rPr lang="ru-RU" sz="4400" b="1" dirty="0" smtClean="0"/>
              <a:t>Личностные:</a:t>
            </a:r>
          </a:p>
          <a:p>
            <a:r>
              <a:rPr lang="ru-RU" sz="4400" dirty="0" smtClean="0"/>
              <a:t>Воспитание и разностороннее развитие школьников;</a:t>
            </a:r>
          </a:p>
          <a:p>
            <a:r>
              <a:rPr lang="ru-RU" sz="4400" dirty="0" smtClean="0"/>
              <a:t>Формирование и развитие социокультурной компетенции. </a:t>
            </a:r>
          </a:p>
          <a:p>
            <a:pPr>
              <a:buNone/>
            </a:pPr>
            <a:r>
              <a:rPr lang="ru-RU" sz="4400" b="1" dirty="0" smtClean="0"/>
              <a:t>Предметные:</a:t>
            </a:r>
          </a:p>
          <a:p>
            <a:r>
              <a:rPr lang="ru-RU" sz="4400" dirty="0" smtClean="0"/>
              <a:t>Закрепление и активизация лексического и грамматического материала;</a:t>
            </a:r>
          </a:p>
          <a:p>
            <a:r>
              <a:rPr lang="ru-RU" sz="4400" dirty="0" smtClean="0"/>
              <a:t>Постановка речевых навыков;</a:t>
            </a:r>
          </a:p>
          <a:p>
            <a:r>
              <a:rPr lang="ru-RU" sz="4400" dirty="0" smtClean="0"/>
              <a:t>Развитие фонематического слуха.</a:t>
            </a:r>
          </a:p>
          <a:p>
            <a:pPr>
              <a:buNone/>
            </a:pPr>
            <a:r>
              <a:rPr lang="ru-RU" sz="4400" b="1" dirty="0" smtClean="0"/>
              <a:t>Метапредметные:</a:t>
            </a:r>
          </a:p>
          <a:p>
            <a:r>
              <a:rPr lang="ru-RU" sz="4400" dirty="0" smtClean="0"/>
              <a:t>Умение планировать пути достижения цели;</a:t>
            </a:r>
          </a:p>
          <a:p>
            <a:r>
              <a:rPr lang="ru-RU" sz="4400" dirty="0" smtClean="0"/>
              <a:t>Умение организовывать учебное сотрудничество и совместную деятельность с учителем и сверстниками, работать в группе;</a:t>
            </a:r>
          </a:p>
          <a:p>
            <a:r>
              <a:rPr lang="ru-RU" sz="4400" dirty="0" smtClean="0"/>
              <a:t>Формирование ИКТ-компетенции.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 t="54200"/>
          <a:stretch>
            <a:fillRect/>
          </a:stretch>
        </p:blipFill>
        <p:spPr bwMode="auto">
          <a:xfrm>
            <a:off x="1331640" y="2132856"/>
            <a:ext cx="7344816" cy="430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216" y="0"/>
            <a:ext cx="7056784" cy="660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0"/>
            <a:ext cx="613610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99889" cy="1988840"/>
          </a:xfrm>
          <a:prstGeom prst="rect">
            <a:avLst/>
          </a:prstGeom>
          <a:noFill/>
        </p:spPr>
      </p:pic>
      <p:sp>
        <p:nvSpPr>
          <p:cNvPr id="6" name="Sound"/>
          <p:cNvSpPr>
            <a:spLocks noEditPoints="1" noChangeArrowheads="1"/>
          </p:cNvSpPr>
          <p:nvPr/>
        </p:nvSpPr>
        <p:spPr bwMode="auto">
          <a:xfrm>
            <a:off x="323528" y="6093296"/>
            <a:ext cx="360040" cy="36004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5140796" cy="682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7606190" cy="5587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592124" cy="216024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8083" y="260648"/>
            <a:ext cx="7345917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08920"/>
            <a:ext cx="8430108" cy="37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332656"/>
            <a:ext cx="7029450" cy="627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6502" y="332656"/>
            <a:ext cx="697347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0"/>
            <a:ext cx="57781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1"/>
            <a:ext cx="1592124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Воспитание и разностороннее развитие школьников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/>
          <a:lstStyle/>
          <a:p>
            <a:r>
              <a:rPr lang="ru-RU" dirty="0" smtClean="0"/>
              <a:t>Привить культуру празднования Нового года и Рождества;</a:t>
            </a:r>
          </a:p>
          <a:p>
            <a:r>
              <a:rPr lang="ru-RU" dirty="0" smtClean="0"/>
              <a:t>познакомить с национальными особенностями празднования Нового года и Рождества в других странах.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6641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772816"/>
            <a:ext cx="3754296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820156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08271"/>
            <a:ext cx="4211960" cy="4359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67558" cy="216024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36242"/>
            <a:ext cx="8229600" cy="452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b="12478"/>
          <a:stretch>
            <a:fillRect/>
          </a:stretch>
        </p:blipFill>
        <p:spPr bwMode="auto">
          <a:xfrm>
            <a:off x="827584" y="1484784"/>
            <a:ext cx="81369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4384"/>
          <a:stretch>
            <a:fillRect/>
          </a:stretch>
        </p:blipFill>
        <p:spPr bwMode="auto">
          <a:xfrm>
            <a:off x="3635896" y="0"/>
            <a:ext cx="52854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872208" cy="25800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501008"/>
            <a:ext cx="356388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dirty="0" smtClean="0"/>
              <a:t>Аудио бесплатно можно скачать здесь </a:t>
            </a:r>
            <a:r>
              <a:rPr lang="en-US" sz="2000" dirty="0" smtClean="0">
                <a:hlinkClick r:id="rId4"/>
              </a:rPr>
              <a:t>http</a:t>
            </a:r>
            <a:r>
              <a:rPr lang="en-US" sz="2000" dirty="0" smtClean="0">
                <a:hlinkClick r:id="rId4"/>
              </a:rPr>
              <a:t>://audio.neteducom.com/books/16/</a:t>
            </a:r>
            <a:r>
              <a:rPr lang="ru-RU" sz="20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-9243"/>
            <a:ext cx="5177605" cy="686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188640"/>
            <a:ext cx="171990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188640"/>
            <a:ext cx="1719904" cy="2376264"/>
          </a:xfrm>
          <a:prstGeom prst="rect">
            <a:avLst/>
          </a:prstGeom>
          <a:noFill/>
        </p:spPr>
      </p:pic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-1"/>
            <a:ext cx="5121399" cy="68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9110" cy="2420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693"/>
          <a:stretch>
            <a:fillRect/>
          </a:stretch>
        </p:blipFill>
        <p:spPr bwMode="auto">
          <a:xfrm>
            <a:off x="2123728" y="0"/>
            <a:ext cx="51046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91680" cy="235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bae\Рабочий стол\для веб 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2051719" y="0"/>
            <a:ext cx="506525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0" y="0"/>
            <a:ext cx="8882586" cy="6327379"/>
            <a:chOff x="395536" y="530621"/>
            <a:chExt cx="8882586" cy="6327379"/>
          </a:xfrm>
        </p:grpSpPr>
        <p:pic>
          <p:nvPicPr>
            <p:cNvPr id="1027" name="Picture 3" descr="C:\Documents and Settings\bae\Рабочий стол\для веб 2.jpg"/>
            <p:cNvPicPr>
              <a:picLocks noChangeAspect="1" noChangeArrowheads="1"/>
            </p:cNvPicPr>
            <p:nvPr/>
          </p:nvPicPr>
          <p:blipFill>
            <a:blip r:embed="rId2" cstate="print"/>
            <a:srcRect r="9923"/>
            <a:stretch>
              <a:fillRect/>
            </a:stretch>
          </p:blipFill>
          <p:spPr bwMode="auto">
            <a:xfrm>
              <a:off x="395536" y="550416"/>
              <a:ext cx="4248472" cy="6307584"/>
            </a:xfrm>
            <a:prstGeom prst="rect">
              <a:avLst/>
            </a:prstGeom>
            <a:noFill/>
          </p:spPr>
        </p:pic>
        <p:pic>
          <p:nvPicPr>
            <p:cNvPr id="2050" name="Picture 2" descr="C:\Documents and Settings\bae\Рабочий стол\для веб 3.jpg"/>
            <p:cNvPicPr>
              <a:picLocks noChangeAspect="1" noChangeArrowheads="1"/>
            </p:cNvPicPr>
            <p:nvPr/>
          </p:nvPicPr>
          <p:blipFill>
            <a:blip r:embed="rId3" cstate="print"/>
            <a:srcRect l="1507"/>
            <a:stretch>
              <a:fillRect/>
            </a:stretch>
          </p:blipFill>
          <p:spPr bwMode="auto">
            <a:xfrm>
              <a:off x="4572000" y="530621"/>
              <a:ext cx="4706122" cy="6327379"/>
            </a:xfrm>
            <a:prstGeom prst="rect">
              <a:avLst/>
            </a:prstGeom>
            <a:noFill/>
          </p:spPr>
        </p:pic>
      </p:grpSp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6163" y="5229200"/>
            <a:ext cx="1167837" cy="16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691680" cy="235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Documents and Settings\bae\Рабочий стол\для веб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96556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Закрепление и активизация лексического и грамматического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708920"/>
            <a:ext cx="8064896" cy="3312368"/>
          </a:xfrm>
        </p:spPr>
        <p:txBody>
          <a:bodyPr/>
          <a:lstStyle/>
          <a:p>
            <a:r>
              <a:rPr lang="ru-RU" dirty="0" smtClean="0"/>
              <a:t>Происходит не статичное заучивание лексики и грамматических конструкций, а использование изученной лексики и грамматики с целью формирования коммуникативной компетенции.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3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pPr eaLnBrk="1" hangingPunct="1"/>
            <a:r>
              <a:rPr lang="ru-RU" dirty="0" smtClean="0"/>
              <a:t>«К празднику. Новый год»</a:t>
            </a:r>
          </a:p>
        </p:txBody>
      </p:sp>
      <p:pic>
        <p:nvPicPr>
          <p:cNvPr id="9219" name="Содержимое 6" descr="Новый год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1412776"/>
            <a:ext cx="3396377" cy="4680520"/>
          </a:xfrm>
        </p:spPr>
      </p:pic>
      <p:pic>
        <p:nvPicPr>
          <p:cNvPr id="9220" name="Содержимое 7" descr="новый год традиции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5976" y="738635"/>
            <a:ext cx="4464496" cy="6119365"/>
          </a:xfr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504" y="0"/>
            <a:ext cx="4320480" cy="5939099"/>
          </a:xfrm>
          <a:noFill/>
        </p:spPr>
      </p:pic>
      <p:pic>
        <p:nvPicPr>
          <p:cNvPr id="2970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16113" y="0"/>
            <a:ext cx="4327887" cy="5949280"/>
          </a:xfrm>
          <a:noFill/>
        </p:spPr>
      </p:pic>
      <p:pic>
        <p:nvPicPr>
          <p:cNvPr id="6" name="Содержимое 6" descr="Новый год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923928" y="4873327"/>
            <a:ext cx="1440160" cy="1984673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0"/>
            <a:ext cx="8676456" cy="5965861"/>
          </a:xfrm>
          <a:noFill/>
        </p:spPr>
      </p:pic>
      <p:pic>
        <p:nvPicPr>
          <p:cNvPr id="4" name="Содержимое 6" descr="Новый год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563888" y="4873327"/>
            <a:ext cx="1440160" cy="1984673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76198"/>
            <a:ext cx="4788024" cy="6581802"/>
          </a:xfrm>
          <a:noFill/>
        </p:spPr>
      </p:pic>
      <p:pic>
        <p:nvPicPr>
          <p:cNvPr id="5" name="Содержимое 6" descr="Новый год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64087" y="1196752"/>
            <a:ext cx="3291873" cy="4536504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8517632" cy="648072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 ресурсов журнала АЯШ </a:t>
            </a:r>
            <a:r>
              <a:rPr lang="en-US" dirty="0" smtClean="0">
                <a:hlinkClick r:id="rId2"/>
              </a:rPr>
              <a:t>http://www.titul.ru/englishatschool</a:t>
            </a:r>
            <a:r>
              <a:rPr lang="ru-RU" dirty="0" smtClean="0"/>
              <a:t> </a:t>
            </a:r>
          </a:p>
          <a:p>
            <a:r>
              <a:rPr lang="ru-RU" dirty="0" smtClean="0"/>
              <a:t>Архив журнала - </a:t>
            </a:r>
            <a:r>
              <a:rPr lang="en-US" dirty="0" smtClean="0">
                <a:hlinkClick r:id="rId3"/>
              </a:rPr>
              <a:t>http://www.titul.ru/englishatschool/archive</a:t>
            </a:r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4(56)</a:t>
            </a:r>
          </a:p>
          <a:p>
            <a:pPr>
              <a:buNone/>
            </a:pPr>
            <a:r>
              <a:rPr lang="ru-RU" dirty="0" smtClean="0"/>
              <a:t>2016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17394" t="29971" r="17045" b="4736"/>
          <a:stretch>
            <a:fillRect/>
          </a:stretch>
        </p:blipFill>
        <p:spPr bwMode="auto">
          <a:xfrm>
            <a:off x="1187624" y="2017299"/>
            <a:ext cx="7776864" cy="484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3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Викторины</a:t>
            </a:r>
            <a:br>
              <a:rPr lang="ru-RU" dirty="0" smtClean="0"/>
            </a:br>
            <a:r>
              <a:rPr lang="ru-RU" sz="3100" dirty="0" smtClean="0"/>
              <a:t>АЯШ 3(47) стр. 70 - 71</a:t>
            </a:r>
            <a:endParaRPr lang="ru-RU" dirty="0" smtClean="0"/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728" t="4444" b="3822"/>
          <a:stretch>
            <a:fillRect/>
          </a:stretch>
        </p:blipFill>
        <p:spPr>
          <a:xfrm>
            <a:off x="0" y="908720"/>
            <a:ext cx="4577224" cy="5949280"/>
          </a:xfrm>
          <a:noFill/>
        </p:spPr>
      </p:pic>
      <p:pic>
        <p:nvPicPr>
          <p:cNvPr id="3379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4199" r="4468" b="3431"/>
          <a:stretch>
            <a:fillRect/>
          </a:stretch>
        </p:blipFill>
        <p:spPr>
          <a:xfrm>
            <a:off x="4572000" y="908720"/>
            <a:ext cx="4538686" cy="5760640"/>
          </a:xfrm>
          <a:noFill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Сценарии праздников</a:t>
            </a:r>
            <a:br>
              <a:rPr lang="ru-RU" dirty="0" smtClean="0"/>
            </a:br>
            <a:r>
              <a:rPr lang="ru-RU" sz="2700" dirty="0" smtClean="0"/>
              <a:t>АЯШ 4(32) стр. 68-69</a:t>
            </a:r>
            <a:endParaRPr lang="ru-RU" dirty="0" smtClean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80728"/>
            <a:ext cx="4427984" cy="5888145"/>
          </a:xfrm>
          <a:noFill/>
        </p:spPr>
      </p:pic>
      <p:pic>
        <p:nvPicPr>
          <p:cNvPr id="3482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15787" y="908720"/>
            <a:ext cx="4528213" cy="5949280"/>
          </a:xfrm>
          <a:noFill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Постановки для самых маленьких</a:t>
            </a:r>
            <a:br>
              <a:rPr lang="ru-RU" dirty="0" smtClean="0"/>
            </a:br>
            <a:r>
              <a:rPr lang="ru-RU" sz="3100" dirty="0" smtClean="0"/>
              <a:t>АЯШ 4(48) стр.56 - 57</a:t>
            </a:r>
            <a:endParaRPr lang="ru-RU" dirty="0" smtClean="0"/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785" t="3814" b="3908"/>
          <a:stretch>
            <a:fillRect/>
          </a:stretch>
        </p:blipFill>
        <p:spPr>
          <a:xfrm>
            <a:off x="323528" y="1196751"/>
            <a:ext cx="4290611" cy="5588169"/>
          </a:xfrm>
          <a:noFill/>
        </p:spPr>
      </p:pic>
      <p:pic>
        <p:nvPicPr>
          <p:cNvPr id="3584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3814" r="5785" b="3908"/>
          <a:stretch>
            <a:fillRect/>
          </a:stretch>
        </p:blipFill>
        <p:spPr>
          <a:xfrm>
            <a:off x="4644007" y="1196752"/>
            <a:ext cx="4346721" cy="5661248"/>
          </a:xfrm>
          <a:noFill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Новогодние тесты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108720"/>
          </a:xfrm>
        </p:spPr>
        <p:txBody>
          <a:bodyPr>
            <a:normAutofit/>
          </a:bodyPr>
          <a:lstStyle/>
          <a:p>
            <a:r>
              <a:rPr lang="en-US" sz="2400" dirty="0" smtClean="0">
                <a:hlinkClick r:id="rId2"/>
              </a:rPr>
              <a:t>https://www.englishteachers.ru/testonline?group=new_year</a:t>
            </a:r>
            <a:r>
              <a:rPr lang="ru-RU" sz="2400" dirty="0" smtClean="0"/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556792"/>
            <a:ext cx="8208912" cy="513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Бесплатные ресурсы</a:t>
            </a: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ru-RU" sz="2000" b="1" dirty="0" smtClean="0"/>
              <a:t>Необычные традиции</a:t>
            </a:r>
            <a:endParaRPr lang="ru-RU" sz="2000" b="1" dirty="0" smtClean="0">
              <a:hlinkClick r:id="rId2"/>
            </a:endParaRPr>
          </a:p>
          <a:p>
            <a:pPr eaLnBrk="1" hangingPunct="1"/>
            <a:r>
              <a:rPr lang="en-US" sz="2000" dirty="0" smtClean="0">
                <a:hlinkClick r:id="rId2"/>
              </a:rPr>
              <a:t>https://www.buzzfeed.com/conzpreti/weird-new-years-eve-traditions-from-around-the-world?utm_term=.xfDg1arl2#.ylOZEqXWm</a:t>
            </a:r>
            <a:r>
              <a:rPr lang="ru-RU" sz="2000" dirty="0" smtClean="0"/>
              <a:t> </a:t>
            </a:r>
          </a:p>
          <a:p>
            <a:pPr eaLnBrk="1" hangingPunct="1"/>
            <a:r>
              <a:rPr lang="en-US" sz="2000" dirty="0" smtClean="0">
                <a:hlinkClick r:id="rId3"/>
              </a:rPr>
              <a:t>http://www.independent.co.uk/extras/travel/10-unusual-christmas-traditions-from-around-the-world-a6765291.html</a:t>
            </a:r>
            <a:r>
              <a:rPr lang="ru-RU" sz="2000" dirty="0" smtClean="0"/>
              <a:t> </a:t>
            </a:r>
          </a:p>
          <a:p>
            <a:pPr eaLnBrk="1" hangingPunct="1"/>
            <a:r>
              <a:rPr lang="en-US" sz="2000" dirty="0" smtClean="0">
                <a:hlinkClick r:id="rId4"/>
              </a:rPr>
              <a:t>http://www.foxnews.com/travel/2013/12/24/35-weirdest-christmas-traditions-around-world.html</a:t>
            </a:r>
            <a:endParaRPr lang="ru-RU" sz="2000" dirty="0" smtClean="0"/>
          </a:p>
          <a:p>
            <a:pPr eaLnBrk="1" hangingPunct="1">
              <a:buFont typeface="Arial" charset="0"/>
              <a:buNone/>
            </a:pPr>
            <a:r>
              <a:rPr lang="ru-RU" sz="2000" b="1" dirty="0" smtClean="0"/>
              <a:t>Шутки</a:t>
            </a:r>
          </a:p>
          <a:p>
            <a:pPr eaLnBrk="1" hangingPunct="1"/>
            <a:r>
              <a:rPr lang="en-US" sz="2000" dirty="0" smtClean="0">
                <a:hlinkClick r:id="rId5"/>
              </a:rPr>
              <a:t>http://www.jokes4us.com/holidayjokes/christmasjokes/christmasjokes.html</a:t>
            </a:r>
            <a:r>
              <a:rPr lang="ru-RU" sz="2000" dirty="0" smtClean="0"/>
              <a:t> </a:t>
            </a:r>
          </a:p>
          <a:p>
            <a:pPr eaLnBrk="1" hangingPunct="1">
              <a:buFont typeface="Arial" charset="0"/>
              <a:buNone/>
            </a:pPr>
            <a:r>
              <a:rPr lang="ru-RU" sz="2000" b="1" dirty="0" smtClean="0"/>
              <a:t>Аудиозаписи к книгам «</a:t>
            </a:r>
            <a:r>
              <a:rPr lang="en-US" sz="2000" b="1" dirty="0" smtClean="0"/>
              <a:t>Songs and Poems”: </a:t>
            </a:r>
          </a:p>
          <a:p>
            <a:pPr eaLnBrk="1" hangingPunct="1"/>
            <a:r>
              <a:rPr lang="en-US" sz="2000" dirty="0" smtClean="0">
                <a:hlinkClick r:id="rId6"/>
              </a:rPr>
              <a:t>http://audio.neteducom.com/books/16/</a:t>
            </a:r>
            <a:r>
              <a:rPr lang="ru-RU" sz="2000" dirty="0" smtClean="0"/>
              <a:t> </a:t>
            </a:r>
            <a:endParaRPr lang="en-US" sz="2000" dirty="0" smtClean="0">
              <a:hlinkClick r:id="rId7"/>
            </a:endParaRPr>
          </a:p>
          <a:p>
            <a:pPr eaLnBrk="1" hangingPunct="1"/>
            <a:r>
              <a:rPr lang="en-US" sz="2000" dirty="0" smtClean="0">
                <a:hlinkClick r:id="rId7"/>
              </a:rPr>
              <a:t>http://audio.neteducom.com/books/17/</a:t>
            </a:r>
            <a:endParaRPr lang="en-US" sz="2000" dirty="0" smtClean="0"/>
          </a:p>
          <a:p>
            <a:pPr eaLnBrk="1" hangingPunct="1"/>
            <a:endParaRPr lang="ru-RU" sz="1600" dirty="0" smtClean="0"/>
          </a:p>
          <a:p>
            <a:pPr eaLnBrk="1" hangingPunct="1"/>
            <a:endParaRPr lang="ru-RU" sz="16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и развитие социокультурной компетенции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r>
              <a:rPr lang="ru-RU" dirty="0" smtClean="0"/>
              <a:t>Знакомство с культурой празднования Нового года и Рождества в странах изучаемого языка;</a:t>
            </a:r>
          </a:p>
          <a:p>
            <a:r>
              <a:rPr lang="ru-RU" dirty="0" smtClean="0"/>
              <a:t>формирование дружелюбного и толерантного отношения к празднованию Нового года и Рождества в других странах.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Форум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</a:t>
            </a:r>
            <a:endParaRPr lang="ru-RU" sz="2800" dirty="0" smtClean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Связь учебных и развивающих задач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r>
              <a:rPr lang="ru-RU" dirty="0" smtClean="0"/>
              <a:t>В курсах, в материалах уроков, включаются игры, стихи, песни, посвященные празднованию Нового года и Рождества, которые органично включены в учебный материал.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</TotalTime>
  <Words>487</Words>
  <Application>Microsoft Office PowerPoint</Application>
  <PresentationFormat>Экран (4:3)</PresentationFormat>
  <Paragraphs>106</Paragraphs>
  <Slides>80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Тема Office</vt:lpstr>
      <vt:lpstr>Подготовка дошкольников и младших школьников к празднованию  Нового года и Рождества (на примерах курсов и пособий издательства “Титул”)</vt:lpstr>
      <vt:lpstr>Связь ФГОС и темы праздников</vt:lpstr>
      <vt:lpstr>Связи ФГОС и темы праздников</vt:lpstr>
      <vt:lpstr>Связи ФГОС и темы праздников</vt:lpstr>
      <vt:lpstr>Связи ФГОС и темы праздников</vt:lpstr>
      <vt:lpstr>Воспитание и разностороннее развитие школьников</vt:lpstr>
      <vt:lpstr>Закрепление и активизация лексического и грамматического материала</vt:lpstr>
      <vt:lpstr>Формирование и развитие социокультурной компетенции</vt:lpstr>
      <vt:lpstr>Связь учебных и развивающих задач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Аудио бесплатно можно скачать здесь http://audio.neteducom.com/books/16/  </vt:lpstr>
      <vt:lpstr>Слайд 64</vt:lpstr>
      <vt:lpstr>Слайд 65</vt:lpstr>
      <vt:lpstr>Слайд 66</vt:lpstr>
      <vt:lpstr>Слайд 67</vt:lpstr>
      <vt:lpstr>Слайд 68</vt:lpstr>
      <vt:lpstr>Слайд 69</vt:lpstr>
      <vt:lpstr>«К празднику. Новый год»</vt:lpstr>
      <vt:lpstr>Слайд 71</vt:lpstr>
      <vt:lpstr>Слайд 72</vt:lpstr>
      <vt:lpstr>Слайд 73</vt:lpstr>
      <vt:lpstr>Слайд 74</vt:lpstr>
      <vt:lpstr>Викторины АЯШ 3(47) стр. 70 - 71</vt:lpstr>
      <vt:lpstr>Сценарии праздников АЯШ 4(32) стр. 68-69</vt:lpstr>
      <vt:lpstr>Постановки для самых маленьких АЯШ 4(48) стр.56 - 57</vt:lpstr>
      <vt:lpstr>Новогодние тесты </vt:lpstr>
      <vt:lpstr>Бесплатные ресурсы</vt:lpstr>
      <vt:lpstr>Слайд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93</cp:revision>
  <dcterms:modified xsi:type="dcterms:W3CDTF">2017-12-05T12:32:14Z</dcterms:modified>
</cp:coreProperties>
</file>