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9" r:id="rId4"/>
    <p:sldId id="340" r:id="rId5"/>
    <p:sldId id="317" r:id="rId6"/>
    <p:sldId id="318" r:id="rId7"/>
    <p:sldId id="319" r:id="rId8"/>
    <p:sldId id="328" r:id="rId9"/>
    <p:sldId id="320" r:id="rId10"/>
    <p:sldId id="321" r:id="rId11"/>
    <p:sldId id="322" r:id="rId12"/>
    <p:sldId id="323" r:id="rId13"/>
    <p:sldId id="262" r:id="rId14"/>
    <p:sldId id="261" r:id="rId15"/>
    <p:sldId id="298" r:id="rId16"/>
    <p:sldId id="287" r:id="rId17"/>
    <p:sldId id="289" r:id="rId18"/>
    <p:sldId id="348" r:id="rId19"/>
    <p:sldId id="349" r:id="rId20"/>
    <p:sldId id="361" r:id="rId21"/>
    <p:sldId id="350" r:id="rId22"/>
    <p:sldId id="351" r:id="rId23"/>
    <p:sldId id="352" r:id="rId24"/>
    <p:sldId id="353" r:id="rId25"/>
    <p:sldId id="354" r:id="rId26"/>
    <p:sldId id="358" r:id="rId27"/>
    <p:sldId id="355" r:id="rId28"/>
    <p:sldId id="359" r:id="rId29"/>
    <p:sldId id="360" r:id="rId30"/>
    <p:sldId id="356" r:id="rId31"/>
    <p:sldId id="357" r:id="rId32"/>
    <p:sldId id="362" r:id="rId33"/>
    <p:sldId id="363" r:id="rId34"/>
    <p:sldId id="364" r:id="rId35"/>
    <p:sldId id="365" r:id="rId36"/>
    <p:sldId id="290" r:id="rId37"/>
    <p:sldId id="276" r:id="rId38"/>
    <p:sldId id="292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99" r:id="rId47"/>
    <p:sldId id="300" r:id="rId48"/>
    <p:sldId id="277" r:id="rId49"/>
    <p:sldId id="325" r:id="rId50"/>
    <p:sldId id="308" r:id="rId51"/>
    <p:sldId id="341" r:id="rId52"/>
    <p:sldId id="342" r:id="rId53"/>
    <p:sldId id="347" r:id="rId54"/>
    <p:sldId id="294" r:id="rId55"/>
    <p:sldId id="324" r:id="rId56"/>
    <p:sldId id="301" r:id="rId57"/>
    <p:sldId id="302" r:id="rId58"/>
    <p:sldId id="305" r:id="rId59"/>
    <p:sldId id="311" r:id="rId60"/>
    <p:sldId id="264" r:id="rId61"/>
    <p:sldId id="366" r:id="rId62"/>
    <p:sldId id="370" r:id="rId63"/>
    <p:sldId id="371" r:id="rId64"/>
    <p:sldId id="367" r:id="rId65"/>
    <p:sldId id="369" r:id="rId66"/>
    <p:sldId id="368" r:id="rId67"/>
    <p:sldId id="267" r:id="rId68"/>
    <p:sldId id="268" r:id="rId69"/>
    <p:sldId id="269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270" r:id="rId79"/>
    <p:sldId id="271" r:id="rId80"/>
    <p:sldId id="266" r:id="rId81"/>
    <p:sldId id="326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88" d="100"/>
          <a:sy n="88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audio.neteducom.com/books/41/" TargetMode="Externa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4/" TargetMode="External"/><Relationship Id="rId2" Type="http://schemas.openxmlformats.org/officeDocument/2006/relationships/hyperlink" Target="https://www.englishteachers.ru/Wares/529.html?backto=V2FyZXM/Y2F0ZWdvcnk9MiZwYWdlPQ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brnadzor.gov.ru/common/upload/img/infogr/plakats2017/NIKO.pdf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6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rnadzor.gov.ru/ru/press_center/infomaterial/" TargetMode="External"/><Relationship Id="rId2" Type="http://schemas.openxmlformats.org/officeDocument/2006/relationships/hyperlink" Target="https://www.eduniko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viewer.yandex.ru/?url=http://sch1935uv.mskobr.ru/files/polozhenie_o_promezhutochnoj_attestacii.doc&amp;name=polozhenie_o_promezhutochnoj_attestacii.doc&amp;lang=ru&amp;c=58d032be4535" TargetMode="External"/><Relationship Id="rId4" Type="http://schemas.openxmlformats.org/officeDocument/2006/relationships/hyperlink" Target="http://www.fioco.ru/ru/osoko/vpr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brnadzor.gov.ru/common/upload/img/infogr/plakats2017/VPR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853244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Подготовка к итоговому оцениванию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по английскому языку за курс начальной школы: особенности и средства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(</a:t>
            </a:r>
            <a:r>
              <a:rPr lang="ru-RU" sz="3600" b="1" dirty="0" smtClean="0"/>
              <a:t>на примерах пособий издательства «Титул»)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816496"/>
          </a:xfrm>
        </p:spPr>
        <p:txBody>
          <a:bodyPr>
            <a:normAutofit fontScale="92500" lnSpcReduction="20000"/>
          </a:bodyPr>
          <a:lstStyle/>
          <a:p>
            <a:r>
              <a:rPr lang="ru-RU" sz="18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Казеичева Алёна Евгеньевна</a:t>
            </a: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зам. руководителя Центра образовательных программ издательства “Титул”, </a:t>
            </a:r>
          </a:p>
          <a:p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 учебных пособий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121196"/>
            <a:ext cx="2232248" cy="148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452" y="980727"/>
            <a:ext cx="9152451" cy="4913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423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61" y="764704"/>
            <a:ext cx="8999677" cy="51368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083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ВПР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6" y="2276872"/>
            <a:ext cx="9026543" cy="29523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669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00808"/>
            <a:ext cx="7416824" cy="430993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 вебинаре ответим на вопросы:</a:t>
            </a:r>
          </a:p>
          <a:p>
            <a:r>
              <a:rPr lang="ru-RU" dirty="0" smtClean="0"/>
              <a:t>Как подготовить обучающихся к итоговой аттестации за курс начальной школы?</a:t>
            </a:r>
          </a:p>
          <a:p>
            <a:r>
              <a:rPr lang="ru-RU" dirty="0" smtClean="0"/>
              <a:t>Где брать материалы для итоговой аттестации за курс начальной школы?</a:t>
            </a:r>
          </a:p>
          <a:p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58822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47664" y="4766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79715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11760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3012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81236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084168" y="494116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020272" y="465313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15719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956376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884368" y="170080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01317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946448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?</a:t>
            </a:r>
            <a:endParaRPr lang="ru-RU" sz="6000" b="1" dirty="0">
              <a:solidFill>
                <a:schemeClr val="accent2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268760"/>
            <a:ext cx="7488832" cy="430993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Ответ </a:t>
            </a:r>
            <a:r>
              <a:rPr lang="ru-RU" u="sng" dirty="0" smtClean="0"/>
              <a:t>на первый вопрос </a:t>
            </a:r>
            <a:r>
              <a:rPr lang="ru-RU" dirty="0" smtClean="0"/>
              <a:t>очевиден: </a:t>
            </a:r>
          </a:p>
          <a:p>
            <a:r>
              <a:rPr lang="ru-RU" dirty="0" smtClean="0"/>
              <a:t>Если обучающийся освоил программу – он успешно пройдет итоговую аттестацию по предмету. </a:t>
            </a:r>
          </a:p>
          <a:p>
            <a:r>
              <a:rPr lang="ru-RU" dirty="0" smtClean="0"/>
              <a:t>Для успешной подготовки используется комплексная подготовка: проработка тем и заданий УМК, работа с дополнительными заданиями (рабочие тетради, </a:t>
            </a:r>
            <a:r>
              <a:rPr lang="ru-RU" dirty="0" err="1" smtClean="0"/>
              <a:t>доппособия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83768" y="26064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80112" y="18864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0861">
            <a:off x="6630187" y="366885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1166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03648" y="3326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21149312">
            <a:off x="395536" y="83671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rot="813090">
            <a:off x="7452320" y="76470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21118618">
            <a:off x="0" y="18448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3968" y="55172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393305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7544" y="508518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83768" y="5373216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47864" y="551723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028384" y="4077072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228184" y="522920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236296" y="486916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220072" y="5445224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197552" y="2780928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 rot="422223">
            <a:off x="7950818" y="168247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547664" y="5229200"/>
            <a:ext cx="9464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?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552" y="37548"/>
            <a:ext cx="7886700" cy="1050018"/>
          </a:xfrm>
        </p:spPr>
        <p:txBody>
          <a:bodyPr/>
          <a:lstStyle/>
          <a:p>
            <a:pPr eaLnBrk="1" hangingPunct="1"/>
            <a:r>
              <a:rPr lang="ru-RU" b="1" dirty="0" smtClean="0"/>
              <a:t>Объект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13205"/>
            <a:ext cx="8605157" cy="523602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планируемые результаты</a:t>
            </a:r>
            <a:r>
              <a:rPr lang="ru-RU" sz="2400" dirty="0" smtClean="0"/>
              <a:t> освоения обучающимися основной образовательной программы начального общего образования.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“</a:t>
            </a:r>
            <a:r>
              <a:rPr lang="x-none" sz="2400" dirty="0" smtClean="0"/>
              <a:t>Основным объектом, содержательной и критериальной базой итоговой оценки подготовки выпускников</a:t>
            </a:r>
            <a:r>
              <a:rPr lang="ru-RU" sz="2400" dirty="0" smtClean="0"/>
              <a:t> </a:t>
            </a:r>
            <a:r>
              <a:rPr lang="x-none" sz="2400" dirty="0" smtClean="0"/>
              <a:t>на уровне</a:t>
            </a:r>
            <a:r>
              <a:rPr lang="ru-RU" sz="2400" dirty="0" smtClean="0"/>
              <a:t> </a:t>
            </a:r>
            <a:r>
              <a:rPr lang="x-none" sz="2400" dirty="0" smtClean="0"/>
              <a:t>начального общего образования выступают планируемые результаты, составляющие содержание блока </a:t>
            </a:r>
            <a:r>
              <a:rPr lang="x-none" sz="2400" b="1" u="sng" dirty="0" smtClean="0"/>
              <a:t>«Выпускник научится»</a:t>
            </a:r>
            <a:r>
              <a:rPr lang="x-none" sz="2400" dirty="0" smtClean="0"/>
              <a:t> для каждой программы, предмета, курса.</a:t>
            </a:r>
            <a:r>
              <a:rPr lang="en-US" sz="2400" dirty="0" smtClean="0"/>
              <a:t>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личностные результаты </a:t>
            </a:r>
            <a:r>
              <a:rPr lang="ru-RU" sz="2400" dirty="0" smtClean="0"/>
              <a:t>выпускников при получении начального общего образования </a:t>
            </a:r>
            <a:r>
              <a:rPr lang="ru-RU" sz="2400" b="1" dirty="0" smtClean="0"/>
              <a:t>не подлежат итоговой оценке</a:t>
            </a:r>
            <a:r>
              <a:rPr lang="en-US" sz="24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В основе оценки </a:t>
            </a:r>
            <a:r>
              <a:rPr lang="ru-RU" sz="2400" b="1" dirty="0" smtClean="0"/>
              <a:t>метапредметных результатов </a:t>
            </a:r>
            <a:r>
              <a:rPr lang="ru-RU" sz="2400" dirty="0" smtClean="0"/>
              <a:t>лежит сформированность универсальных учебных действий. Для такого оценивания нужны </a:t>
            </a:r>
            <a:r>
              <a:rPr lang="ru-RU" sz="2400" b="1" dirty="0" smtClean="0"/>
              <a:t>специально сконструированные диагностические задачи</a:t>
            </a:r>
            <a:r>
              <a:rPr lang="ru-RU" sz="2400" dirty="0" smtClean="0"/>
              <a:t>, </a:t>
            </a:r>
            <a:r>
              <a:rPr lang="ru-RU" sz="2400" b="1" dirty="0" smtClean="0"/>
              <a:t>а также успешное выполнение учеником учебных и учебно-практических задач средствами учебного предмета</a:t>
            </a:r>
            <a:r>
              <a:rPr lang="ru-RU" sz="24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Оценка </a:t>
            </a:r>
            <a:r>
              <a:rPr lang="ru-RU" sz="2400" b="1" dirty="0" smtClean="0"/>
              <a:t>предметных результатов </a:t>
            </a:r>
            <a:r>
              <a:rPr lang="ru-RU" sz="2400" dirty="0" smtClean="0"/>
              <a:t>происходит в рамках предмета, их объект – способность решать учебно-познавательные и учебно-практические задачи с использованием средств предмета.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Содержание контроля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Диагностика личностных результатов </a:t>
            </a:r>
            <a:r>
              <a:rPr lang="ru-RU" dirty="0" smtClean="0"/>
              <a:t>через проявление учеником качеств своей личности: оценки поступков, обозначение своей жизненной позиции, культурного выбора, мотивов, личностных целей.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метапредметных результатов</a:t>
            </a:r>
            <a:r>
              <a:rPr lang="ru-RU" dirty="0" smtClean="0"/>
              <a:t> – освоенных учащимися универсальных учебных действий (познавательных, регулятивных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коммуникативных)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понятий.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Контроль предметных результатов </a:t>
            </a:r>
            <a:r>
              <a:rPr lang="ru-RU" dirty="0" smtClean="0"/>
              <a:t>– знание и применение учащимися предметного содержания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Итоговый тест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18356" y="1417638"/>
            <a:ext cx="8507288" cy="499715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Оценивание всех видов речевой деятельности и лексико-грамматических знаний в строгом соответствии с Примерной программой </a:t>
            </a:r>
            <a:r>
              <a:rPr lang="ru-RU" i="1" dirty="0" smtClean="0"/>
              <a:t>(обеспечение </a:t>
            </a:r>
            <a:r>
              <a:rPr lang="ru-RU" i="1" dirty="0" err="1" smtClean="0"/>
              <a:t>валидности</a:t>
            </a:r>
            <a:r>
              <a:rPr lang="ru-RU" i="1" dirty="0" smtClean="0"/>
              <a:t>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единой, прозрачной шкалы оценивания </a:t>
            </a:r>
            <a:r>
              <a:rPr lang="ru-RU" i="1" dirty="0" smtClean="0"/>
              <a:t>(обеспечение надежности теста);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Независимость от учебника </a:t>
            </a:r>
            <a:r>
              <a:rPr lang="ru-RU" i="1" dirty="0" smtClean="0"/>
              <a:t>(и, соответственно, универсальность применения)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Учет невысокого уровня тестовой компетенции учащихся </a:t>
            </a:r>
            <a:r>
              <a:rPr lang="ru-RU" i="1" dirty="0" smtClean="0"/>
              <a:t>(формат заданий должен быть адекватным)</a:t>
            </a:r>
            <a:r>
              <a:rPr lang="ru-RU" dirty="0" smtClean="0"/>
              <a:t>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готовить к итоговой аттестации?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132856"/>
            <a:ext cx="7787208" cy="3921299"/>
          </a:xfrm>
        </p:spPr>
        <p:txBody>
          <a:bodyPr/>
          <a:lstStyle/>
          <a:p>
            <a:r>
              <a:rPr lang="ru-RU" dirty="0" smtClean="0"/>
              <a:t>Использовать средства УМК;</a:t>
            </a:r>
          </a:p>
          <a:p>
            <a:r>
              <a:rPr lang="ru-RU" dirty="0" smtClean="0"/>
              <a:t>Использовать дополнительные пособия со 2-го класса.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Готовые тестовые работы</a:t>
            </a:r>
            <a:br>
              <a:rPr lang="ru-RU" dirty="0" smtClean="0"/>
            </a:br>
            <a:r>
              <a:rPr lang="ru-RU" b="1" dirty="0" smtClean="0"/>
              <a:t>3 класс</a:t>
            </a:r>
            <a:endParaRPr lang="ru-RU" b="1" dirty="0"/>
          </a:p>
        </p:txBody>
      </p:sp>
      <p:pic>
        <p:nvPicPr>
          <p:cNvPr id="1026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700808"/>
            <a:ext cx="3573785" cy="4915036"/>
          </a:xfrm>
          <a:prstGeom prst="rect">
            <a:avLst/>
          </a:prstGeom>
          <a:noFill/>
        </p:spPr>
      </p:pic>
      <p:pic>
        <p:nvPicPr>
          <p:cNvPr id="1028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7"/>
            <a:ext cx="3573785" cy="49150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Зачем нужна итоговая аттестация в начальной школе?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 smtClean="0"/>
              <a:t>Для определения уровня и качества результатов освоения образовательных программ начального общего образования.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852785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630068" cy="2241837"/>
          </a:xfrm>
          <a:prstGeom prst="rect">
            <a:avLst/>
          </a:prstGeom>
          <a:noFill/>
        </p:spPr>
      </p:pic>
      <p:pic>
        <p:nvPicPr>
          <p:cNvPr id="4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88640"/>
            <a:ext cx="1630068" cy="22418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76672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b="1" dirty="0" smtClean="0"/>
              <a:t>Бесплатное аудио! </a:t>
            </a:r>
            <a:r>
              <a:rPr lang="en-US" sz="2400" dirty="0" smtClean="0">
                <a:hlinkClick r:id="rId5"/>
              </a:rPr>
              <a:t>http://audio.neteducom.com/books/4</a:t>
            </a:r>
            <a:r>
              <a:rPr lang="ru-RU" sz="2400" dirty="0" smtClean="0">
                <a:hlinkClick r:id="rId5"/>
              </a:rPr>
              <a:t>1</a:t>
            </a:r>
            <a:r>
              <a:rPr lang="en-US" sz="2400" dirty="0" smtClean="0">
                <a:hlinkClick r:id="rId5"/>
              </a:rPr>
              <a:t>/</a:t>
            </a:r>
            <a:endParaRPr lang="ru-RU" sz="2400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5"/>
              </a:rPr>
              <a:t>http://audio.neteducom.com/books/4</a:t>
            </a:r>
            <a:r>
              <a:rPr lang="ru-RU" sz="2400" dirty="0" smtClean="0">
                <a:hlinkClick r:id="rId5"/>
              </a:rPr>
              <a:t>2</a:t>
            </a:r>
            <a:r>
              <a:rPr lang="en-US" sz="2400" dirty="0" smtClean="0">
                <a:hlinkClick r:id="rId5"/>
              </a:rPr>
              <a:t>/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4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0688"/>
            <a:ext cx="4535497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504" y="620688"/>
            <a:ext cx="4535496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4"/>
          <p:cNvSpPr txBox="1">
            <a:spLocks/>
          </p:cNvSpPr>
          <p:nvPr/>
        </p:nvSpPr>
        <p:spPr>
          <a:xfrm>
            <a:off x="1187624" y="116632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08104" y="188640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79"/>
            <a:ext cx="4487010" cy="630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0841" y="501054"/>
            <a:ext cx="4533159" cy="635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2843808" y="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Чтение. Письмо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115616" y="188640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80112" y="116632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4874943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3" y="1"/>
            <a:ext cx="4355977" cy="3749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717032"/>
            <a:ext cx="1819469" cy="250232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1800200" cy="24758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8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4573490" cy="226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5" cstate="print"/>
          <a:srcRect t="37724"/>
          <a:stretch>
            <a:fillRect/>
          </a:stretch>
        </p:blipFill>
        <p:spPr bwMode="auto">
          <a:xfrm>
            <a:off x="179512" y="3501008"/>
            <a:ext cx="426856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5550" y="620688"/>
            <a:ext cx="4548450" cy="219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3346" y="3212976"/>
            <a:ext cx="4570654" cy="338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2843808" y="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Чтение. Письмо</a:t>
            </a: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1115616" y="476672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5580112" y="188640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27984" cy="62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 b="52279"/>
          <a:stretch>
            <a:fillRect/>
          </a:stretch>
        </p:blipFill>
        <p:spPr bwMode="auto">
          <a:xfrm>
            <a:off x="4302596" y="764704"/>
            <a:ext cx="484140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3356992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72508"/>
            <a:ext cx="1080120" cy="1485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 t="2653"/>
          <a:stretch>
            <a:fillRect/>
          </a:stretch>
        </p:blipFill>
        <p:spPr bwMode="auto">
          <a:xfrm>
            <a:off x="1695450" y="836712"/>
            <a:ext cx="7448550" cy="264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1619672" y="3789040"/>
            <a:ext cx="7381875" cy="2564110"/>
            <a:chOff x="1547664" y="3356992"/>
            <a:chExt cx="7381875" cy="2564110"/>
          </a:xfrm>
        </p:grpSpPr>
        <p:pic>
          <p:nvPicPr>
            <p:cNvPr id="983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7664" y="3356992"/>
              <a:ext cx="7381875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30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t="19220"/>
            <a:stretch>
              <a:fillRect/>
            </a:stretch>
          </p:blipFill>
          <p:spPr bwMode="auto">
            <a:xfrm>
              <a:off x="1907704" y="5013176"/>
              <a:ext cx="7000875" cy="907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437112"/>
            <a:ext cx="1492003" cy="2051956"/>
          </a:xfrm>
          <a:prstGeom prst="rect">
            <a:avLst/>
          </a:prstGeom>
          <a:noFill/>
        </p:spPr>
      </p:pic>
      <p:pic>
        <p:nvPicPr>
          <p:cNvPr id="7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196752"/>
            <a:ext cx="1466022" cy="2016224"/>
          </a:xfrm>
          <a:prstGeom prst="rect">
            <a:avLst/>
          </a:prstGeom>
          <a:noFill/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7"/>
            <a:ext cx="5004048" cy="295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125" y="3429000"/>
            <a:ext cx="54768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349660"/>
            <a:ext cx="1492003" cy="2051956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924944"/>
            <a:ext cx="1584176" cy="2178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08720"/>
            <a:ext cx="7376303" cy="569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33056"/>
            <a:ext cx="1728192" cy="2376787"/>
          </a:xfrm>
          <a:prstGeom prst="rect">
            <a:avLst/>
          </a:prstGeom>
          <a:noFill/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524" y="836712"/>
            <a:ext cx="7795476" cy="50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1728192" cy="2376787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3131840" y="188640"/>
            <a:ext cx="2736304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Скрипты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36504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ФГОС НОО: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Итоговая оценка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проводится образовательным учреждением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направлена на оценку достижения обучающимися планируемых результатов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освоения основной образовательной программы начального общего образования. 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Результаты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итоговой оценки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используются для принятия решения о переводе обучающихся на следующую ступень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общего образования.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00941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 l="3913" r="1915"/>
          <a:stretch>
            <a:fillRect/>
          </a:stretch>
        </p:blipFill>
        <p:spPr bwMode="auto">
          <a:xfrm>
            <a:off x="0" y="0"/>
            <a:ext cx="4499992" cy="657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 cstate="print"/>
          <a:srcRect l="4725" r="3926"/>
          <a:stretch>
            <a:fillRect/>
          </a:stretch>
        </p:blipFill>
        <p:spPr bwMode="auto">
          <a:xfrm>
            <a:off x="4788024" y="13704"/>
            <a:ext cx="4355976" cy="655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570573"/>
            <a:ext cx="936104" cy="1287427"/>
          </a:xfrm>
          <a:prstGeom prst="rect">
            <a:avLst/>
          </a:prstGeom>
          <a:noFill/>
        </p:spPr>
      </p:pic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17232"/>
            <a:ext cx="974889" cy="134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2036" y="0"/>
            <a:ext cx="1131963" cy="1556792"/>
          </a:xfrm>
          <a:prstGeom prst="rect">
            <a:avLst/>
          </a:prstGeom>
          <a:noFill/>
        </p:spPr>
      </p:pic>
      <p:pic>
        <p:nvPicPr>
          <p:cNvPr id="5" name="Picture 4" descr="https://www.englishteachers.ru/uploadedfiles/waresimgs/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80120" cy="1485492"/>
          </a:xfrm>
          <a:prstGeom prst="rect">
            <a:avLst/>
          </a:prstGeom>
          <a:noFill/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92696"/>
            <a:ext cx="4580464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440" y="692696"/>
            <a:ext cx="456556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3491880" y="0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Говорение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259632" y="332656"/>
            <a:ext cx="208823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Базовый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5580112" y="260648"/>
            <a:ext cx="2448272" cy="332656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Повышенный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47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7049269" cy="680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122" y="0"/>
            <a:ext cx="714944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44030"/>
            <a:ext cx="9144000" cy="48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Пособия для проведения итоговых работ за курс начальной школы</a:t>
            </a:r>
            <a:br>
              <a:rPr lang="ru-RU" dirty="0" smtClean="0"/>
            </a:br>
            <a:r>
              <a:rPr lang="ru-RU" b="1" dirty="0" smtClean="0"/>
              <a:t>4 класс</a:t>
            </a:r>
          </a:p>
        </p:txBody>
      </p:sp>
      <p:pic>
        <p:nvPicPr>
          <p:cNvPr id="59395" name="Содержимое 8" descr="kaufman itogovye tes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811" y="2491309"/>
            <a:ext cx="2695575" cy="3714750"/>
          </a:xfrm>
        </p:spPr>
      </p:pic>
      <p:pic>
        <p:nvPicPr>
          <p:cNvPr id="59396" name="Picture 2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0002" y="2491309"/>
            <a:ext cx="2749550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92896"/>
            <a:ext cx="274478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Бесплатное аудио! </a:t>
            </a:r>
            <a:r>
              <a:rPr lang="en-US" dirty="0" smtClean="0">
                <a:hlinkClick r:id="rId3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837" y="1296824"/>
            <a:ext cx="3746309" cy="513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Учет тестовой компетенции обучающихся</a:t>
            </a:r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361"/>
          <a:stretch>
            <a:fillRect/>
          </a:stretch>
        </p:blipFill>
        <p:spPr>
          <a:xfrm>
            <a:off x="1331913" y="1700213"/>
            <a:ext cx="6327775" cy="4968875"/>
          </a:xfrm>
          <a:noFill/>
        </p:spPr>
      </p:pic>
      <p:pic>
        <p:nvPicPr>
          <p:cNvPr id="61444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13065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842" y="1894115"/>
            <a:ext cx="8335736" cy="4800599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Примерная программа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</a:p>
        </p:txBody>
      </p:sp>
    </p:spTree>
    <p:extLst>
      <p:ext uri="{BB962C8B-B14F-4D97-AF65-F5344CB8AC3E}">
        <p14:creationId xmlns="" xmlns:p14="http://schemas.microsoft.com/office/powerpoint/2010/main" val="2744702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619672" y="687081"/>
            <a:ext cx="3407478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84284" y="3237187"/>
            <a:ext cx="4030061" cy="334229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1 задание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«Чтение» </a:t>
            </a:r>
            <a:r>
              <a:rPr lang="ru-RU" dirty="0" smtClean="0"/>
              <a:t>проверяется умение </a:t>
            </a:r>
            <a:r>
              <a:rPr lang="ru-RU" b="1" dirty="0" smtClean="0"/>
              <a:t>читать про себя </a:t>
            </a:r>
            <a:r>
              <a:rPr lang="ru-RU" dirty="0" smtClean="0"/>
              <a:t>и </a:t>
            </a:r>
            <a:r>
              <a:rPr lang="ru-RU" b="1" dirty="0" smtClean="0"/>
              <a:t>понимать содержание небольшого текста</a:t>
            </a:r>
            <a:r>
              <a:rPr lang="ru-RU" dirty="0" smtClean="0"/>
              <a:t>, построенного в основном на изученном языковом материале, </a:t>
            </a:r>
            <a:r>
              <a:rPr lang="ru-RU" b="1" dirty="0" smtClean="0"/>
              <a:t>находить в тексте необходимую информацию</a:t>
            </a:r>
            <a:r>
              <a:rPr lang="ru-RU" dirty="0" smtClean="0"/>
              <a:t>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390" y="2509212"/>
            <a:ext cx="4619634" cy="1338153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4952" r="4342" b="12749"/>
          <a:stretch/>
        </p:blipFill>
        <p:spPr bwMode="auto">
          <a:xfrm>
            <a:off x="4630239" y="227265"/>
            <a:ext cx="4483743" cy="617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187624" y="5628"/>
            <a:ext cx="7802836" cy="975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Контроль </a:t>
            </a:r>
            <a:br>
              <a:rPr lang="ru-RU" sz="3200" dirty="0" smtClean="0"/>
            </a:br>
            <a:r>
              <a:rPr lang="ru-RU" sz="3200" dirty="0" smtClean="0"/>
              <a:t>лексико-грамматических знаний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155684" y="2924944"/>
            <a:ext cx="3675337" cy="3265648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ru-RU" dirty="0" smtClean="0"/>
              <a:t>По 1 заданию на лексику и на грамматику</a:t>
            </a:r>
            <a:endParaRPr lang="en-US" dirty="0" smtClean="0"/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«Лексика и грамматика» </a:t>
            </a:r>
            <a:r>
              <a:rPr lang="ru-RU" dirty="0" smtClean="0"/>
              <a:t>проверяются умения </a:t>
            </a:r>
            <a:r>
              <a:rPr lang="ru-RU" b="1" dirty="0" smtClean="0"/>
              <a:t>восстановить текст в соответствии с решаемой учебной задачей </a:t>
            </a:r>
            <a:r>
              <a:rPr lang="ru-RU" dirty="0" smtClean="0"/>
              <a:t>и умение </a:t>
            </a:r>
            <a:r>
              <a:rPr lang="ru-RU" b="1" dirty="0" smtClean="0"/>
              <a:t>распознать и употреблять в речи изученные грамматические явления</a:t>
            </a:r>
            <a:r>
              <a:rPr lang="ru-RU" dirty="0" smtClean="0"/>
              <a:t>.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5591"/>
          <a:stretch>
            <a:fillRect/>
          </a:stretch>
        </p:blipFill>
        <p:spPr>
          <a:xfrm>
            <a:off x="4121478" y="980728"/>
            <a:ext cx="4068636" cy="4309022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8705"/>
          <a:stretch>
            <a:fillRect/>
          </a:stretch>
        </p:blipFill>
        <p:spPr bwMode="auto">
          <a:xfrm>
            <a:off x="4158426" y="4725144"/>
            <a:ext cx="4031688" cy="19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455" y="188640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247" y="139090"/>
            <a:ext cx="7283450" cy="68937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01375" y="1201190"/>
            <a:ext cx="3742625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2398128"/>
            <a:ext cx="4536504" cy="443352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679247" y="828468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задании части </a:t>
            </a:r>
            <a:r>
              <a:rPr lang="ru-RU" sz="2400" u="sng" dirty="0" smtClean="0"/>
              <a:t>«Письмо» </a:t>
            </a:r>
            <a:r>
              <a:rPr lang="ru-RU" sz="2400" dirty="0" smtClean="0"/>
              <a:t>проверяется </a:t>
            </a:r>
            <a:r>
              <a:rPr lang="ru-RU" sz="2400" b="1" dirty="0" smtClean="0"/>
              <a:t>умение писать по образцу краткое письмо</a:t>
            </a:r>
            <a:r>
              <a:rPr lang="ru-RU" sz="2400" dirty="0" smtClean="0"/>
              <a:t> зарубежному другу. </a:t>
            </a:r>
          </a:p>
        </p:txBody>
      </p:sp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171360"/>
            <a:ext cx="1510857" cy="20699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07" y="692696"/>
            <a:ext cx="6995056" cy="59046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</a:t>
            </a:r>
            <a:endParaRPr lang="ru-RU" dirty="0" smtClean="0"/>
          </a:p>
          <a:p>
            <a:r>
              <a:rPr lang="ru-RU" dirty="0" err="1" smtClean="0"/>
              <a:t>аудирование</a:t>
            </a:r>
            <a:r>
              <a:rPr lang="ru-RU" dirty="0" smtClean="0"/>
              <a:t> </a:t>
            </a:r>
            <a:r>
              <a:rPr lang="ru-RU" dirty="0"/>
              <a:t>– максимально </a:t>
            </a:r>
            <a:r>
              <a:rPr lang="ru-RU" b="1" dirty="0"/>
              <a:t>5 баллов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чтение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лексика </a:t>
            </a:r>
            <a:r>
              <a:rPr lang="ru-RU" dirty="0"/>
              <a:t>и грамматика – максимально 10 баллов (по 5 баллов за лексику и 5 баллов за грамматику), </a:t>
            </a:r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говорение </a:t>
            </a:r>
            <a:r>
              <a:rPr lang="ru-RU" dirty="0"/>
              <a:t>– максимально 10 баллов (по 5 баллов за монолог и диалог).</a:t>
            </a:r>
          </a:p>
        </p:txBody>
      </p:sp>
      <p:pic>
        <p:nvPicPr>
          <p:cNvPr id="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836712"/>
            <a:ext cx="6707088" cy="217948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Рекомендуемая </a:t>
            </a:r>
            <a:r>
              <a:rPr lang="ru-RU" b="1" dirty="0"/>
              <a:t>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5029632"/>
              </p:ext>
            </p:extLst>
          </p:nvPr>
        </p:nvGraphicFramePr>
        <p:xfrm>
          <a:off x="323528" y="3356992"/>
          <a:ext cx="8568951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450"/>
                <a:gridCol w="1771800"/>
                <a:gridCol w="1624150"/>
                <a:gridCol w="1697975"/>
                <a:gridCol w="1555576"/>
              </a:tblGrid>
              <a:tr h="12193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  <a:tr h="142894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1854"/>
            <a:ext cx="3150350" cy="4328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061854"/>
            <a:ext cx="3056634" cy="429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98179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3600" dirty="0" smtClean="0"/>
              <a:t>Итоговая аттестация за курс начальной школы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4 класс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(Е.Н. Соловова и др.)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75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Оценка достижения планируемых результатов в начальной школе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оценки достижения планируемых результатов используются задания разного типа. Классификация заданий может осуществляться по разным основаниям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уровню проверяемых знаний, умений или способов действий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 задания базового или повышенного уровня;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базовый (опорный)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и о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правильном выполнении учебных действий в рамках круга задач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построенных на опорном учебном материале; о способности использовать действия для решения простых учебных и учебно-практических задач. Оценка достижения этого уровня осуществляется с помощью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стандартных заданий, в которых очевиден способ решения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повышенный (функциональный)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на уровне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осознанного произвольного овладения учебными действиями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Оценка достижения этого уровня осуществляется с помощью заданий, в которых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нет явного указания на способ выполнения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и ученику приходится самостоятельно выбирать один из изученных способов, или создавать новый способ, объединяя изученные или трансформируя их.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51520" y="37769"/>
            <a:ext cx="8496944" cy="576064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 smtClean="0"/>
              <a:t>Разница между заданиями разных уровней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8587" r="32947" b="52343"/>
          <a:stretch>
            <a:fillRect/>
          </a:stretch>
        </p:blipFill>
        <p:spPr bwMode="auto">
          <a:xfrm>
            <a:off x="26346" y="3567655"/>
            <a:ext cx="4977702" cy="32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0113" t="8587" r="32682" b="50982"/>
          <a:stretch>
            <a:fillRect/>
          </a:stretch>
        </p:blipFill>
        <p:spPr bwMode="auto">
          <a:xfrm>
            <a:off x="4211960" y="879147"/>
            <a:ext cx="4776604" cy="324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8218" y="4005064"/>
            <a:ext cx="1930346" cy="265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444" y="980728"/>
            <a:ext cx="1944216" cy="26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6672"/>
            <a:ext cx="4511400" cy="620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131" y="263995"/>
            <a:ext cx="4794869" cy="659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7504" y="3212976"/>
            <a:ext cx="4248472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385257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499992" y="3573016"/>
            <a:ext cx="4464496" cy="29523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5202" y="5517232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542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4946" y="1844824"/>
            <a:ext cx="2890663" cy="3628703"/>
          </a:xfrm>
        </p:spPr>
        <p:txBody>
          <a:bodyPr>
            <a:noAutofit/>
          </a:bodyPr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www.obrnadzor.gov.ru/common/upload/img/infogr/plakats2017/NIKO.pdf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198" y="0"/>
            <a:ext cx="487455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79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944" b="2735"/>
          <a:stretch>
            <a:fillRect/>
          </a:stretch>
        </p:blipFill>
        <p:spPr bwMode="auto">
          <a:xfrm>
            <a:off x="0" y="0"/>
            <a:ext cx="4835586" cy="680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5572304"/>
            <a:ext cx="936104" cy="128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6251"/>
          <a:stretch>
            <a:fillRect/>
          </a:stretch>
        </p:blipFill>
        <p:spPr bwMode="auto">
          <a:xfrm>
            <a:off x="4572000" y="0"/>
            <a:ext cx="4572000" cy="670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414" t="4075" r="5265" b="2200"/>
          <a:stretch>
            <a:fillRect/>
          </a:stretch>
        </p:blipFill>
        <p:spPr bwMode="auto">
          <a:xfrm>
            <a:off x="0" y="260648"/>
            <a:ext cx="4571901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374504"/>
            <a:ext cx="1080120" cy="148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5020" t="3975" r="3407" b="1372"/>
          <a:stretch>
            <a:fillRect/>
          </a:stretch>
        </p:blipFill>
        <p:spPr bwMode="auto">
          <a:xfrm>
            <a:off x="4502826" y="260648"/>
            <a:ext cx="4641173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519800"/>
            <a:ext cx="974584" cy="13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4535488" y="476984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Разное аудио (см. запись и скрипты)</a:t>
            </a:r>
            <a:endParaRPr lang="ru-RU" sz="32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1583" t="8587" r="31107" b="8681"/>
          <a:stretch>
            <a:fillRect/>
          </a:stretch>
        </p:blipFill>
        <p:spPr bwMode="auto">
          <a:xfrm>
            <a:off x="0" y="548680"/>
            <a:ext cx="455247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5575" cy="103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1"/>
            <a:ext cx="827584" cy="113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Аудирование</a:t>
            </a:r>
            <a:br>
              <a:rPr lang="ru-RU" dirty="0" smtClean="0"/>
            </a:br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Базовый уровень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Монолог-описание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2348880"/>
            <a:ext cx="4038600" cy="3777283"/>
          </a:xfrm>
        </p:spPr>
        <p:txBody>
          <a:bodyPr/>
          <a:lstStyle/>
          <a:p>
            <a:r>
              <a:rPr lang="ru-RU" u="sng" dirty="0" smtClean="0"/>
              <a:t>Повышенный уровень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Диалог </a:t>
            </a:r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307" t="4286" r="50124" b="2312"/>
          <a:stretch/>
        </p:blipFill>
        <p:spPr bwMode="auto">
          <a:xfrm>
            <a:off x="179512" y="670385"/>
            <a:ext cx="468567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/>
          <a:srcRect l="3343" t="4775" r="2309"/>
          <a:stretch/>
        </p:blipFill>
        <p:spPr>
          <a:xfrm>
            <a:off x="4721175" y="764704"/>
            <a:ext cx="4392488" cy="6093296"/>
          </a:xfrm>
          <a:noFill/>
        </p:spPr>
      </p:pic>
      <p:pic>
        <p:nvPicPr>
          <p:cNvPr id="8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4694" y="-1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772816"/>
            <a:ext cx="4572000" cy="43924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1844824"/>
            <a:ext cx="4248472" cy="46805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2393"/>
          <a:stretch/>
        </p:blipFill>
        <p:spPr bwMode="auto">
          <a:xfrm>
            <a:off x="179512" y="0"/>
            <a:ext cx="4520777" cy="65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" y="5517232"/>
            <a:ext cx="976201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4160" t="2890"/>
          <a:stretch/>
        </p:blipFill>
        <p:spPr>
          <a:xfrm>
            <a:off x="4562422" y="0"/>
            <a:ext cx="4561664" cy="6337372"/>
          </a:xfrm>
          <a:prstGeom prst="rect">
            <a:avLst/>
          </a:prstGeom>
          <a:noFill/>
        </p:spPr>
      </p:pic>
      <p:pic>
        <p:nvPicPr>
          <p:cNvPr id="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3254" y="5445125"/>
            <a:ext cx="1028969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71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48278"/>
          <a:stretch>
            <a:fillRect/>
          </a:stretch>
        </p:blipFill>
        <p:spPr bwMode="auto">
          <a:xfrm>
            <a:off x="1187624" y="1124744"/>
            <a:ext cx="7352563" cy="49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972" t="50705" r="31107" b="3908"/>
          <a:stretch>
            <a:fillRect/>
          </a:stretch>
        </p:blipFill>
        <p:spPr bwMode="auto">
          <a:xfrm>
            <a:off x="1475656" y="188640"/>
            <a:ext cx="6984776" cy="52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150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34516" t="12066" r="31359" b="73120"/>
          <a:stretch>
            <a:fillRect/>
          </a:stretch>
        </p:blipFill>
        <p:spPr bwMode="auto">
          <a:xfrm>
            <a:off x="2051720" y="4869160"/>
            <a:ext cx="690022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180" t="13360" r="18180" b="21409"/>
          <a:stretch>
            <a:fillRect/>
          </a:stretch>
        </p:blipFill>
        <p:spPr bwMode="auto">
          <a:xfrm>
            <a:off x="1763688" y="1484784"/>
            <a:ext cx="71937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56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050" y="1087288"/>
            <a:ext cx="4046825" cy="556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61875" y="1023143"/>
            <a:ext cx="4139275" cy="568863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649" y="525017"/>
            <a:ext cx="8860701" cy="5624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442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Критериальное оценивание</a:t>
            </a:r>
          </a:p>
        </p:txBody>
      </p:sp>
      <p:pic>
        <p:nvPicPr>
          <p:cNvPr id="24579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011238"/>
            <a:ext cx="4248150" cy="5781675"/>
          </a:xfrm>
          <a:noFill/>
        </p:spPr>
      </p:pic>
      <p:pic>
        <p:nvPicPr>
          <p:cNvPr id="2458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96950"/>
            <a:ext cx="4176713" cy="5711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2550874" cy="3494810"/>
          </a:xfrm>
          <a:prstGeom prst="rect">
            <a:avLst/>
          </a:prstGeom>
          <a:noFill/>
        </p:spPr>
      </p:pic>
      <p:pic>
        <p:nvPicPr>
          <p:cNvPr id="8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420888"/>
            <a:ext cx="2534301" cy="3460939"/>
          </a:xfrm>
          <a:prstGeom prst="rect">
            <a:avLst/>
          </a:prstGeom>
          <a:noFill/>
        </p:spPr>
      </p:pic>
      <p:grpSp>
        <p:nvGrpSpPr>
          <p:cNvPr id="2" name="Группа 8"/>
          <p:cNvGrpSpPr/>
          <p:nvPr/>
        </p:nvGrpSpPr>
        <p:grpSpPr>
          <a:xfrm>
            <a:off x="3275856" y="2420888"/>
            <a:ext cx="2592288" cy="3466319"/>
            <a:chOff x="4405312" y="2154621"/>
            <a:chExt cx="2804784" cy="3836275"/>
          </a:xfrm>
        </p:grpSpPr>
        <p:pic>
          <p:nvPicPr>
            <p:cNvPr id="10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11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3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Обучение разным видам чтения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27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b="6472"/>
          <a:stretch/>
        </p:blipFill>
        <p:spPr>
          <a:xfrm>
            <a:off x="83474" y="-158172"/>
            <a:ext cx="5568645" cy="6872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t="8720" r="13506" b="7849"/>
          <a:stretch/>
        </p:blipFill>
        <p:spPr>
          <a:xfrm>
            <a:off x="3563888" y="318956"/>
            <a:ext cx="4756441" cy="640871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3431" y="0"/>
            <a:ext cx="1399102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017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79512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</a:p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3488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2612"/>
          <a:stretch/>
        </p:blipFill>
        <p:spPr>
          <a:xfrm>
            <a:off x="3203848" y="44624"/>
            <a:ext cx="5112568" cy="681337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755576" y="3933056"/>
            <a:ext cx="2376264" cy="1008112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01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448" y="116632"/>
            <a:ext cx="4533476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2943" y="330621"/>
            <a:ext cx="4291057" cy="6266731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179512" y="542607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448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0"/>
            <a:ext cx="5184576" cy="6909107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1198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Метапредметные результаты</a:t>
            </a:r>
          </a:p>
        </p:txBody>
      </p:sp>
      <p:pic>
        <p:nvPicPr>
          <p:cNvPr id="50179" name="Picture 2" descr="C:\Users\Alexey\Desktop\к вебинарам\мета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23456" y="2321291"/>
            <a:ext cx="2789822" cy="3844936"/>
          </a:xfrm>
        </p:spPr>
      </p:pic>
      <p:pic>
        <p:nvPicPr>
          <p:cNvPr id="50180" name="Рисунок 3" descr="5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942" y="2316671"/>
            <a:ext cx="2796715" cy="384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16671"/>
            <a:ext cx="2813136" cy="3849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Метапредметный</a:t>
            </a:r>
            <a:r>
              <a:rPr lang="ru-RU" dirty="0" smtClean="0"/>
              <a:t> портфель: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методом </a:t>
            </a:r>
            <a:r>
              <a:rPr lang="ru-RU" dirty="0" err="1" smtClean="0"/>
              <a:t>порфолио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только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задания 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соответствует Примерной программе 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подробные методические рекомендации 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с любым учебником 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23863" y="161925"/>
            <a:ext cx="8229600" cy="901700"/>
          </a:xfrm>
        </p:spPr>
        <p:txBody>
          <a:bodyPr/>
          <a:lstStyle/>
          <a:p>
            <a:pPr eaLnBrk="1" hangingPunct="1"/>
            <a:r>
              <a:rPr lang="en-US" b="1" smtClean="0"/>
              <a:t>“</a:t>
            </a:r>
            <a:r>
              <a:rPr lang="ru-RU" b="1" smtClean="0"/>
              <a:t>Метапредметный портфель</a:t>
            </a:r>
            <a:r>
              <a:rPr lang="en-US" b="1" smtClean="0"/>
              <a:t>”</a:t>
            </a:r>
            <a:endParaRPr lang="ru-RU" b="1" smtClean="0"/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179388" y="1063625"/>
            <a:ext cx="5256212" cy="4852988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ru-RU" sz="2400" b="1" smtClean="0"/>
              <a:t>Многофункциональная тетрадь</a:t>
            </a:r>
            <a:endParaRPr lang="en-US" sz="2400" b="1" smtClean="0"/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Предметные результаты </a:t>
            </a:r>
            <a:r>
              <a:rPr lang="ru-RU" sz="2400" smtClean="0"/>
              <a:t>– английский язык (все задания построены на базе АЯ)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Метапредметные результаты </a:t>
            </a:r>
            <a:r>
              <a:rPr lang="ru-RU" sz="2400" smtClean="0"/>
              <a:t>– формат заданий (задания на большинство МР)</a:t>
            </a:r>
          </a:p>
          <a:p>
            <a:pPr eaLnBrk="1" hangingPunct="1">
              <a:spcBef>
                <a:spcPts val="1200"/>
              </a:spcBef>
            </a:pPr>
            <a:r>
              <a:rPr lang="ru-RU" sz="2400" i="1" smtClean="0"/>
              <a:t>Личностные результаты</a:t>
            </a:r>
            <a:r>
              <a:rPr lang="ru-RU" sz="240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</a:p>
        </p:txBody>
      </p:sp>
      <p:pic>
        <p:nvPicPr>
          <p:cNvPr id="52228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400" y="3789363"/>
            <a:ext cx="27368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038" y="1465263"/>
            <a:ext cx="36353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3" y="274638"/>
            <a:ext cx="8939397" cy="63227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723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9568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3" y="607294"/>
            <a:ext cx="9098517" cy="62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687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8383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698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51310"/>
            <a:ext cx="8888888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095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048" y="468869"/>
            <a:ext cx="8568952" cy="638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7839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563" y="80932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620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exey\Desktop\к вебинарам\мет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1475656" cy="2033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111" y="75131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9623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4158234" cy="572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2509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619672" cy="22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358729"/>
            <a:ext cx="3997542" cy="5499271"/>
          </a:xfrm>
        </p:spPr>
      </p:pic>
      <p:pic>
        <p:nvPicPr>
          <p:cNvPr id="532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1" y="1340768"/>
            <a:ext cx="4071434" cy="5517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6136" y="145459"/>
            <a:ext cx="4880159" cy="6712542"/>
          </a:xfrm>
        </p:spPr>
      </p:pic>
      <p:pic>
        <p:nvPicPr>
          <p:cNvPr id="4" name="Рисунок 3" descr="5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2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18133" r="18180" b="10272"/>
          <a:stretch>
            <a:fillRect/>
          </a:stretch>
        </p:blipFill>
        <p:spPr bwMode="auto">
          <a:xfrm>
            <a:off x="467544" y="1124744"/>
            <a:ext cx="807334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28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Итоговая оценка за курс начальной школы по предмету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dirty="0" smtClean="0"/>
              <a:t>Сочетание разных форматов, например:</a:t>
            </a:r>
          </a:p>
          <a:p>
            <a:pPr eaLnBrk="1" hangingPunct="1"/>
            <a:r>
              <a:rPr lang="ru-RU" dirty="0" smtClean="0"/>
              <a:t>Итоговый тест – 30 %,</a:t>
            </a:r>
          </a:p>
          <a:p>
            <a:pPr eaLnBrk="1" hangingPunct="1"/>
            <a:r>
              <a:rPr lang="ru-RU" dirty="0" err="1" smtClean="0"/>
              <a:t>Портфолио</a:t>
            </a:r>
            <a:r>
              <a:rPr lang="ru-RU" dirty="0" smtClean="0"/>
              <a:t> – 20 %,</a:t>
            </a:r>
          </a:p>
          <a:p>
            <a:pPr eaLnBrk="1" hangingPunct="1"/>
            <a:r>
              <a:rPr lang="ru-RU" dirty="0" smtClean="0"/>
              <a:t>Промежуточные тесты – 10 %, Работа в классе – 10 %,</a:t>
            </a:r>
          </a:p>
          <a:p>
            <a:pPr eaLnBrk="1" hangingPunct="1"/>
            <a:r>
              <a:rPr lang="ru-RU" dirty="0" smtClean="0"/>
              <a:t>Домашние задания – 10 %,</a:t>
            </a:r>
          </a:p>
          <a:p>
            <a:pPr eaLnBrk="1" hangingPunct="1"/>
            <a:r>
              <a:rPr lang="ru-RU" dirty="0" smtClean="0"/>
              <a:t>Старательность – 10 %,</a:t>
            </a:r>
          </a:p>
          <a:p>
            <a:pPr eaLnBrk="1" hangingPunct="1"/>
            <a:r>
              <a:rPr lang="ru-RU" dirty="0" smtClean="0"/>
              <a:t>Прогресс с предыдущего оценивания – 10 %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https://www.eduniko.ru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 - Национальные исследования качества образования</a:t>
            </a:r>
          </a:p>
          <a:p>
            <a:r>
              <a:rPr lang="en-US" dirty="0">
                <a:hlinkClick r:id="rId3"/>
              </a:rPr>
              <a:t>http://www.obrnadzor.gov.ru/ru/press_center/infomaterial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</a:t>
            </a:r>
            <a:r>
              <a:rPr lang="ru-RU" dirty="0" err="1" smtClean="0"/>
              <a:t>Рособрнадзор</a:t>
            </a:r>
            <a:endParaRPr lang="ru-RU" dirty="0" smtClean="0"/>
          </a:p>
          <a:p>
            <a:r>
              <a:rPr lang="en-US" dirty="0">
                <a:hlinkClick r:id="rId4"/>
              </a:rPr>
              <a:t>http://www.fioco.ru/ru/osoko/vpr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о ВПР на сайте Федерального института оценки качества образования</a:t>
            </a:r>
          </a:p>
          <a:p>
            <a:r>
              <a:rPr lang="en-US" dirty="0">
                <a:hlinkClick r:id="rId5"/>
              </a:rPr>
              <a:t>https://docviewer.yandex.ru/?</a:t>
            </a:r>
            <a:r>
              <a:rPr lang="en-US" dirty="0" smtClean="0">
                <a:hlinkClick r:id="rId5"/>
              </a:rPr>
              <a:t>url=http%3A%2F%2Fsch1935uv.mskobr.ru%2Ffiles%2Fpolozhenie_o_promezhutochnoj_attestacii.doc&amp;name=polozhenie_o_promezhutochnoj_attestacii.doc&amp;lang=ru&amp;c=58d032be4535</a:t>
            </a:r>
            <a:r>
              <a:rPr lang="ru-RU" dirty="0" smtClean="0"/>
              <a:t> Пример положения о промежуточной аттестации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442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0" y="1556792"/>
            <a:ext cx="353873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www.obrnadzor.gov.ru/common/upload/img/infogr/plakats2017/VPR.pdf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818"/>
            <a:ext cx="4873320" cy="68471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678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1095</Words>
  <Application>Microsoft Office PowerPoint</Application>
  <PresentationFormat>Экран (4:3)</PresentationFormat>
  <Paragraphs>193</Paragraphs>
  <Slides>81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2" baseType="lpstr">
      <vt:lpstr>Тема Office</vt:lpstr>
      <vt:lpstr>Подготовка к итоговому оцениванию  по английскому языку за курс начальной школы: особенности и средства (на примерах пособий издательства «Титул»)</vt:lpstr>
      <vt:lpstr>Зачем нужна итоговая аттестация в начальной школе?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http://www.obrnadzor.gov.ru/common/upload/img/infogr/plakats2017/NIKO.pdf </vt:lpstr>
      <vt:lpstr>Слайд 6</vt:lpstr>
      <vt:lpstr>Слайд 7</vt:lpstr>
      <vt:lpstr>Слайд 8</vt:lpstr>
      <vt:lpstr>Слайд 9</vt:lpstr>
      <vt:lpstr>Слайд 10</vt:lpstr>
      <vt:lpstr>Слайд 11</vt:lpstr>
      <vt:lpstr>ВПР</vt:lpstr>
      <vt:lpstr>?</vt:lpstr>
      <vt:lpstr>?</vt:lpstr>
      <vt:lpstr>Объект оценки</vt:lpstr>
      <vt:lpstr>Содержание контроля</vt:lpstr>
      <vt:lpstr>Итоговый тест</vt:lpstr>
      <vt:lpstr>Как готовить к итоговой аттестации?</vt:lpstr>
      <vt:lpstr>Готовые тестовые работы 3 класс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Пособия для проведения итоговых работ за курс начальной школы 4 класс</vt:lpstr>
      <vt:lpstr>Слайд 37</vt:lpstr>
      <vt:lpstr>Учет тестовой компетенции обучающихся</vt:lpstr>
      <vt:lpstr>Слайд 39</vt:lpstr>
      <vt:lpstr>Контроль аудирования</vt:lpstr>
      <vt:lpstr>Контроль чтения</vt:lpstr>
      <vt:lpstr>Контроль  лексико-грамматических знаний</vt:lpstr>
      <vt:lpstr>Контроль умений письменной речи</vt:lpstr>
      <vt:lpstr>Слайд 44</vt:lpstr>
      <vt:lpstr>Слайд 45</vt:lpstr>
      <vt:lpstr>Итоговая аттестация за курс начальной школы 4 класс (Е.Н. Соловова и др.)</vt:lpstr>
      <vt:lpstr>Оценка достижения планируемых результатов в начальной школе</vt:lpstr>
      <vt:lpstr>Разница между заданиями разных уровней</vt:lpstr>
      <vt:lpstr>Слайд 49</vt:lpstr>
      <vt:lpstr>Слайд 50</vt:lpstr>
      <vt:lpstr>Слайд 51</vt:lpstr>
      <vt:lpstr>Разное аудио (см. запись и скрипты)</vt:lpstr>
      <vt:lpstr>Аудирование Задание 1</vt:lpstr>
      <vt:lpstr>Слайд 54</vt:lpstr>
      <vt:lpstr>Слайд 55</vt:lpstr>
      <vt:lpstr>Контроль в 4 классе</vt:lpstr>
      <vt:lpstr>Слайд 57</vt:lpstr>
      <vt:lpstr>Слайд 58</vt:lpstr>
      <vt:lpstr>Контроль в 4 классе</vt:lpstr>
      <vt:lpstr>Критериальное оценивание</vt:lpstr>
      <vt:lpstr>Обучение разным видам чтения </vt:lpstr>
      <vt:lpstr>Слайд 62</vt:lpstr>
      <vt:lpstr>Слайд 63</vt:lpstr>
      <vt:lpstr>Слайд 64</vt:lpstr>
      <vt:lpstr>Слайд 65</vt:lpstr>
      <vt:lpstr>Слайд 66</vt:lpstr>
      <vt:lpstr>Метапредметные результаты</vt:lpstr>
      <vt:lpstr>Метапредметный портфель</vt:lpstr>
      <vt:lpstr>“Метапредметный портфель”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Итоговая оценка за курс начальной школы по предмету</vt:lpstr>
      <vt:lpstr>Полезные ссылки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116</cp:revision>
  <dcterms:modified xsi:type="dcterms:W3CDTF">2017-11-17T12:48:50Z</dcterms:modified>
</cp:coreProperties>
</file>