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7"/>
  </p:notesMasterIdLst>
  <p:sldIdLst>
    <p:sldId id="256" r:id="rId2"/>
    <p:sldId id="261" r:id="rId3"/>
    <p:sldId id="257" r:id="rId4"/>
    <p:sldId id="259" r:id="rId5"/>
    <p:sldId id="260" r:id="rId6"/>
    <p:sldId id="258" r:id="rId7"/>
    <p:sldId id="268" r:id="rId8"/>
    <p:sldId id="264" r:id="rId9"/>
    <p:sldId id="267" r:id="rId10"/>
    <p:sldId id="293" r:id="rId11"/>
    <p:sldId id="270" r:id="rId12"/>
    <p:sldId id="294" r:id="rId13"/>
    <p:sldId id="271" r:id="rId14"/>
    <p:sldId id="262" r:id="rId15"/>
    <p:sldId id="266" r:id="rId16"/>
    <p:sldId id="265" r:id="rId17"/>
    <p:sldId id="263" r:id="rId18"/>
    <p:sldId id="302" r:id="rId19"/>
    <p:sldId id="269" r:id="rId20"/>
    <p:sldId id="273" r:id="rId21"/>
    <p:sldId id="298" r:id="rId22"/>
    <p:sldId id="299" r:id="rId23"/>
    <p:sldId id="300" r:id="rId24"/>
    <p:sldId id="295" r:id="rId25"/>
    <p:sldId id="296" r:id="rId26"/>
    <p:sldId id="297" r:id="rId27"/>
    <p:sldId id="301" r:id="rId28"/>
    <p:sldId id="276" r:id="rId29"/>
    <p:sldId id="284" r:id="rId30"/>
    <p:sldId id="290" r:id="rId31"/>
    <p:sldId id="291" r:id="rId32"/>
    <p:sldId id="274" r:id="rId33"/>
    <p:sldId id="292" r:id="rId34"/>
    <p:sldId id="277" r:id="rId35"/>
    <p:sldId id="278" r:id="rId36"/>
    <p:sldId id="280" r:id="rId37"/>
    <p:sldId id="279" r:id="rId38"/>
    <p:sldId id="282" r:id="rId39"/>
    <p:sldId id="283" r:id="rId40"/>
    <p:sldId id="304" r:id="rId41"/>
    <p:sldId id="305" r:id="rId42"/>
    <p:sldId id="306" r:id="rId43"/>
    <p:sldId id="307" r:id="rId44"/>
    <p:sldId id="281" r:id="rId45"/>
    <p:sldId id="303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83CAC-109F-444A-B19E-8FC3825496BF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3E3B6-B0F7-404A-952F-A1E4EA0BFC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064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3E3B6-B0F7-404A-952F-A1E4EA0BFCC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37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56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9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198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346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31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68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38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56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537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343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956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C1B21-1F80-4CBC-931E-D358D7A7D9CE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1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jp6.r0tt.com/l_4718fd50-fa96-11e1-bdcb-477e76200006.jp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sites.google.com/a/lakesinternational.org/reading-at-lila/_/rsrc/1467894952339/100-book-challange/my-forms/Sample%20reading%20log%201st%202012-10-17%20a%20las%2012.31.43.png?height=303&amp;width=400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3.bp.blogspot.com/-EsRMISQS_0o/V8xP3nIj_4I/AAAAAAAAMdo/zbmmyCGqS18EPs3ZYG1gQafPyoFnWpimwCLcB/s1600/Foto+04-09-16+15+53+02.jpg" TargetMode="Externa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815" y="1832046"/>
            <a:ext cx="11764369" cy="23876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Повышаем эффективность уроков: организация рефлексии на уроках английского языка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на примере курсов и пособий издательства “Титул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”)</a:t>
            </a:r>
            <a:endParaRPr lang="ru-RU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4704839" y="261168"/>
            <a:ext cx="2782322" cy="1722389"/>
          </a:xfrm>
          <a:prstGeom prst="rect">
            <a:avLst/>
          </a:prstGeom>
          <a:noFill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3143672" y="5253098"/>
            <a:ext cx="5904656" cy="1248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Казеичева Алёна Евгеньевна,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заместитель руководителя Центра образовательных программ издательства «Титул»,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учебных пособий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Метапредметный портфель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54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938" y="5882186"/>
            <a:ext cx="5112462" cy="634621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jp6.r0tt.com/l_4718fd50-fa96-11e1-bdcb-477e76200006.jpg</a:t>
            </a:r>
            <a:r>
              <a:rPr lang="en-US" sz="2400" dirty="0" smtClean="0"/>
              <a:t> </a:t>
            </a:r>
            <a:endParaRPr lang="ru-RU" sz="2400" dirty="0"/>
          </a:p>
        </p:txBody>
      </p:sp>
      <p:pic>
        <p:nvPicPr>
          <p:cNvPr id="1026" name="Picture 2" descr="Картинки по запросу reflection read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4"/>
          <a:stretch/>
        </p:blipFill>
        <p:spPr bwMode="auto">
          <a:xfrm>
            <a:off x="264756" y="119466"/>
            <a:ext cx="4829374" cy="574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185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 бортового журнала (</a:t>
            </a:r>
            <a:r>
              <a:rPr lang="en-US" dirty="0" smtClean="0"/>
              <a:t>logbook)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98178" y="2054480"/>
          <a:ext cx="8341712" cy="17187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0856"/>
                <a:gridCol w="4170856"/>
              </a:tblGrid>
              <a:tr h="57291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Что мне известно по данной теме?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Что нового я узнал</a:t>
                      </a:r>
                      <a:r>
                        <a:rPr lang="ru-RU" b="1" baseline="0" dirty="0" smtClean="0"/>
                        <a:t> из текста?</a:t>
                      </a:r>
                      <a:endParaRPr lang="ru-RU" b="1" dirty="0"/>
                    </a:p>
                  </a:txBody>
                  <a:tcPr/>
                </a:tc>
              </a:tr>
              <a:tr h="5729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29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587" y="5063318"/>
            <a:ext cx="7050443" cy="1131132"/>
          </a:xfrm>
        </p:spPr>
        <p:txBody>
          <a:bodyPr>
            <a:noAutofit/>
          </a:bodyPr>
          <a:lstStyle/>
          <a:p>
            <a:r>
              <a:rPr lang="en-US" sz="1600" dirty="0">
                <a:hlinkClick r:id="rId2"/>
              </a:rPr>
              <a:t>https://sites.google.com/a/lakesinternational.org/reading-at-lila/_/</a:t>
            </a:r>
            <a:r>
              <a:rPr lang="en-US" sz="1600" dirty="0" smtClean="0">
                <a:hlinkClick r:id="rId2"/>
              </a:rPr>
              <a:t>rsrc/1467894952339/100-book-challange/my-forms/Sample%20reading%20log%201st%202012-10-17%20a%20las%2012.31.43.png?height=303&amp;width=400</a:t>
            </a:r>
            <a:r>
              <a:rPr lang="en-US" sz="1600" dirty="0" smtClean="0"/>
              <a:t> </a:t>
            </a:r>
            <a:endParaRPr lang="ru-RU" sz="1600" dirty="0"/>
          </a:p>
        </p:txBody>
      </p:sp>
      <p:pic>
        <p:nvPicPr>
          <p:cNvPr id="2050" name="Picture 2" descr="Картинки по запросу my reading log boo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" r="3757"/>
          <a:stretch/>
        </p:blipFill>
        <p:spPr bwMode="auto">
          <a:xfrm>
            <a:off x="245659" y="189433"/>
            <a:ext cx="5827594" cy="487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my reading log boo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" t="2742" r="10427" b="3014"/>
          <a:stretch/>
        </p:blipFill>
        <p:spPr bwMode="auto">
          <a:xfrm>
            <a:off x="6305265" y="941694"/>
            <a:ext cx="5568287" cy="469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646459" y="5762022"/>
            <a:ext cx="5227093" cy="8648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hlinkClick r:id="rId5"/>
              </a:rPr>
              <a:t>https://3.bp.blogspot.com/-</a:t>
            </a:r>
            <a:r>
              <a:rPr lang="en-US" sz="1600" dirty="0" smtClean="0">
                <a:hlinkClick r:id="rId5"/>
              </a:rPr>
              <a:t>EsRMISQS_0o/V8xP3nIj_4I/AAAAAAAAMdo/zbmmyCGqS18EPs3ZYG1gQafPyoFnWpimwCLcB/s1600/Foto%2B04-09-16%2B15%2B53%2B02.jpg</a:t>
            </a:r>
            <a:r>
              <a:rPr lang="en-US" sz="1600" dirty="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52106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 «Концептуальная таблица»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9131" y="1539473"/>
          <a:ext cx="8127999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Линии сравнения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Объект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Объект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54234" y="3746646"/>
          <a:ext cx="8127999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Линии сравнения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Москва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Санкт-Петербург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Архитектура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 культуры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903890" y="2745718"/>
            <a:ext cx="10486696" cy="1016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Пример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429" y="136525"/>
            <a:ext cx="10515600" cy="1325563"/>
          </a:xfrm>
        </p:spPr>
        <p:txBody>
          <a:bodyPr/>
          <a:lstStyle/>
          <a:p>
            <a:r>
              <a:rPr lang="ru-RU" dirty="0" smtClean="0"/>
              <a:t>Необходима ли рефлексия? </a:t>
            </a:r>
            <a:br>
              <a:rPr lang="ru-RU" dirty="0" smtClean="0"/>
            </a:br>
            <a:r>
              <a:rPr lang="ru-RU" dirty="0" smtClean="0"/>
              <a:t>Каковы её функции?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3772" y="1901824"/>
            <a:ext cx="10515600" cy="4716689"/>
          </a:xfrm>
        </p:spPr>
        <p:txBody>
          <a:bodyPr/>
          <a:lstStyle/>
          <a:p>
            <a:r>
              <a:rPr lang="ru-RU" b="1" dirty="0" smtClean="0"/>
              <a:t>коммуникационная</a:t>
            </a:r>
            <a:r>
              <a:rPr lang="ru-RU" dirty="0" smtClean="0"/>
              <a:t> (обмен мнениями о новой информации);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информационная</a:t>
            </a:r>
            <a:r>
              <a:rPr lang="ru-RU" dirty="0" smtClean="0"/>
              <a:t> (приобретение нового знания);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мотивационная </a:t>
            </a:r>
            <a:r>
              <a:rPr lang="ru-RU" dirty="0" smtClean="0"/>
              <a:t>(побуждение к дальнейшему расширению информационного поля);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оценочная</a:t>
            </a:r>
            <a:r>
              <a:rPr lang="ru-RU" dirty="0" smtClean="0"/>
              <a:t> (соотнесение новой информации и имеющихся знаний, выработка собственной позиции, оценка процесса).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Стадии изучения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188029"/>
            <a:ext cx="10515600" cy="3988934"/>
          </a:xfrm>
        </p:spPr>
        <p:txBody>
          <a:bodyPr>
            <a:normAutofit/>
          </a:bodyPr>
          <a:lstStyle/>
          <a:p>
            <a:r>
              <a:rPr lang="ru-RU" dirty="0" smtClean="0"/>
              <a:t>стадия вызова (</a:t>
            </a:r>
            <a:r>
              <a:rPr lang="en-US" dirty="0" smtClean="0"/>
              <a:t>evocation stage</a:t>
            </a:r>
            <a:r>
              <a:rPr lang="ru-RU" dirty="0" smtClean="0"/>
              <a:t>);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ru-RU" dirty="0" smtClean="0"/>
              <a:t>стадия осмысления содержания (</a:t>
            </a:r>
            <a:r>
              <a:rPr lang="en-US" dirty="0" smtClean="0"/>
              <a:t>realization of meaning</a:t>
            </a:r>
            <a:r>
              <a:rPr lang="ru-RU" dirty="0" smtClean="0"/>
              <a:t>);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ru-RU" dirty="0" smtClean="0"/>
              <a:t>стадия рефлексии (</a:t>
            </a:r>
            <a:r>
              <a:rPr lang="en-US" dirty="0" smtClean="0"/>
              <a:t>reflection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36525" y="4561490"/>
            <a:ext cx="4572000" cy="1912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На стадии рефлексии осуществляется творческая переработка, анализ, интерпретация изученной информации.</a:t>
            </a:r>
          </a:p>
          <a:p>
            <a:pPr algn="ctr"/>
            <a:r>
              <a:rPr lang="ru-RU" sz="2000" dirty="0" smtClean="0"/>
              <a:t>Работа ведется индивидуально, в парах или группах.</a:t>
            </a:r>
          </a:p>
          <a:p>
            <a:pPr algn="ctr"/>
            <a:endParaRPr lang="ru-RU" dirty="0"/>
          </a:p>
        </p:txBody>
      </p:sp>
      <p:cxnSp>
        <p:nvCxnSpPr>
          <p:cNvPr id="6" name="Скругленная соединительная линия 5"/>
          <p:cNvCxnSpPr>
            <a:stCxn id="4" idx="1"/>
          </p:cNvCxnSpPr>
          <p:nvPr/>
        </p:nvCxnSpPr>
        <p:spPr>
          <a:xfrm rot="10800000">
            <a:off x="5623035" y="4477407"/>
            <a:ext cx="1513491" cy="1040524"/>
          </a:xfrm>
          <a:prstGeom prst="curvedConnector3">
            <a:avLst>
              <a:gd name="adj1" fmla="val 50000"/>
            </a:avLst>
          </a:prstGeom>
          <a:ln w="28575">
            <a:prstDash val="sysDash"/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Характеристики рефлексии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 стадии </a:t>
            </a:r>
            <a:r>
              <a:rPr lang="ru-RU" b="1" dirty="0" smtClean="0"/>
              <a:t>рефлексии</a:t>
            </a:r>
            <a:r>
              <a:rPr lang="ru-RU" dirty="0" smtClean="0"/>
              <a:t> учитель и ученики возвращаются к сформулированным на стадии вызова вопросам и предположениям, сопоставляют новый материал с тем, что знали об этом раньше. </a:t>
            </a:r>
          </a:p>
          <a:p>
            <a:r>
              <a:rPr lang="ru-RU" dirty="0" smtClean="0"/>
              <a:t>Для этой стадии характерны вдумчивые рассуждения (как устные, так и письменные), систематизация и оценивание новой информации.</a:t>
            </a:r>
          </a:p>
          <a:p>
            <a:r>
              <a:rPr lang="ru-RU" dirty="0" smtClean="0"/>
              <a:t>В процессе рефлексии ученики не только формулируют выводы по изучаемой теме и выражают эти выводы в разной форме, но и задают новые вопросы, выдвигают предположения, выявляют новые пробелы в своих знаниях.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9183"/>
            <a:ext cx="10515600" cy="1137104"/>
          </a:xfrm>
        </p:spPr>
        <p:txBody>
          <a:bodyPr/>
          <a:lstStyle/>
          <a:p>
            <a:r>
              <a:rPr lang="ru-RU" dirty="0" smtClean="0"/>
              <a:t>Что будет рефлексией, а что – нет?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0459" y="1533010"/>
            <a:ext cx="5236028" cy="498565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познакомились сегодня со временем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 Simple?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узнали сегодня новое правило?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выучили новые слова на уроке?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Вам понравился урок?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082752" y="1518948"/>
            <a:ext cx="5170826" cy="49993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pPr marL="514350" indent="-51435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мы открыли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узнали на уроке?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Оправдались ли ваши ожидания от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вы взяли с сегодняшнего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Над чем заставил задуматься урок?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9183"/>
            <a:ext cx="10515600" cy="1137104"/>
          </a:xfrm>
        </p:spPr>
        <p:txBody>
          <a:bodyPr/>
          <a:lstStyle/>
          <a:p>
            <a:r>
              <a:rPr lang="ru-RU" dirty="0" smtClean="0"/>
              <a:t>Что будет рефлексией, а что – нет?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0459" y="1533010"/>
            <a:ext cx="5236028" cy="498565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познакомились сегодня со временем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 Simple?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узнали сегодня новое правило?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выучили новые слова на уроке?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Вам понравился урок?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082752" y="1518948"/>
            <a:ext cx="5170826" cy="49993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pPr marL="514350" indent="-51435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мы открыли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узнали на уроке?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Оправдались ли ваши ожидания от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вы взяли с сегодняшнего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Над чем заставил задуматься урок?</a:t>
            </a:r>
          </a:p>
        </p:txBody>
      </p:sp>
      <p:sp>
        <p:nvSpPr>
          <p:cNvPr id="3" name="Овал 2"/>
          <p:cNvSpPr/>
          <p:nvPr/>
        </p:nvSpPr>
        <p:spPr>
          <a:xfrm>
            <a:off x="5576487" y="941696"/>
            <a:ext cx="6196084" cy="5800298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7421" y="1306287"/>
            <a:ext cx="5399066" cy="53401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77421" y="1306287"/>
            <a:ext cx="5486560" cy="53401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13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0357" y="-15295"/>
            <a:ext cx="5062209" cy="68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4011"/>
          <a:stretch>
            <a:fillRect/>
          </a:stretch>
        </p:blipFill>
        <p:spPr bwMode="auto">
          <a:xfrm>
            <a:off x="2359988" y="3490176"/>
            <a:ext cx="8962015" cy="316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9971" y="2467882"/>
            <a:ext cx="10515600" cy="3715204"/>
          </a:xfrm>
        </p:spPr>
        <p:txBody>
          <a:bodyPr/>
          <a:lstStyle/>
          <a:p>
            <a:r>
              <a:rPr lang="ru-RU" dirty="0" smtClean="0"/>
              <a:t>(лат</a:t>
            </a:r>
            <a:r>
              <a:rPr lang="ru-RU" dirty="0"/>
              <a:t>. reflexio </a:t>
            </a:r>
            <a:r>
              <a:rPr lang="ru-RU" dirty="0" smtClean="0"/>
              <a:t>– отражение) </a:t>
            </a:r>
            <a:r>
              <a:rPr lang="ru-RU" dirty="0"/>
              <a:t>- размышление, раздумье, углубление в собственную </a:t>
            </a:r>
            <a:r>
              <a:rPr lang="ru-RU" dirty="0" smtClean="0"/>
              <a:t>психику </a:t>
            </a:r>
            <a:r>
              <a:rPr lang="en-US" sz="2000" i="1" dirty="0" smtClean="0"/>
              <a:t>[</a:t>
            </a:r>
            <a:r>
              <a:rPr lang="ru-RU" sz="2000" i="1" dirty="0"/>
              <a:t>Словарь иностранных слов.- Комлев Н.Г., </a:t>
            </a:r>
            <a:r>
              <a:rPr lang="ru-RU" sz="2000" i="1" dirty="0" smtClean="0"/>
              <a:t>2006</a:t>
            </a:r>
            <a:r>
              <a:rPr lang="en-US" sz="2000" i="1" dirty="0" smtClean="0"/>
              <a:t>]</a:t>
            </a:r>
            <a:r>
              <a:rPr lang="ru-RU" sz="2000" i="1" dirty="0" smtClean="0"/>
              <a:t>;</a:t>
            </a:r>
          </a:p>
          <a:p>
            <a:endParaRPr lang="ru-RU" i="1" dirty="0" smtClean="0"/>
          </a:p>
          <a:p>
            <a:r>
              <a:rPr lang="ru-RU" dirty="0" smtClean="0"/>
              <a:t>разбор возникших в мозгу представлений, критика своей же собственной мысли, так сказать, отраженная мозговая работа </a:t>
            </a:r>
            <a:r>
              <a:rPr lang="ru-RU" sz="2000" i="1" dirty="0" smtClean="0"/>
              <a:t>[Полный словарь иностранных слов, вошедших в употребление в русском языке].</a:t>
            </a:r>
            <a:endParaRPr lang="ru-RU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Рефлексия – это…</a:t>
            </a:r>
            <a:r>
              <a:rPr lang="en-US" dirty="0" smtClean="0"/>
              <a:t> (</a:t>
            </a:r>
            <a:r>
              <a:rPr lang="ru-RU" dirty="0" smtClean="0"/>
              <a:t>из словарей иностранных слов</a:t>
            </a:r>
            <a:r>
              <a:rPr lang="en-US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00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3476" y="270532"/>
            <a:ext cx="9070428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критического мышления, рефлексия и результаты ФГОС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9393" y="2564525"/>
            <a:ext cx="10954407" cy="361243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Развитие критического мышления учащихся </a:t>
            </a:r>
            <a:r>
              <a:rPr lang="ru-RU" dirty="0" smtClean="0"/>
              <a:t>– развитие информационной компетенции, формирование уважительного отношения к иному мнению, </a:t>
            </a:r>
            <a:r>
              <a:rPr lang="ru-RU" b="1" dirty="0" smtClean="0"/>
              <a:t>освоение форм познавательной и личностной рефлексии</a:t>
            </a:r>
            <a:r>
              <a:rPr lang="ru-RU" dirty="0" smtClean="0"/>
              <a:t>, овладение навыками смыслового чтения текстов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166185"/>
            <a:ext cx="4746038" cy="6575954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2279576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Рефлексия</a:t>
            </a:r>
          </a:p>
        </p:txBody>
      </p:sp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839" y="260648"/>
            <a:ext cx="1979712" cy="2712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5816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091" y="350343"/>
            <a:ext cx="4833056" cy="62556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147" y="169998"/>
            <a:ext cx="4942108" cy="643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93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66" y="110058"/>
            <a:ext cx="4856091" cy="66054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6587" y="110058"/>
            <a:ext cx="5261854" cy="6747942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9801295" y="3711442"/>
            <a:ext cx="1512168" cy="2062411"/>
            <a:chOff x="4405312" y="2154621"/>
            <a:chExt cx="2804784" cy="3836275"/>
          </a:xfrm>
        </p:grpSpPr>
        <p:pic>
          <p:nvPicPr>
            <p:cNvPr id="5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6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818767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6404" b="3646"/>
          <a:stretch/>
        </p:blipFill>
        <p:spPr bwMode="auto">
          <a:xfrm>
            <a:off x="4742204" y="129654"/>
            <a:ext cx="5439179" cy="672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512" y="284176"/>
            <a:ext cx="1872208" cy="25800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94579" y="5172501"/>
            <a:ext cx="4572000" cy="1364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6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202" y="58928"/>
            <a:ext cx="4893998" cy="673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8200" y="58928"/>
            <a:ext cx="4943984" cy="679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95752" y="4476466"/>
            <a:ext cx="1515307" cy="208823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264322" y="3261815"/>
            <a:ext cx="3731430" cy="30707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018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723" y="179104"/>
            <a:ext cx="9721791" cy="667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51" y="365125"/>
            <a:ext cx="1906981" cy="26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91869" y="179104"/>
            <a:ext cx="5076967" cy="65082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944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542" b="5813"/>
          <a:stretch/>
        </p:blipFill>
        <p:spPr bwMode="auto">
          <a:xfrm>
            <a:off x="4325972" y="4002"/>
            <a:ext cx="5329432" cy="68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6" y="395785"/>
            <a:ext cx="1800589" cy="242088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80679" y="3302758"/>
            <a:ext cx="5349923" cy="34392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026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86506" y="168768"/>
            <a:ext cx="4880372" cy="651055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31180"/>
          <a:stretch>
            <a:fillRect/>
          </a:stretch>
        </p:blipFill>
        <p:spPr>
          <a:xfrm>
            <a:off x="2774732" y="134125"/>
            <a:ext cx="7150994" cy="6565085"/>
          </a:xfrm>
          <a:prstGeom prst="rect">
            <a:avLst/>
          </a:prstGeom>
          <a:noFill/>
        </p:spPr>
      </p:pic>
      <p:pic>
        <p:nvPicPr>
          <p:cNvPr id="12290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10" y="346189"/>
            <a:ext cx="1717770" cy="23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18799" y="4694830"/>
            <a:ext cx="7166646" cy="16923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43450" y="736979"/>
            <a:ext cx="4626591" cy="3138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 rotWithShape="1">
          <a:blip r:embed="rId2" cstate="print"/>
          <a:srcRect l="2745" t="4622" r="2386" b="3357"/>
          <a:stretch/>
        </p:blipFill>
        <p:spPr>
          <a:xfrm>
            <a:off x="1842957" y="90152"/>
            <a:ext cx="10349043" cy="6661125"/>
          </a:xfrm>
          <a:prstGeom prst="rect">
            <a:avLst/>
          </a:prstGeom>
          <a:noFill/>
        </p:spPr>
      </p:pic>
      <p:pic>
        <p:nvPicPr>
          <p:cNvPr id="11266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6" y="195263"/>
            <a:ext cx="1635869" cy="213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42957" y="90152"/>
            <a:ext cx="4939980" cy="7287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– это…</a:t>
            </a:r>
            <a:r>
              <a:rPr lang="en-US" dirty="0" smtClean="0"/>
              <a:t> (</a:t>
            </a:r>
            <a:r>
              <a:rPr lang="ru-RU" dirty="0" smtClean="0"/>
              <a:t>из философских словарей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(от лат. reflexio — обращение назад) — способность человеческого мышления к критическому </a:t>
            </a:r>
            <a:r>
              <a:rPr lang="ru-RU" dirty="0" smtClean="0"/>
              <a:t>самоанализу </a:t>
            </a:r>
            <a:r>
              <a:rPr lang="en-US" sz="2000" i="1" dirty="0" smtClean="0"/>
              <a:t>[</a:t>
            </a:r>
            <a:r>
              <a:rPr lang="ru-RU" sz="2000" i="1" dirty="0" smtClean="0"/>
              <a:t>Философия</a:t>
            </a:r>
            <a:r>
              <a:rPr lang="ru-RU" sz="2000" i="1" dirty="0"/>
              <a:t>: Энциклопедический словарь. — М.: Гардарики. Под редакцией А.А. Ивина. </a:t>
            </a:r>
            <a:r>
              <a:rPr lang="ru-RU" sz="2000" i="1" dirty="0" smtClean="0"/>
              <a:t>2004</a:t>
            </a:r>
            <a:r>
              <a:rPr lang="en-US" sz="2000" i="1" dirty="0" smtClean="0"/>
              <a:t>]</a:t>
            </a:r>
            <a:r>
              <a:rPr lang="ru-RU" sz="2000" i="1" dirty="0" smtClean="0"/>
              <a:t>;</a:t>
            </a:r>
            <a:endParaRPr lang="ru-RU" sz="2000" i="1" dirty="0"/>
          </a:p>
          <a:p>
            <a:r>
              <a:rPr lang="ru-RU" dirty="0" smtClean="0"/>
              <a:t> </a:t>
            </a:r>
            <a:r>
              <a:rPr lang="ru-RU" dirty="0"/>
              <a:t>(от позднелат. reflexio — обращение назад), принцип </a:t>
            </a:r>
            <a:r>
              <a:rPr lang="ru-RU" dirty="0" smtClean="0"/>
              <a:t>человеческого </a:t>
            </a:r>
            <a:r>
              <a:rPr lang="ru-RU" dirty="0"/>
              <a:t>мышления, направляющий его на осмысление и осознание </a:t>
            </a:r>
            <a:r>
              <a:rPr lang="ru-RU" dirty="0" smtClean="0"/>
              <a:t>собственных </a:t>
            </a:r>
            <a:r>
              <a:rPr lang="ru-RU" dirty="0"/>
              <a:t>форм и предпосылок; предметное рассмотрение самого знания, </a:t>
            </a:r>
            <a:r>
              <a:rPr lang="ru-RU" dirty="0" smtClean="0"/>
              <a:t>критический </a:t>
            </a:r>
            <a:r>
              <a:rPr lang="ru-RU" dirty="0"/>
              <a:t>анализ его содержания и методов познания; деятельность самопознания, раскрывающая </a:t>
            </a:r>
            <a:r>
              <a:rPr lang="ru-RU" dirty="0" smtClean="0"/>
              <a:t>внутреннее </a:t>
            </a:r>
            <a:r>
              <a:rPr lang="ru-RU" dirty="0"/>
              <a:t>строение и специфику духовного мира </a:t>
            </a:r>
            <a:r>
              <a:rPr lang="ru-RU" dirty="0" smtClean="0"/>
              <a:t>человека </a:t>
            </a:r>
            <a:r>
              <a:rPr lang="en-US" sz="2000" i="1" dirty="0" smtClean="0"/>
              <a:t>[</a:t>
            </a:r>
            <a:r>
              <a:rPr lang="ru-RU" sz="2000" i="1" dirty="0" smtClean="0"/>
              <a:t>Философский </a:t>
            </a:r>
            <a:r>
              <a:rPr lang="ru-RU" sz="2000" i="1" dirty="0"/>
              <a:t>энциклопедический словарь. — М.: Советская энциклопедия. Гл. редакция: Л. Ф. Ильичёв, П. Н. Федосеев, С. М. Ковалёв, В. Г. Панов. </a:t>
            </a:r>
            <a:r>
              <a:rPr lang="ru-RU" sz="2000" i="1" dirty="0" smtClean="0"/>
              <a:t>1983</a:t>
            </a:r>
            <a:r>
              <a:rPr lang="en-US" sz="2000" i="1" dirty="0" smtClean="0"/>
              <a:t>]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136413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973" y="94814"/>
            <a:ext cx="5187454" cy="66408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336" y="94814"/>
            <a:ext cx="7037762" cy="6550685"/>
          </a:xfrm>
          <a:prstGeom prst="rect">
            <a:avLst/>
          </a:prstGeom>
        </p:spPr>
      </p:pic>
      <p:pic>
        <p:nvPicPr>
          <p:cNvPr id="8194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253998"/>
            <a:ext cx="1864834" cy="205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3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6" y="81756"/>
            <a:ext cx="4897471" cy="66410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398" y="365125"/>
            <a:ext cx="10043988" cy="6210568"/>
          </a:xfrm>
          <a:prstGeom prst="rect">
            <a:avLst/>
          </a:prstGeom>
        </p:spPr>
      </p:pic>
      <p:pic>
        <p:nvPicPr>
          <p:cNvPr id="9218" name="Picture 2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9" y="129839"/>
            <a:ext cx="1958875" cy="21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74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884"/>
          <a:stretch/>
        </p:blipFill>
        <p:spPr>
          <a:xfrm>
            <a:off x="6675326" y="0"/>
            <a:ext cx="5203772" cy="677611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454" t="43897" r="5987" b="5658"/>
          <a:stretch/>
        </p:blipFill>
        <p:spPr>
          <a:xfrm>
            <a:off x="1801505" y="728252"/>
            <a:ext cx="8065827" cy="5897736"/>
          </a:xfrm>
          <a:prstGeom prst="rect">
            <a:avLst/>
          </a:prstGeom>
          <a:noFill/>
        </p:spPr>
      </p:pic>
      <p:pic>
        <p:nvPicPr>
          <p:cNvPr id="1026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81" y="220995"/>
            <a:ext cx="1436426" cy="194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36707" y="5254388"/>
            <a:ext cx="5269060" cy="1371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68" r="1499"/>
          <a:stretch/>
        </p:blipFill>
        <p:spPr>
          <a:xfrm>
            <a:off x="1360867" y="120940"/>
            <a:ext cx="10831133" cy="64086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218" y="798490"/>
            <a:ext cx="8745619" cy="5926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2" name="Picture 2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9" y="120940"/>
            <a:ext cx="1305658" cy="170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11940" y="798490"/>
            <a:ext cx="7656394" cy="6745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8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15475" y="66456"/>
            <a:ext cx="5061497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59380" r="51827" b="11938"/>
          <a:stretch>
            <a:fillRect/>
          </a:stretch>
        </p:blipFill>
        <p:spPr>
          <a:xfrm>
            <a:off x="1500605" y="1978004"/>
            <a:ext cx="5907130" cy="4765437"/>
          </a:xfrm>
          <a:prstGeom prst="rect">
            <a:avLst/>
          </a:prstGeom>
          <a:noFill/>
        </p:spPr>
      </p:pic>
      <p:pic>
        <p:nvPicPr>
          <p:cNvPr id="6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39" y="134695"/>
            <a:ext cx="1681238" cy="228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93862" y="1960082"/>
            <a:ext cx="5112155" cy="44270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744" y="241737"/>
            <a:ext cx="11280227" cy="635875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Синквейн </a:t>
            </a:r>
            <a:r>
              <a:rPr lang="ru-RU" dirty="0" smtClean="0"/>
              <a:t>— пятистрочная стихотворная форма, возникшая в США в начале XX века под влиянием японской поэзии. В дальнейшем стала использоваться в дидактических целях как эффективный метод развития образной речи, который позволяет быстро получить результат.</a:t>
            </a:r>
          </a:p>
          <a:p>
            <a:pPr>
              <a:buNone/>
            </a:pPr>
            <a:r>
              <a:rPr lang="ru-RU" b="1" dirty="0" smtClean="0"/>
              <a:t>Правила написания синквейна:</a:t>
            </a:r>
          </a:p>
          <a:p>
            <a:r>
              <a:rPr lang="ru-RU" i="1" dirty="0" smtClean="0"/>
              <a:t>Первая строка</a:t>
            </a:r>
            <a:r>
              <a:rPr lang="ru-RU" dirty="0" smtClean="0"/>
              <a:t> — тема синквейна, заключает в себе одно слово (обычно существительное или местоимение), которое обозначает объект или предмет, о котором пойдет речь.</a:t>
            </a:r>
          </a:p>
          <a:p>
            <a:r>
              <a:rPr lang="ru-RU" i="1" dirty="0" smtClean="0"/>
              <a:t>Вторая строка</a:t>
            </a:r>
            <a:r>
              <a:rPr lang="ru-RU" dirty="0" smtClean="0"/>
              <a:t> — два слова (чаще всего прилагательные или причастия), они дают описание признаков и свойств выбранного в синквейне предмета или объекта.</a:t>
            </a:r>
          </a:p>
          <a:p>
            <a:r>
              <a:rPr lang="ru-RU" i="1" dirty="0" smtClean="0"/>
              <a:t>Третья строка</a:t>
            </a:r>
            <a:r>
              <a:rPr lang="ru-RU" dirty="0" smtClean="0"/>
              <a:t> — образована тремя глаголами или деепричастиями, описывающими характерные действия объекта.</a:t>
            </a:r>
          </a:p>
          <a:p>
            <a:r>
              <a:rPr lang="ru-RU" i="1" dirty="0" smtClean="0"/>
              <a:t>Четвертая строка</a:t>
            </a:r>
            <a:r>
              <a:rPr lang="ru-RU" dirty="0" smtClean="0"/>
              <a:t> — фраза, выражающая личное отношение автора синквейна к описываемому предмету или объекту.</a:t>
            </a:r>
          </a:p>
          <a:p>
            <a:r>
              <a:rPr lang="ru-RU" i="1" dirty="0" smtClean="0"/>
              <a:t>Пятая строка</a:t>
            </a:r>
            <a:r>
              <a:rPr lang="ru-RU" dirty="0" smtClean="0"/>
              <a:t> — синоним, обобщающий или расширяющий смысл темы или предмета (одно слово), обычно существительное.</a:t>
            </a:r>
          </a:p>
          <a:p>
            <a:pPr>
              <a:buNone/>
            </a:pPr>
            <a:r>
              <a:rPr lang="ru-RU" b="1" dirty="0" smtClean="0"/>
              <a:t>Синквейн</a:t>
            </a:r>
            <a:r>
              <a:rPr lang="ru-RU" dirty="0" smtClean="0"/>
              <a:t> — это стихотворение, которое требует синтеза информации и материала в кратких выражениях, что позволяет описывать или </a:t>
            </a:r>
            <a:r>
              <a:rPr lang="ru-RU" dirty="0" err="1" smtClean="0"/>
              <a:t>рефлексировать</a:t>
            </a:r>
            <a:r>
              <a:rPr lang="ru-RU" dirty="0" smtClean="0"/>
              <a:t> по какому-либо поводу.</a:t>
            </a:r>
          </a:p>
          <a:p>
            <a:pPr>
              <a:buNone/>
            </a:pPr>
            <a:r>
              <a:rPr lang="ru-RU" b="1" dirty="0" smtClean="0"/>
              <a:t>Работа над синквейном — это быстрый инструмент для рефлексирования, обобщения понятий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:\pubs_new\happy_english.ru\Webinar\Презентация 02.12.13\HEru4SB_p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8338" y="0"/>
            <a:ext cx="4984729" cy="6858000"/>
          </a:xfrm>
          <a:prstGeom prst="rect">
            <a:avLst/>
          </a:prstGeom>
          <a:noFill/>
        </p:spPr>
      </p:pic>
      <p:pic>
        <p:nvPicPr>
          <p:cNvPr id="4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2390775" cy="25146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320702" y="3629238"/>
            <a:ext cx="6705601" cy="9291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20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Рефлексию по теме проведем в форме </a:t>
            </a:r>
            <a:r>
              <a:rPr kumimoji="0" lang="ru-RU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синквейна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Пример: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4739" y="260649"/>
            <a:ext cx="5112155" cy="30557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78642" y="1927160"/>
            <a:ext cx="4757381" cy="441752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Тема синквейна</a:t>
            </a:r>
            <a:r>
              <a:rPr lang="ru-RU" dirty="0" smtClean="0"/>
              <a:t> (</a:t>
            </a:r>
            <a:r>
              <a:rPr lang="ru-RU" b="1" dirty="0" smtClean="0"/>
              <a:t>одно слово, </a:t>
            </a:r>
            <a:r>
              <a:rPr lang="ru-RU" dirty="0" smtClean="0"/>
              <a:t>обычно </a:t>
            </a:r>
            <a:r>
              <a:rPr lang="ru-RU" b="1" dirty="0" smtClean="0"/>
              <a:t>существительное или местоимение</a:t>
            </a:r>
            <a:r>
              <a:rPr lang="ru-RU" dirty="0" smtClean="0"/>
              <a:t>), которое обозначает объект или предмет, о котором пойдет речь.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Два слова </a:t>
            </a:r>
            <a:r>
              <a:rPr lang="ru-RU" dirty="0" smtClean="0"/>
              <a:t>(</a:t>
            </a:r>
            <a:r>
              <a:rPr lang="ru-RU" b="1" dirty="0" smtClean="0"/>
              <a:t>прилагательные или причастия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для </a:t>
            </a:r>
            <a:r>
              <a:rPr lang="ru-RU" b="1" dirty="0" smtClean="0"/>
              <a:t>описание признаков и свойств </a:t>
            </a:r>
            <a:r>
              <a:rPr lang="ru-RU" dirty="0" smtClean="0"/>
              <a:t>выбранного в синквейне предмета или объекта.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Три глагола или деепричастия</a:t>
            </a:r>
            <a:r>
              <a:rPr lang="ru-RU" dirty="0" smtClean="0"/>
              <a:t>, описывающие </a:t>
            </a:r>
            <a:r>
              <a:rPr lang="ru-RU" b="1" dirty="0" smtClean="0"/>
              <a:t>характерные действия объекта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Фраза</a:t>
            </a:r>
            <a:r>
              <a:rPr lang="ru-RU" dirty="0" smtClean="0"/>
              <a:t>, выражающая </a:t>
            </a:r>
            <a:r>
              <a:rPr lang="ru-RU" b="1" dirty="0" smtClean="0"/>
              <a:t>личное отношение автора синквейна к описываемому предмету </a:t>
            </a:r>
            <a:r>
              <a:rPr lang="ru-RU" dirty="0" smtClean="0"/>
              <a:t>или объекту.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Синоним, </a:t>
            </a:r>
            <a:r>
              <a:rPr lang="ru-RU" dirty="0" smtClean="0"/>
              <a:t>обобщающий или расширяющий смысл темы или предмета </a:t>
            </a:r>
            <a:r>
              <a:rPr lang="ru-RU" b="1" dirty="0" smtClean="0"/>
              <a:t>(одно слово, существительное)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150844" y="2129819"/>
            <a:ext cx="3594239" cy="4351338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None/>
            </a:pPr>
            <a:r>
              <a:rPr lang="en-US" b="1" dirty="0" smtClean="0"/>
              <a:t>Winter</a:t>
            </a:r>
            <a:endParaRPr lang="en-US" b="1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Snowy</a:t>
            </a:r>
            <a:r>
              <a:rPr lang="en-US" b="1" dirty="0" smtClean="0"/>
              <a:t> </a:t>
            </a:r>
            <a:r>
              <a:rPr lang="en-US" b="1" dirty="0" smtClean="0"/>
              <a:t>and </a:t>
            </a:r>
            <a:r>
              <a:rPr lang="en-US" b="1" dirty="0" smtClean="0"/>
              <a:t>frosty</a:t>
            </a: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Skate, sled, ski </a:t>
            </a:r>
            <a:endParaRPr lang="en-US" b="1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Cold season</a:t>
            </a:r>
            <a:r>
              <a:rPr lang="en-US" b="1" dirty="0" smtClean="0"/>
              <a:t>, </a:t>
            </a:r>
            <a:r>
              <a:rPr lang="en-US" b="1" dirty="0" smtClean="0"/>
              <a:t>to my mind</a:t>
            </a:r>
            <a:r>
              <a:rPr lang="ru-RU" b="1" dirty="0" smtClean="0"/>
              <a:t>.</a:t>
            </a:r>
            <a:endParaRPr lang="en-US" b="1" dirty="0" smtClean="0"/>
          </a:p>
          <a:p>
            <a:pPr marL="514350" indent="-514350">
              <a:buNone/>
            </a:pPr>
            <a:endParaRPr lang="en-US" b="1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Weather</a:t>
            </a:r>
            <a:endParaRPr lang="en-US" b="1" dirty="0" smtClean="0"/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03517" y="180084"/>
            <a:ext cx="6705601" cy="964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Давайте вместе придумаем синквейн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Пример: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V:\pubs_new\happy_english.ru\Webinar\Презентация 02.12.13\HEru4SB_p50.jpg"/>
          <p:cNvPicPr>
            <a:picLocks noChangeAspect="1" noChangeArrowheads="1"/>
          </p:cNvPicPr>
          <p:nvPr/>
        </p:nvPicPr>
        <p:blipFill rotWithShape="1">
          <a:blip r:embed="rId2" cstate="print"/>
          <a:srcRect b="50285"/>
          <a:stretch/>
        </p:blipFill>
        <p:spPr bwMode="auto">
          <a:xfrm>
            <a:off x="7084441" y="180084"/>
            <a:ext cx="4984729" cy="3409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5649237" y="0"/>
            <a:ext cx="6705601" cy="5636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Давайте вместе придумаем синквейн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2167" y="570488"/>
            <a:ext cx="4572000" cy="62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167" y="570488"/>
            <a:ext cx="4572000" cy="62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45660" y="1825625"/>
            <a:ext cx="5181600" cy="441752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Тема синквейна</a:t>
            </a:r>
            <a:r>
              <a:rPr lang="ru-RU" dirty="0" smtClean="0"/>
              <a:t> (</a:t>
            </a:r>
            <a:r>
              <a:rPr lang="ru-RU" b="1" dirty="0" smtClean="0"/>
              <a:t>одно слово, </a:t>
            </a:r>
            <a:r>
              <a:rPr lang="ru-RU" dirty="0" smtClean="0"/>
              <a:t>обычно </a:t>
            </a:r>
            <a:r>
              <a:rPr lang="ru-RU" b="1" dirty="0" smtClean="0"/>
              <a:t>существительное или местоимение</a:t>
            </a:r>
            <a:r>
              <a:rPr lang="ru-RU" dirty="0" smtClean="0"/>
              <a:t>), которое обозначает объект или предмет, о котором пойдет речь.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535455" y="1825625"/>
            <a:ext cx="5181600" cy="4351338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80898" y="304643"/>
            <a:ext cx="3873136" cy="964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Давайте вместе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придумаем синквейн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7445078" y="1269147"/>
            <a:ext cx="4005619" cy="4417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Самые забавные синквейны опубликую на форуме </a:t>
            </a:r>
            <a:r>
              <a:rPr lang="en-US" dirty="0" smtClean="0">
                <a:hlinkClick r:id="rId2"/>
              </a:rPr>
              <a:t>www.englishteachers.ru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7178721" y="335027"/>
            <a:ext cx="4005619" cy="3731192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684" y="1825625"/>
            <a:ext cx="10644116" cy="465706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(от лат. reflexio — обращение назад) — процесс самопознания субъектом внутренних психических актов и </a:t>
            </a:r>
            <a:r>
              <a:rPr lang="ru-RU" dirty="0" smtClean="0"/>
              <a:t>состояний </a:t>
            </a:r>
            <a:r>
              <a:rPr lang="en-US" sz="2000" i="1" dirty="0" smtClean="0"/>
              <a:t>[</a:t>
            </a:r>
            <a:r>
              <a:rPr lang="ru-RU" sz="2000" i="1" dirty="0"/>
              <a:t>Краткий психологический словарь. — Ростов-на-Дону: «ФЕНИКС». </a:t>
            </a:r>
            <a:r>
              <a:rPr lang="ru-RU" sz="2000" i="1" dirty="0" err="1"/>
              <a:t>Л.А.Карпенко</a:t>
            </a:r>
            <a:r>
              <a:rPr lang="ru-RU" sz="2000" i="1" dirty="0"/>
              <a:t>, </a:t>
            </a:r>
            <a:r>
              <a:rPr lang="ru-RU" sz="2000" i="1" dirty="0" err="1"/>
              <a:t>А.В.Петровский</a:t>
            </a:r>
            <a:r>
              <a:rPr lang="ru-RU" sz="2000" i="1" dirty="0"/>
              <a:t>, М. Г. </a:t>
            </a:r>
            <a:r>
              <a:rPr lang="ru-RU" sz="2000" i="1" dirty="0" err="1"/>
              <a:t>Ярошевский</a:t>
            </a:r>
            <a:r>
              <a:rPr lang="ru-RU" sz="2000" i="1" dirty="0"/>
              <a:t>. </a:t>
            </a:r>
            <a:r>
              <a:rPr lang="ru-RU" sz="2000" i="1" dirty="0" smtClean="0"/>
              <a:t>1998</a:t>
            </a:r>
            <a:r>
              <a:rPr lang="en-US" sz="2000" i="1" dirty="0" smtClean="0"/>
              <a:t>]</a:t>
            </a:r>
            <a:r>
              <a:rPr lang="ru-RU" sz="2000" i="1" dirty="0" smtClean="0"/>
              <a:t>;</a:t>
            </a:r>
            <a:endParaRPr lang="en-US" sz="2000" i="1" dirty="0" smtClean="0"/>
          </a:p>
          <a:p>
            <a:r>
              <a:rPr lang="ru-RU" sz="2600" dirty="0" smtClean="0"/>
              <a:t>Рефлексия: 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Процесс </a:t>
            </a:r>
            <a:r>
              <a:rPr lang="ru-RU" sz="2600" dirty="0"/>
              <a:t>самопознания субъектом внутренних психических актов и состояний. Предполагает особое направление внимания на деятельность собственной души, а также достаточную зрелость субъекта. У. детей ее почти нет, и у взрослого она не разовьется, если он не проявит склонности к размышлению над самим собой и не направит специального внимания на свои внутренние </a:t>
            </a:r>
            <a:r>
              <a:rPr lang="ru-RU" sz="2600" dirty="0" smtClean="0"/>
              <a:t>процессы.</a:t>
            </a:r>
            <a:r>
              <a:rPr lang="en-US" sz="2600" dirty="0" smtClean="0"/>
              <a:t> </a:t>
            </a:r>
            <a:endParaRPr lang="ru-RU" sz="2600" dirty="0" smtClean="0"/>
          </a:p>
          <a:p>
            <a:pPr marL="457200" indent="-457200">
              <a:buAutoNum type="arabicPeriod"/>
            </a:pPr>
            <a:r>
              <a:rPr lang="ru-RU" sz="2600" dirty="0" smtClean="0"/>
              <a:t>Как </a:t>
            </a:r>
            <a:r>
              <a:rPr lang="ru-RU" sz="2600" dirty="0"/>
              <a:t>механизм взаимопонимания — осмысление субъектом того, какими средствами и почему он произвел то или иное впечатление на партнера по </a:t>
            </a:r>
            <a:r>
              <a:rPr lang="ru-RU" sz="2600" dirty="0" smtClean="0"/>
              <a:t>общению </a:t>
            </a:r>
            <a:r>
              <a:rPr lang="en-US" sz="2000" i="1" dirty="0" smtClean="0"/>
              <a:t>[</a:t>
            </a:r>
            <a:r>
              <a:rPr lang="ru-RU" sz="2000" i="1" dirty="0"/>
              <a:t>Словарь практического психолога. — М.: АСТ, </a:t>
            </a:r>
            <a:r>
              <a:rPr lang="ru-RU" sz="2000" i="1" dirty="0" err="1"/>
              <a:t>Харвест</a:t>
            </a:r>
            <a:r>
              <a:rPr lang="ru-RU" sz="2000" i="1" dirty="0"/>
              <a:t>. С. Ю. Головин. </a:t>
            </a:r>
            <a:r>
              <a:rPr lang="ru-RU" sz="2000" i="1" dirty="0" smtClean="0"/>
              <a:t>1998</a:t>
            </a:r>
            <a:r>
              <a:rPr lang="en-US" sz="2000" i="1" dirty="0" smtClean="0"/>
              <a:t>]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09684" y="3264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Рефлексия – это…</a:t>
            </a:r>
            <a:r>
              <a:rPr lang="en-US" dirty="0" smtClean="0"/>
              <a:t> (</a:t>
            </a:r>
            <a:r>
              <a:rPr lang="ru-RU" dirty="0" smtClean="0"/>
              <a:t>из психологических словарей</a:t>
            </a:r>
            <a:r>
              <a:rPr lang="en-US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51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45660" y="1825625"/>
            <a:ext cx="5181600" cy="4417520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Тема синквейна</a:t>
            </a:r>
            <a:r>
              <a:rPr lang="ru-RU" dirty="0" smtClean="0"/>
              <a:t> (</a:t>
            </a:r>
            <a:r>
              <a:rPr lang="ru-RU" b="1" dirty="0" smtClean="0"/>
              <a:t>одно слово, </a:t>
            </a:r>
            <a:r>
              <a:rPr lang="ru-RU" dirty="0" smtClean="0"/>
              <a:t>обычно </a:t>
            </a:r>
            <a:r>
              <a:rPr lang="ru-RU" b="1" dirty="0" smtClean="0"/>
              <a:t>существительное или местоимение</a:t>
            </a:r>
            <a:r>
              <a:rPr lang="ru-RU" dirty="0" smtClean="0"/>
              <a:t>), которое обозначает объект или предмет, о котором пойдет речь.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Два слова </a:t>
            </a:r>
            <a:r>
              <a:rPr lang="ru-RU" dirty="0" smtClean="0"/>
              <a:t>(</a:t>
            </a:r>
            <a:r>
              <a:rPr lang="ru-RU" b="1" dirty="0" smtClean="0"/>
              <a:t>прилагательные или причастия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для </a:t>
            </a:r>
            <a:r>
              <a:rPr lang="ru-RU" b="1" dirty="0" smtClean="0"/>
              <a:t>описание признаков и свойств </a:t>
            </a:r>
            <a:r>
              <a:rPr lang="ru-RU" dirty="0" smtClean="0"/>
              <a:t>выбранного в синквейне предмета или объекта.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535455" y="1825625"/>
            <a:ext cx="5181600" cy="4351338"/>
          </a:xfrm>
        </p:spPr>
        <p:txBody>
          <a:bodyPr>
            <a:normAutofit fontScale="92500"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80898" y="304643"/>
            <a:ext cx="3873136" cy="964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Давайте вместе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придумаем синквейн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4993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45660" y="1825625"/>
            <a:ext cx="5181600" cy="441752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Тема синквейна</a:t>
            </a:r>
            <a:r>
              <a:rPr lang="ru-RU" dirty="0" smtClean="0"/>
              <a:t> (</a:t>
            </a:r>
            <a:r>
              <a:rPr lang="ru-RU" b="1" dirty="0" smtClean="0"/>
              <a:t>одно слово, </a:t>
            </a:r>
            <a:r>
              <a:rPr lang="ru-RU" dirty="0" smtClean="0"/>
              <a:t>обычно </a:t>
            </a:r>
            <a:r>
              <a:rPr lang="ru-RU" b="1" dirty="0" smtClean="0"/>
              <a:t>существительное или местоимение</a:t>
            </a:r>
            <a:r>
              <a:rPr lang="ru-RU" dirty="0" smtClean="0"/>
              <a:t>), которое обозначает объект или предмет, о котором пойдет речь.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Два слова </a:t>
            </a:r>
            <a:r>
              <a:rPr lang="ru-RU" dirty="0" smtClean="0"/>
              <a:t>(</a:t>
            </a:r>
            <a:r>
              <a:rPr lang="ru-RU" b="1" dirty="0" smtClean="0"/>
              <a:t>прилагательные или причастия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для </a:t>
            </a:r>
            <a:r>
              <a:rPr lang="ru-RU" b="1" dirty="0" smtClean="0"/>
              <a:t>описание признаков и свойств </a:t>
            </a:r>
            <a:r>
              <a:rPr lang="ru-RU" dirty="0" smtClean="0"/>
              <a:t>выбранного в синквейне предмета или объекта.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Три глагола или деепричастия</a:t>
            </a:r>
            <a:r>
              <a:rPr lang="ru-RU" dirty="0" smtClean="0"/>
              <a:t>, описывающие </a:t>
            </a:r>
            <a:r>
              <a:rPr lang="ru-RU" b="1" dirty="0" smtClean="0"/>
              <a:t>характерные действия объекта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535455" y="1825625"/>
            <a:ext cx="5181600" cy="435133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80898" y="304643"/>
            <a:ext cx="3873136" cy="964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Давайте вместе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придумаем синквейн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908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45660" y="1825625"/>
            <a:ext cx="5181600" cy="441752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Тема синквейна</a:t>
            </a:r>
            <a:r>
              <a:rPr lang="ru-RU" dirty="0" smtClean="0"/>
              <a:t> (</a:t>
            </a:r>
            <a:r>
              <a:rPr lang="ru-RU" b="1" dirty="0" smtClean="0"/>
              <a:t>одно слово, </a:t>
            </a:r>
            <a:r>
              <a:rPr lang="ru-RU" dirty="0" smtClean="0"/>
              <a:t>обычно </a:t>
            </a:r>
            <a:r>
              <a:rPr lang="ru-RU" b="1" dirty="0" smtClean="0"/>
              <a:t>существительное или местоимение</a:t>
            </a:r>
            <a:r>
              <a:rPr lang="ru-RU" dirty="0" smtClean="0"/>
              <a:t>), которое обозначает объект или предмет, о котором пойдет речь.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Два слова </a:t>
            </a:r>
            <a:r>
              <a:rPr lang="ru-RU" dirty="0" smtClean="0"/>
              <a:t>(</a:t>
            </a:r>
            <a:r>
              <a:rPr lang="ru-RU" b="1" dirty="0" smtClean="0"/>
              <a:t>прилагательные или причастия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для </a:t>
            </a:r>
            <a:r>
              <a:rPr lang="ru-RU" b="1" dirty="0" smtClean="0"/>
              <a:t>описание признаков и свойств </a:t>
            </a:r>
            <a:r>
              <a:rPr lang="ru-RU" dirty="0" smtClean="0"/>
              <a:t>выбранного в синквейне предмета или объекта.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Три глагола или деепричастия</a:t>
            </a:r>
            <a:r>
              <a:rPr lang="ru-RU" dirty="0" smtClean="0"/>
              <a:t>, описывающие </a:t>
            </a:r>
            <a:r>
              <a:rPr lang="ru-RU" b="1" dirty="0" smtClean="0"/>
              <a:t>характерные действия объекта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Фраза</a:t>
            </a:r>
            <a:r>
              <a:rPr lang="ru-RU" dirty="0" smtClean="0"/>
              <a:t>, выражающая </a:t>
            </a:r>
            <a:r>
              <a:rPr lang="ru-RU" b="1" dirty="0" smtClean="0"/>
              <a:t>личное отношение автора синквейна к описываемому предмету </a:t>
            </a:r>
            <a:r>
              <a:rPr lang="ru-RU" dirty="0" smtClean="0"/>
              <a:t>или объекту.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535455" y="1825625"/>
            <a:ext cx="5181600" cy="435133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80898" y="304643"/>
            <a:ext cx="3873136" cy="964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Давайте вместе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придумаем синквейн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589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45660" y="1825625"/>
            <a:ext cx="5181600" cy="4875426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Тема синквейна</a:t>
            </a:r>
            <a:r>
              <a:rPr lang="ru-RU" dirty="0" smtClean="0"/>
              <a:t> (</a:t>
            </a:r>
            <a:r>
              <a:rPr lang="ru-RU" b="1" dirty="0" smtClean="0"/>
              <a:t>одно слово, </a:t>
            </a:r>
            <a:r>
              <a:rPr lang="ru-RU" dirty="0" smtClean="0"/>
              <a:t>обычно </a:t>
            </a:r>
            <a:r>
              <a:rPr lang="ru-RU" b="1" dirty="0" smtClean="0"/>
              <a:t>существительное или местоимение</a:t>
            </a:r>
            <a:r>
              <a:rPr lang="ru-RU" dirty="0" smtClean="0"/>
              <a:t>), которое обозначает объект или предмет, о котором пойдет речь.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Два слова </a:t>
            </a:r>
            <a:r>
              <a:rPr lang="ru-RU" dirty="0" smtClean="0"/>
              <a:t>(</a:t>
            </a:r>
            <a:r>
              <a:rPr lang="ru-RU" b="1" dirty="0" smtClean="0"/>
              <a:t>прилагательные или причастия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для </a:t>
            </a:r>
            <a:r>
              <a:rPr lang="ru-RU" b="1" dirty="0" smtClean="0"/>
              <a:t>описание признаков и свойств </a:t>
            </a:r>
            <a:r>
              <a:rPr lang="ru-RU" dirty="0" smtClean="0"/>
              <a:t>выбранного в синквейне предмета или объекта.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Три глагола или деепричастия</a:t>
            </a:r>
            <a:r>
              <a:rPr lang="ru-RU" dirty="0" smtClean="0"/>
              <a:t>, описывающие </a:t>
            </a:r>
            <a:r>
              <a:rPr lang="ru-RU" b="1" dirty="0" smtClean="0"/>
              <a:t>характерные действия объекта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Фраза</a:t>
            </a:r>
            <a:r>
              <a:rPr lang="ru-RU" dirty="0" smtClean="0"/>
              <a:t>, выражающая </a:t>
            </a:r>
            <a:r>
              <a:rPr lang="ru-RU" b="1" dirty="0" smtClean="0"/>
              <a:t>личное отношение автора синквейна к описываемому предмету </a:t>
            </a:r>
            <a:r>
              <a:rPr lang="ru-RU" dirty="0" smtClean="0"/>
              <a:t>или объекту.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Синоним, </a:t>
            </a:r>
            <a:r>
              <a:rPr lang="ru-RU" dirty="0" smtClean="0"/>
              <a:t>обобщающий или расширяющий смысл темы или предмета </a:t>
            </a:r>
            <a:r>
              <a:rPr lang="ru-RU" b="1" dirty="0" smtClean="0"/>
              <a:t>(одно слово, существительное)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535455" y="1825625"/>
            <a:ext cx="5181600" cy="4351338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80898" y="304643"/>
            <a:ext cx="3873136" cy="964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Давайте вместе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придумаем синквейн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365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нашей встречи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Рефлексия – важный этап урока, т.к. позволяет подвести логичный итог урока, систематизировать приобретенные учащимися знания.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Рефлексия как подведение итога урока занимает не много времени при её верной организации.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Рефлексия отдельных этапов урока заложена в упражнениях </a:t>
            </a:r>
            <a:r>
              <a:rPr lang="ru-RU" dirty="0" smtClean="0"/>
              <a:t>УМК и пособий.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35058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536148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0601" y="2242458"/>
            <a:ext cx="10515600" cy="4052624"/>
          </a:xfrm>
        </p:spPr>
        <p:txBody>
          <a:bodyPr/>
          <a:lstStyle/>
          <a:p>
            <a:r>
              <a:rPr lang="ru-RU" dirty="0"/>
              <a:t>РЕФЛЕКСИЯ (от лат. reflexio – обращение назад, поворачивание</a:t>
            </a:r>
            <a:r>
              <a:rPr lang="ru-RU" dirty="0" smtClean="0"/>
              <a:t>).</a:t>
            </a:r>
            <a:r>
              <a:rPr lang="en-US" dirty="0" smtClean="0"/>
              <a:t> </a:t>
            </a:r>
            <a:r>
              <a:rPr lang="ru-RU" dirty="0" smtClean="0"/>
              <a:t>Размышление</a:t>
            </a:r>
            <a:r>
              <a:rPr lang="ru-RU" dirty="0"/>
              <a:t>, самонаблюдение, желание понимать собственные чувства и </a:t>
            </a:r>
            <a:r>
              <a:rPr lang="ru-RU" dirty="0" smtClean="0"/>
              <a:t>поступки </a:t>
            </a:r>
            <a:r>
              <a:rPr lang="en-US" sz="2000" i="1" dirty="0" smtClean="0"/>
              <a:t>[</a:t>
            </a:r>
            <a:r>
              <a:rPr lang="ru-RU" sz="2000" i="1" dirty="0"/>
              <a:t>Новый словарь методических терминов и понятий (теория и практика обучения языкам). — М.: Издательство ИКАР. Э. Г. Азимов, А. Н. Щукин</a:t>
            </a:r>
            <a:r>
              <a:rPr lang="ru-RU" sz="2000" i="1" dirty="0" smtClean="0"/>
              <a:t>.</a:t>
            </a:r>
            <a:r>
              <a:rPr lang="en-US" sz="2000" i="1" dirty="0" smtClean="0"/>
              <a:t>]</a:t>
            </a:r>
            <a:r>
              <a:rPr lang="ru-RU" sz="2000" i="1" dirty="0" smtClean="0"/>
              <a:t>;</a:t>
            </a:r>
          </a:p>
          <a:p>
            <a:r>
              <a:rPr lang="ru-RU" dirty="0" smtClean="0"/>
              <a:t>Фаза урока, во время которой учащиеся вновь обращаются к только что пройденному на уроке материалу, к смыслу узнанного, подвергают его проверке, пытаются толковать его, применять, оспаривать, а также пробуют привлекать новые знания в другие сфера деятельности </a:t>
            </a:r>
            <a:r>
              <a:rPr lang="en-US" sz="2000" i="1" dirty="0" smtClean="0"/>
              <a:t>[</a:t>
            </a:r>
            <a:r>
              <a:rPr lang="ru-RU" sz="2000" i="1" dirty="0" smtClean="0"/>
              <a:t>Популяризация критического мышления: пособие 2 / Сост. </a:t>
            </a:r>
            <a:r>
              <a:rPr lang="ru-RU" sz="2000" i="1" dirty="0" err="1" smtClean="0"/>
              <a:t>Дж.Стил</a:t>
            </a:r>
            <a:r>
              <a:rPr lang="ru-RU" sz="2000" i="1" dirty="0" smtClean="0"/>
              <a:t>, </a:t>
            </a:r>
            <a:r>
              <a:rPr lang="ru-RU" sz="2000" i="1" dirty="0" err="1" smtClean="0"/>
              <a:t>К.Мередит</a:t>
            </a:r>
            <a:r>
              <a:rPr lang="ru-RU" sz="2000" i="1" dirty="0" smtClean="0"/>
              <a:t>, Ч.Темпл, </a:t>
            </a:r>
            <a:r>
              <a:rPr lang="ru-RU" sz="2000" i="1" dirty="0" err="1" smtClean="0"/>
              <a:t>С.Уолтер</a:t>
            </a:r>
            <a:r>
              <a:rPr lang="ru-RU" sz="2000" i="1" dirty="0" smtClean="0"/>
              <a:t>. – М., 1997</a:t>
            </a:r>
            <a:r>
              <a:rPr lang="en-US" sz="2000" i="1" dirty="0" smtClean="0"/>
              <a:t>]</a:t>
            </a:r>
            <a:r>
              <a:rPr lang="ru-RU" sz="2000" i="1" dirty="0" smtClean="0"/>
              <a:t>.</a:t>
            </a:r>
            <a:endParaRPr lang="en-US" sz="2000" i="1" dirty="0" smtClean="0"/>
          </a:p>
          <a:p>
            <a:endParaRPr lang="ru-RU" sz="20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0600" y="517525"/>
            <a:ext cx="110194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Рефлексия – это… (из словарей и пособий по методике и педагогике)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44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р</a:t>
            </a:r>
            <a:r>
              <a:rPr lang="ru-RU" dirty="0" err="1" smtClean="0"/>
              <a:t>ефл</a:t>
            </a:r>
            <a:r>
              <a:rPr lang="ru-RU" sz="4800" b="1" dirty="0" err="1" smtClean="0"/>
              <a:t>Е</a:t>
            </a:r>
            <a:r>
              <a:rPr lang="ru-RU" dirty="0" err="1" smtClean="0"/>
              <a:t>ксия</a:t>
            </a:r>
            <a:r>
              <a:rPr lang="ru-RU" dirty="0" smtClean="0"/>
              <a:t> или </a:t>
            </a:r>
            <a:r>
              <a:rPr lang="ru-RU" dirty="0" err="1" smtClean="0"/>
              <a:t>рефлекс</a:t>
            </a:r>
            <a:r>
              <a:rPr lang="ru-RU" sz="4800" b="1" dirty="0" err="1" smtClean="0"/>
              <a:t>И</a:t>
            </a:r>
            <a:r>
              <a:rPr lang="ru-RU" dirty="0" err="1" smtClean="0"/>
              <a:t>я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742" y="2598510"/>
            <a:ext cx="10515600" cy="1679575"/>
          </a:xfrm>
        </p:spPr>
        <p:txBody>
          <a:bodyPr>
            <a:normAutofit/>
          </a:bodyPr>
          <a:lstStyle/>
          <a:p>
            <a:r>
              <a:rPr lang="ru-RU" dirty="0" err="1" smtClean="0"/>
              <a:t>Рефл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err="1" smtClean="0"/>
              <a:t>ксия</a:t>
            </a:r>
            <a:r>
              <a:rPr lang="en-US" dirty="0" smtClean="0"/>
              <a:t> – </a:t>
            </a:r>
            <a:r>
              <a:rPr lang="ru-RU" dirty="0" smtClean="0"/>
              <a:t>первоначальное </a:t>
            </a:r>
            <a:r>
              <a:rPr lang="ru-RU" dirty="0"/>
              <a:t>коренное ударение в слове.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smtClean="0"/>
              <a:t>Рефлекс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я – профессиональный термин из области психологии.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44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739" y="148395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Формы рефлексии: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8739" y="1473958"/>
            <a:ext cx="11027391" cy="519979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ответы на поставленные вопросы;</a:t>
            </a:r>
          </a:p>
          <a:p>
            <a:r>
              <a:rPr lang="ru-RU" dirty="0" smtClean="0"/>
              <a:t>возврат к ключевым словам, верным и неверным утверждениям;</a:t>
            </a:r>
          </a:p>
          <a:p>
            <a:r>
              <a:rPr lang="ru-RU" dirty="0" smtClean="0"/>
              <a:t>установление причинно-следственных связей между блоками информации;</a:t>
            </a:r>
          </a:p>
          <a:p>
            <a:r>
              <a:rPr lang="ru-RU" dirty="0" smtClean="0"/>
              <a:t>заполнение таблиц, кластеров</a:t>
            </a:r>
            <a:r>
              <a:rPr lang="ru-RU" dirty="0" smtClean="0"/>
              <a:t>;</a:t>
            </a:r>
          </a:p>
          <a:p>
            <a:r>
              <a:rPr lang="ru-RU" dirty="0"/>
              <a:t>в</a:t>
            </a:r>
            <a:r>
              <a:rPr lang="ru-RU" dirty="0" smtClean="0"/>
              <a:t>ыполнение постеров;</a:t>
            </a:r>
          </a:p>
          <a:p>
            <a:r>
              <a:rPr lang="ru-RU" dirty="0"/>
              <a:t>с</a:t>
            </a:r>
            <a:r>
              <a:rPr lang="ru-RU" dirty="0" smtClean="0"/>
              <a:t>очинение стихотворных форм (лимерики, синквейны);</a:t>
            </a:r>
          </a:p>
          <a:p>
            <a:r>
              <a:rPr lang="ru-RU" dirty="0" smtClean="0"/>
              <a:t>разгадка загадок, кроссвордов</a:t>
            </a:r>
            <a:r>
              <a:rPr lang="en-US" dirty="0" smtClean="0"/>
              <a:t> </a:t>
            </a:r>
            <a:r>
              <a:rPr lang="ru-RU" dirty="0" smtClean="0"/>
              <a:t>и др.;</a:t>
            </a:r>
            <a:endParaRPr lang="ru-RU" dirty="0" smtClean="0"/>
          </a:p>
          <a:p>
            <a:r>
              <a:rPr lang="ru-RU" dirty="0" smtClean="0"/>
              <a:t>организация круглых столов;</a:t>
            </a:r>
          </a:p>
          <a:p>
            <a:r>
              <a:rPr lang="ru-RU" dirty="0" smtClean="0"/>
              <a:t>организация дискуссий;</a:t>
            </a:r>
          </a:p>
          <a:p>
            <a:r>
              <a:rPr lang="ru-RU" dirty="0" smtClean="0"/>
              <a:t>исследования по отдельным вопросам темы;</a:t>
            </a:r>
          </a:p>
          <a:p>
            <a:r>
              <a:rPr lang="ru-RU" dirty="0" smtClean="0"/>
              <a:t>написание творческих </a:t>
            </a:r>
            <a:r>
              <a:rPr lang="ru-RU" dirty="0" smtClean="0"/>
              <a:t>работ;</a:t>
            </a:r>
          </a:p>
          <a:p>
            <a:r>
              <a:rPr lang="ru-RU" dirty="0" smtClean="0"/>
              <a:t>И др.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письменной рефлексии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8904514" cy="435133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Эссе</a:t>
            </a:r>
          </a:p>
          <a:p>
            <a:r>
              <a:rPr lang="ru-RU" dirty="0" smtClean="0"/>
              <a:t>Бортовой журнал (</a:t>
            </a:r>
            <a:r>
              <a:rPr lang="en-US" dirty="0" smtClean="0"/>
              <a:t>logbook)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Различные виды дневников</a:t>
            </a:r>
          </a:p>
          <a:p>
            <a:r>
              <a:rPr lang="ru-RU" dirty="0" smtClean="0"/>
              <a:t>Письменное интервью</a:t>
            </a:r>
          </a:p>
          <a:p>
            <a:r>
              <a:rPr lang="ru-RU" dirty="0" smtClean="0"/>
              <a:t>Стихотворные формы рефлексии (например, синквейн)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Портфолио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425544" y="1730828"/>
            <a:ext cx="3124200" cy="11538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Трудные задачи</a:t>
            </a:r>
            <a:endParaRPr lang="ru-RU" b="1" dirty="0"/>
          </a:p>
        </p:txBody>
      </p:sp>
      <p:cxnSp>
        <p:nvCxnSpPr>
          <p:cNvPr id="6" name="Shape 5"/>
          <p:cNvCxnSpPr>
            <a:stCxn id="4" idx="2"/>
          </p:cNvCxnSpPr>
          <p:nvPr/>
        </p:nvCxnSpPr>
        <p:spPr>
          <a:xfrm rot="5400000">
            <a:off x="5690507" y="372837"/>
            <a:ext cx="1785260" cy="6809015"/>
          </a:xfrm>
          <a:prstGeom prst="curvedConnector2">
            <a:avLst/>
          </a:prstGeom>
          <a:ln w="19050">
            <a:solidFill>
              <a:srgbClr val="FFC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>
            <a:stCxn id="4" idx="0"/>
          </p:cNvCxnSpPr>
          <p:nvPr/>
        </p:nvCxnSpPr>
        <p:spPr>
          <a:xfrm rot="16200000" flipH="1" flipV="1">
            <a:off x="5940880" y="-1967594"/>
            <a:ext cx="348343" cy="7745185"/>
          </a:xfrm>
          <a:prstGeom prst="curvedConnector4">
            <a:avLst>
              <a:gd name="adj1" fmla="val -65625"/>
              <a:gd name="adj2" fmla="val 60084"/>
            </a:avLst>
          </a:prstGeom>
          <a:ln w="19050">
            <a:solidFill>
              <a:srgbClr val="FFC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>
            <a:stCxn id="4" idx="1"/>
          </p:cNvCxnSpPr>
          <p:nvPr/>
        </p:nvCxnSpPr>
        <p:spPr>
          <a:xfrm rot="10800000" flipV="1">
            <a:off x="5453746" y="2307771"/>
            <a:ext cx="2971799" cy="783772"/>
          </a:xfrm>
          <a:prstGeom prst="curvedConnector3">
            <a:avLst>
              <a:gd name="adj1" fmla="val 50000"/>
            </a:avLst>
          </a:prstGeom>
          <a:ln w="19050">
            <a:solidFill>
              <a:srgbClr val="FFC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690" y="175939"/>
            <a:ext cx="10515600" cy="1325563"/>
          </a:xfrm>
        </p:spPr>
        <p:txBody>
          <a:bodyPr/>
          <a:lstStyle/>
          <a:p>
            <a:r>
              <a:rPr lang="ru-RU" dirty="0" smtClean="0"/>
              <a:t>Форма двухчастного дневника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79903" y="1571004"/>
          <a:ext cx="81280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Цитата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Комментарий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116725" y="29349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Форма трехчастного дневника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79903" y="4224866"/>
          <a:ext cx="8127999" cy="165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Цитата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Комментарии (п</a:t>
                      </a:r>
                      <a:r>
                        <a:rPr lang="ru-RU" b="1" baseline="0" dirty="0" smtClean="0"/>
                        <a:t>очему эта цитата привлекла ваше внимание)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Вопросы к учителю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1089</TotalTime>
  <Words>1580</Words>
  <Application>Microsoft Office PowerPoint</Application>
  <PresentationFormat>Широкоэкранный</PresentationFormat>
  <Paragraphs>210</Paragraphs>
  <Slides>45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Arial</vt:lpstr>
      <vt:lpstr>Calibri</vt:lpstr>
      <vt:lpstr>Calibri Light</vt:lpstr>
      <vt:lpstr>Times New Roman</vt:lpstr>
      <vt:lpstr>Тема Office</vt:lpstr>
      <vt:lpstr>Повышаем эффективность уроков: организация рефлексии на уроках английского языка  (на примере курсов и пособий издательства “Титул”)</vt:lpstr>
      <vt:lpstr>Презентация PowerPoint</vt:lpstr>
      <vt:lpstr>Рефлексия – это… (из философских словарей)</vt:lpstr>
      <vt:lpstr>Презентация PowerPoint</vt:lpstr>
      <vt:lpstr>Презентация PowerPoint</vt:lpstr>
      <vt:lpstr>рефлЕксия или рефлексИя?</vt:lpstr>
      <vt:lpstr>Формы рефлексии:</vt:lpstr>
      <vt:lpstr>Формы письменной рефлексии</vt:lpstr>
      <vt:lpstr>Форма двухчастного дневника</vt:lpstr>
      <vt:lpstr>http://jp6.r0tt.com/l_4718fd50-fa96-11e1-bdcb-477e76200006.jpg </vt:lpstr>
      <vt:lpstr>Форма бортового журнала (logbook)</vt:lpstr>
      <vt:lpstr>https://sites.google.com/a/lakesinternational.org/reading-at-lila/_/rsrc/1467894952339/100-book-challange/my-forms/Sample%20reading%20log%201st%202012-10-17%20a%20las%2012.31.43.png?height=303&amp;width=400 </vt:lpstr>
      <vt:lpstr>Прием «Концептуальная таблица»</vt:lpstr>
      <vt:lpstr>Необходима ли рефлексия?  Каковы её функции?</vt:lpstr>
      <vt:lpstr>Стадии изучения материала</vt:lpstr>
      <vt:lpstr>Характеристики рефлексии</vt:lpstr>
      <vt:lpstr>Что будет рефлексией, а что – нет?</vt:lpstr>
      <vt:lpstr>Что будет рефлексией, а что – нет?</vt:lpstr>
      <vt:lpstr>Презентация PowerPoint</vt:lpstr>
      <vt:lpstr>Развитие критического мышления, рефлексия и результаты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нашей встречи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 Казеичева</dc:creator>
  <cp:lastModifiedBy>Алена Казеичева</cp:lastModifiedBy>
  <cp:revision>104</cp:revision>
  <dcterms:created xsi:type="dcterms:W3CDTF">2015-02-15T17:13:05Z</dcterms:created>
  <dcterms:modified xsi:type="dcterms:W3CDTF">2017-01-25T07:15:12Z</dcterms:modified>
</cp:coreProperties>
</file>