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sldIdLst>
    <p:sldId id="256" r:id="rId3"/>
    <p:sldId id="300" r:id="rId4"/>
    <p:sldId id="298" r:id="rId5"/>
    <p:sldId id="299" r:id="rId6"/>
    <p:sldId id="263" r:id="rId7"/>
    <p:sldId id="262" r:id="rId8"/>
    <p:sldId id="264" r:id="rId9"/>
    <p:sldId id="261" r:id="rId10"/>
    <p:sldId id="266" r:id="rId11"/>
    <p:sldId id="275" r:id="rId12"/>
    <p:sldId id="276" r:id="rId13"/>
    <p:sldId id="267" r:id="rId14"/>
    <p:sldId id="277" r:id="rId15"/>
    <p:sldId id="278" r:id="rId16"/>
    <p:sldId id="279" r:id="rId17"/>
    <p:sldId id="269" r:id="rId18"/>
    <p:sldId id="270" r:id="rId19"/>
    <p:sldId id="281" r:id="rId20"/>
    <p:sldId id="301" r:id="rId21"/>
    <p:sldId id="302" r:id="rId22"/>
    <p:sldId id="283" r:id="rId23"/>
    <p:sldId id="285" r:id="rId24"/>
    <p:sldId id="287" r:id="rId25"/>
    <p:sldId id="303" r:id="rId26"/>
    <p:sldId id="304" r:id="rId27"/>
    <p:sldId id="292" r:id="rId28"/>
    <p:sldId id="306" r:id="rId29"/>
    <p:sldId id="274" r:id="rId30"/>
    <p:sldId id="289" r:id="rId31"/>
    <p:sldId id="305" r:id="rId32"/>
    <p:sldId id="273" r:id="rId33"/>
    <p:sldId id="307" r:id="rId34"/>
    <p:sldId id="294" r:id="rId35"/>
    <p:sldId id="293" r:id="rId36"/>
    <p:sldId id="295" r:id="rId37"/>
    <p:sldId id="296" r:id="rId38"/>
    <p:sldId id="308" r:id="rId39"/>
    <p:sldId id="309" r:id="rId40"/>
    <p:sldId id="310" r:id="rId41"/>
    <p:sldId id="311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97C292C-C09D-4A23-835B-71E31BE71154}" type="datetimeFigureOut">
              <a:rPr lang="ru-RU" smtClean="0"/>
              <a:pPr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97C292C-C09D-4A23-835B-71E31BE71154}" type="datetimeFigureOut">
              <a:rPr lang="ru-RU" smtClean="0"/>
              <a:pPr/>
              <a:t>12.09.2017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44BA5-C5CD-40B8-A603-8E6F03B0E240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72DDC-F814-4A04-97F4-9911DFAFBA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hyperlink" Target="http://www.titul.ru/central/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5301208"/>
            <a:ext cx="3736504" cy="1464568"/>
          </a:xfrm>
        </p:spPr>
        <p:txBody>
          <a:bodyPr>
            <a:normAutofit/>
          </a:bodyPr>
          <a:lstStyle/>
          <a:p>
            <a:pPr algn="r">
              <a:buClr>
                <a:schemeClr val="accent3"/>
              </a:buClr>
              <a:defRPr/>
            </a:pPr>
            <a:r>
              <a:rPr lang="ru-RU" sz="2100" u="sng" dirty="0" smtClean="0">
                <a:solidFill>
                  <a:srgbClr val="0070C0"/>
                </a:solidFill>
              </a:rPr>
              <a:t>Буров Илья Михайлович</a:t>
            </a:r>
            <a:r>
              <a:rPr lang="ru-RU" sz="2100" dirty="0" smtClean="0">
                <a:solidFill>
                  <a:srgbClr val="0070C0"/>
                </a:solidFill>
              </a:rPr>
              <a:t>, </a:t>
            </a:r>
          </a:p>
          <a:p>
            <a:pPr algn="r">
              <a:buClr>
                <a:schemeClr val="accent3"/>
              </a:buClr>
              <a:defRPr/>
            </a:pPr>
            <a:r>
              <a:rPr lang="ru-RU" sz="1700" dirty="0" smtClean="0">
                <a:solidFill>
                  <a:srgbClr val="0070C0"/>
                </a:solidFill>
              </a:rPr>
              <a:t>ведущий методист издательства «Титул», </a:t>
            </a:r>
          </a:p>
          <a:p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052736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/>
              <a:t>Практические приемы работы в </a:t>
            </a:r>
            <a:r>
              <a:rPr lang="ru-RU" sz="3600" b="1" dirty="0" err="1" smtClean="0"/>
              <a:t>разноуровневой</a:t>
            </a:r>
            <a:r>
              <a:rPr lang="ru-RU" sz="3600" b="1" dirty="0" smtClean="0"/>
              <a:t> группе во 2-11 классах в обучении английскому языку 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429000"/>
            <a:ext cx="1656184" cy="1007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91880" y="1556792"/>
            <a:ext cx="503015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2489" t="5556" b="8333"/>
          <a:stretch>
            <a:fillRect/>
          </a:stretch>
        </p:blipFill>
        <p:spPr bwMode="auto">
          <a:xfrm>
            <a:off x="4644009" y="0"/>
            <a:ext cx="4499992" cy="606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348880"/>
            <a:ext cx="3024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Stand up if you are the person who….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likes wearing stone-washed jeans? (what does it look like?)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k</a:t>
            </a:r>
            <a:r>
              <a:rPr lang="en-US" sz="2000" dirty="0" smtClean="0"/>
              <a:t>nows </a:t>
            </a:r>
            <a:r>
              <a:rPr lang="en-US" sz="2000" dirty="0" smtClean="0"/>
              <a:t>the difference between baggy jeans and flared jeans?</a:t>
            </a:r>
          </a:p>
          <a:p>
            <a:r>
              <a:rPr lang="en-US" sz="2000" dirty="0" smtClean="0"/>
              <a:t> </a:t>
            </a:r>
          </a:p>
          <a:p>
            <a:pPr>
              <a:buFontTx/>
              <a:buChar char="-"/>
            </a:pPr>
            <a:r>
              <a:rPr lang="en-US" sz="2000" dirty="0" smtClean="0"/>
              <a:t>wants to be a gold miner? </a:t>
            </a:r>
            <a:endParaRPr lang="ru-RU" sz="2400" dirty="0"/>
          </a:p>
        </p:txBody>
      </p:sp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"/>
            <a:ext cx="173115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“Take off - Touch Down” </a:t>
            </a:r>
            <a:r>
              <a:rPr lang="ru-RU" dirty="0" smtClean="0"/>
              <a:t>развивает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/>
              <a:t>личностные УУД, </a:t>
            </a:r>
            <a:r>
              <a:rPr lang="ru-RU" dirty="0" smtClean="0"/>
              <a:t>так как способствует самоопределению и мотивации учения,  чтобы не стать объектом обучения, не понимающим смысл задаваемых вопросов; </a:t>
            </a:r>
            <a:r>
              <a:rPr lang="ru-RU" dirty="0" err="1" smtClean="0"/>
              <a:t>смыслообразованию</a:t>
            </a:r>
            <a:r>
              <a:rPr lang="ru-RU" dirty="0" smtClean="0"/>
              <a:t> , развивает умение находить ответ на учение и оценивание усваиваемого содержания;</a:t>
            </a:r>
          </a:p>
          <a:p>
            <a:pPr lvl="0"/>
            <a:r>
              <a:rPr lang="ru-RU" b="1" dirty="0" smtClean="0"/>
              <a:t>познавательные, </a:t>
            </a:r>
            <a:r>
              <a:rPr lang="ru-RU" dirty="0" smtClean="0"/>
              <a:t> так как способствует поиску и выделению информации и построению логической цепи рассуждений;</a:t>
            </a:r>
          </a:p>
          <a:p>
            <a:pPr lvl="0"/>
            <a:r>
              <a:rPr lang="ru-RU" b="1" dirty="0" smtClean="0"/>
              <a:t>коммуникативные</a:t>
            </a:r>
            <a:r>
              <a:rPr lang="ru-RU" dirty="0" smtClean="0"/>
              <a:t>,  так как способствует восприятию иноязычной речи на слух; определению функций участников и оценке действий партнёров; </a:t>
            </a:r>
          </a:p>
          <a:p>
            <a:pPr lvl="0"/>
            <a:r>
              <a:rPr lang="ru-RU" b="1" dirty="0" smtClean="0"/>
              <a:t>регулятивные</a:t>
            </a:r>
            <a:r>
              <a:rPr lang="ru-RU" dirty="0" smtClean="0"/>
              <a:t>,  так как развивает самоконтроль и приводят к пониманию того, что уже усвоено, а что еще подлежит усвоению; способствует обнаружению отклонений и отличий от эталона, оцениванию собственной учебной деятельности и деятельности одноклассников. 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Внедрение </a:t>
            </a:r>
            <a:r>
              <a:rPr lang="ru-RU" sz="3600" dirty="0" err="1" smtClean="0"/>
              <a:t>игротехники</a:t>
            </a:r>
            <a:r>
              <a:rPr lang="ru-RU" sz="3600" dirty="0" smtClean="0"/>
              <a:t> в структуру урока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Игры, например:</a:t>
            </a:r>
          </a:p>
          <a:p>
            <a:r>
              <a:rPr lang="ru-RU" dirty="0" smtClean="0"/>
              <a:t>«шаги»;</a:t>
            </a:r>
          </a:p>
          <a:p>
            <a:r>
              <a:rPr lang="ru-RU" dirty="0" smtClean="0"/>
              <a:t>«адрес электронной почты»;</a:t>
            </a:r>
          </a:p>
          <a:p>
            <a:r>
              <a:rPr lang="ru-RU" dirty="0" smtClean="0"/>
              <a:t>«зашифрованное слово».</a:t>
            </a:r>
          </a:p>
          <a:p>
            <a:endParaRPr lang="ru-RU" dirty="0" smtClean="0"/>
          </a:p>
          <a:p>
            <a:pPr>
              <a:buNone/>
            </a:pPr>
            <a:endParaRPr lang="ru-RU" sz="2600" dirty="0" smtClean="0"/>
          </a:p>
          <a:p>
            <a:pPr>
              <a:buNone/>
            </a:pPr>
            <a:r>
              <a:rPr lang="ru-RU" sz="1900" dirty="0" smtClean="0"/>
              <a:t>*По материалам статьи Зотеевой Ольги Владимировны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Игра «Шаги»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Ученики становятся у дальней стены классной комнаты. 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Учитель показывает написанные на доске слова.</a:t>
            </a:r>
          </a:p>
          <a:p>
            <a:pPr marL="514350" indent="-514350">
              <a:buAutoNum type="arabicPeriod"/>
            </a:pPr>
            <a:r>
              <a:rPr lang="ru-RU" dirty="0" smtClean="0"/>
              <a:t> Учащиеся по очереди называют слова по буквам. </a:t>
            </a:r>
          </a:p>
          <a:p>
            <a:pPr marL="514350" indent="-514350">
              <a:buAutoNum type="arabicPeriod"/>
            </a:pPr>
            <a:r>
              <a:rPr lang="ru-RU" dirty="0" smtClean="0"/>
              <a:t>Если верно, то делается шаг вперед.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Игра «адрес электронной почты»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Можно предложить ученикам продиктовать</a:t>
            </a:r>
          </a:p>
          <a:p>
            <a:r>
              <a:rPr lang="ru-RU" dirty="0" smtClean="0"/>
              <a:t>свой электронный адрес,</a:t>
            </a:r>
          </a:p>
          <a:p>
            <a:r>
              <a:rPr lang="ru-RU" dirty="0" smtClean="0"/>
              <a:t>адрес школы - почтовый или сайта в Интернете,</a:t>
            </a:r>
          </a:p>
          <a:p>
            <a:r>
              <a:rPr lang="ru-RU" dirty="0" smtClean="0"/>
              <a:t>адреса реальных сайтов, например:</a:t>
            </a:r>
          </a:p>
          <a:p>
            <a:r>
              <a:rPr lang="en-US" u="sng" dirty="0" smtClean="0">
                <a:hlinkClick r:id="rId2"/>
              </a:rPr>
              <a:t>http://www.titul.ru/central/</a:t>
            </a:r>
            <a:endParaRPr lang="en-US" u="sng" dirty="0" smtClean="0"/>
          </a:p>
          <a:p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englishteachers.ru</a:t>
            </a:r>
            <a:r>
              <a:rPr lang="en-US" u="sng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Один диктует – второй записывает на доске.</a:t>
            </a:r>
            <a:endParaRPr lang="ru-RU" dirty="0"/>
          </a:p>
        </p:txBody>
      </p:sp>
      <p:pic>
        <p:nvPicPr>
          <p:cNvPr id="34818" name="Picture 2" descr="C:\Documents and Settings\bim\Рабочий стол\вебинары Буров И.М\Применение современных пед. технологий в разноуровневой группе\M4_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44374"/>
            <a:ext cx="3888432" cy="5417366"/>
          </a:xfrm>
          <a:prstGeom prst="rect">
            <a:avLst/>
          </a:prstGeom>
          <a:noFill/>
        </p:spPr>
      </p:pic>
      <p:pic>
        <p:nvPicPr>
          <p:cNvPr id="6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"/>
            <a:ext cx="1141377" cy="1556791"/>
          </a:xfrm>
          <a:prstGeom prst="rect">
            <a:avLst/>
          </a:prstGeom>
          <a:noFill/>
        </p:spPr>
      </p:pic>
      <p:pic>
        <p:nvPicPr>
          <p:cNvPr id="7" name="Picture 2" descr="C:\Documents and Settings\bim\Рабочий стол\вебинары Буров И.М\Применение современных пед. технологий в разноуровневой группе\M4_8.jpg"/>
          <p:cNvPicPr>
            <a:picLocks noChangeAspect="1" noChangeArrowheads="1"/>
          </p:cNvPicPr>
          <p:nvPr/>
        </p:nvPicPr>
        <p:blipFill>
          <a:blip r:embed="rId4" cstate="print"/>
          <a:srcRect b="45503"/>
          <a:stretch>
            <a:fillRect/>
          </a:stretch>
        </p:blipFill>
        <p:spPr bwMode="auto">
          <a:xfrm>
            <a:off x="539552" y="1664090"/>
            <a:ext cx="6840760" cy="5193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know</a:t>
            </a:r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organize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124744"/>
            <a:ext cx="4988714" cy="2445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в сотрудничестве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Отличительные особенности: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dirty="0" smtClean="0"/>
              <a:t>взаимозависимость членов группы;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dirty="0" smtClean="0"/>
              <a:t>личная ответственность каждого члена группы за собственные успехи и успехи своих товарищей;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dirty="0" smtClean="0"/>
              <a:t>общая  оценка работы группы.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в сотрудничестве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Задача - создать условия для активной совместной учебной деятельности учащихся в разных учебных ситуациях.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Работа в </a:t>
            </a:r>
            <a:r>
              <a:rPr lang="ru-RU" sz="3000" dirty="0" err="1" smtClean="0">
                <a:cs typeface="Times New Roman" pitchFamily="18" charset="0"/>
              </a:rPr>
              <a:t>микрогруппах</a:t>
            </a:r>
            <a:r>
              <a:rPr lang="ru-RU" sz="3000" dirty="0" smtClean="0">
                <a:cs typeface="Times New Roman" pitchFamily="18" charset="0"/>
              </a:rPr>
              <a:t> (по 3-4 ученика) (в каждой группе есть и сильный, и слабый и средний ученик).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Одно общее задание.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Роли для выполнения этого задания дети распределяют сами либо с подсказки учителя.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Каждый ученик отвечает за результат и своей работы, и всей группы, оценивать можно и усилия учащихся, и личный прогресс каждого.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Оценка – одна на всю группу.</a:t>
            </a:r>
            <a:endParaRPr lang="en-US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ru-RU" sz="30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3000" dirty="0" smtClean="0">
                <a:cs typeface="Times New Roman" pitchFamily="18" charset="0"/>
              </a:rPr>
              <a:t> Учитель сам выбирает, кто из группы отчитается за задание.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Модели учебного взаимодействия: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Вертушка</a:t>
            </a:r>
            <a:r>
              <a:rPr lang="ru-RU" dirty="0" smtClean="0"/>
              <a:t>» – состав группы 3 человека: «сильный», «средний» и «слабый»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Данная модель предполагает:</a:t>
            </a:r>
          </a:p>
          <a:p>
            <a:r>
              <a:rPr lang="ru-RU" dirty="0" smtClean="0"/>
              <a:t>проговаривание;</a:t>
            </a:r>
          </a:p>
          <a:p>
            <a:r>
              <a:rPr lang="ru-RU" dirty="0" smtClean="0"/>
              <a:t>объяснение;</a:t>
            </a:r>
          </a:p>
          <a:p>
            <a:r>
              <a:rPr lang="ru-RU" dirty="0" smtClean="0"/>
              <a:t>текущий контроль со стороны группы.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3451" y="1610570"/>
            <a:ext cx="5271732" cy="5126448"/>
          </a:xfrm>
          <a:prstGeom prst="rect">
            <a:avLst/>
          </a:prstGeom>
        </p:spPr>
      </p:pic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548680"/>
            <a:ext cx="8475260" cy="77688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Модель «Вертушка»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986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группы можно считать </a:t>
            </a:r>
            <a:r>
              <a:rPr lang="ru-RU" dirty="0" err="1" smtClean="0"/>
              <a:t>разноуровневыми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r>
              <a:rPr lang="ru-RU" dirty="0" smtClean="0"/>
              <a:t>Группы с разным уровнем подготовки учащихся;</a:t>
            </a:r>
          </a:p>
          <a:p>
            <a:r>
              <a:rPr lang="ru-RU" dirty="0" smtClean="0"/>
              <a:t>Группы включающие учеников изучавших другой иностранный язык;</a:t>
            </a:r>
          </a:p>
          <a:p>
            <a:r>
              <a:rPr lang="ru-RU" dirty="0" smtClean="0"/>
              <a:t>Группы, в которых учатся ученики с ОВЗ;</a:t>
            </a:r>
          </a:p>
          <a:p>
            <a:r>
              <a:rPr lang="ru-RU" dirty="0" err="1" smtClean="0"/>
              <a:t>Класс-комплекты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620688"/>
            <a:ext cx="8475260" cy="70487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Модель «Вертушка»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9072" y="1564090"/>
            <a:ext cx="6505749" cy="49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6635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Модель «Пила»</a:t>
            </a:r>
            <a:r>
              <a:rPr lang="ru-RU" dirty="0" smtClean="0"/>
              <a:t> (</a:t>
            </a:r>
            <a:r>
              <a:rPr lang="ru-RU" dirty="0" err="1" smtClean="0"/>
              <a:t>Jigsaw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Учебный материал делится учителем на фрагменты (логические или смысловые блоки). </a:t>
            </a:r>
          </a:p>
          <a:p>
            <a:r>
              <a:rPr lang="ru-RU" dirty="0" smtClean="0"/>
              <a:t>Каждый член группы получает свой фрагмент.</a:t>
            </a:r>
          </a:p>
          <a:p>
            <a:r>
              <a:rPr lang="ru-RU" dirty="0" smtClean="0"/>
              <a:t>Затем происходит встреча «экспертов» (по определенному фрагменту) из разных групп.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3600" b="1" dirty="0" smtClean="0"/>
              <a:t>Модель «Пила»</a:t>
            </a:r>
            <a:r>
              <a:rPr lang="ru-RU" sz="3600" dirty="0" smtClean="0"/>
              <a:t> (</a:t>
            </a:r>
            <a:r>
              <a:rPr lang="ru-RU" sz="3600" dirty="0" err="1" smtClean="0"/>
              <a:t>Jigsaw</a:t>
            </a:r>
            <a:r>
              <a:rPr lang="ru-RU" sz="3600" dirty="0" smtClean="0"/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198884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99792" y="2852936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411760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43608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55576" y="2780928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1403648" y="2492896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5940152" y="2564904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28184" y="206084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1642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876256" y="3717032"/>
            <a:ext cx="51244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580112" y="3717032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3640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115616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79712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Выгнутая вверх стрелка 25"/>
          <p:cNvSpPr/>
          <p:nvPr/>
        </p:nvSpPr>
        <p:spPr>
          <a:xfrm>
            <a:off x="1403648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низ стрелка 26"/>
          <p:cNvSpPr/>
          <p:nvPr/>
        </p:nvSpPr>
        <p:spPr>
          <a:xfrm>
            <a:off x="1403648" y="5733256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779912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644008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Выгнутая вверх стрелка 30"/>
          <p:cNvSpPr/>
          <p:nvPr/>
        </p:nvSpPr>
        <p:spPr>
          <a:xfrm>
            <a:off x="6732240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Выгнутая вниз стрелка 31"/>
          <p:cNvSpPr/>
          <p:nvPr/>
        </p:nvSpPr>
        <p:spPr>
          <a:xfrm>
            <a:off x="4067944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372200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7308304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Выгнутая вверх стрелка 34"/>
          <p:cNvSpPr/>
          <p:nvPr/>
        </p:nvSpPr>
        <p:spPr>
          <a:xfrm>
            <a:off x="4139952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Выгнутая вниз стрелка 35"/>
          <p:cNvSpPr/>
          <p:nvPr/>
        </p:nvSpPr>
        <p:spPr>
          <a:xfrm>
            <a:off x="6732240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Модель «Пила»</a:t>
            </a:r>
            <a:endParaRPr lang="ru-RU" dirty="0"/>
          </a:p>
        </p:txBody>
      </p:sp>
      <p:pic>
        <p:nvPicPr>
          <p:cNvPr id="419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65199" y="1600200"/>
            <a:ext cx="321360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t="19146" b="51497"/>
          <a:stretch>
            <a:fillRect/>
          </a:stretch>
        </p:blipFill>
        <p:spPr bwMode="auto">
          <a:xfrm>
            <a:off x="467544" y="2492896"/>
            <a:ext cx="731473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0575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Модель «Пила»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764" y="755650"/>
            <a:ext cx="8820472" cy="612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Y:\Titul-OKT\Конобеев\Страницы учебников для вебинаров и презентаций\HEru\HEru4\HEru4SB1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6823" y="-35067"/>
            <a:ext cx="1449613" cy="1990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35" y="271818"/>
            <a:ext cx="6449429" cy="3262952"/>
          </a:xfrm>
          <a:prstGeom prst="rect">
            <a:avLst/>
          </a:prstGeom>
        </p:spPr>
      </p:pic>
      <p:pic>
        <p:nvPicPr>
          <p:cNvPr id="3" name="Рисунок 2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9757" y="354843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1707" y="3904823"/>
            <a:ext cx="6882293" cy="231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0752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Ролевые игры проблемной направленности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257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dirty="0" smtClean="0"/>
              <a:t>В отличие от дискуссии, учащиеся </a:t>
            </a:r>
            <a:r>
              <a:rPr lang="ru-RU" sz="4400" b="1" dirty="0" smtClean="0"/>
              <a:t>«проживают» ситуацию</a:t>
            </a:r>
            <a:r>
              <a:rPr lang="ru-RU" sz="4400" dirty="0" smtClean="0"/>
              <a:t>, принимая на себя </a:t>
            </a:r>
            <a:r>
              <a:rPr lang="ru-RU" sz="4400" b="1" dirty="0" smtClean="0"/>
              <a:t>роли </a:t>
            </a:r>
            <a:r>
              <a:rPr lang="ru-RU" sz="4400" dirty="0" smtClean="0"/>
              <a:t>персонажей, попавших в эту ситуацию.</a:t>
            </a:r>
          </a:p>
          <a:p>
            <a:endParaRPr lang="ru-RU" sz="3600" dirty="0" smtClean="0"/>
          </a:p>
          <a:p>
            <a:pPr>
              <a:buNone/>
            </a:pPr>
            <a:r>
              <a:rPr lang="ru-RU" sz="4400" b="1" dirty="0" smtClean="0"/>
              <a:t>В задании должны присутствовать:</a:t>
            </a:r>
          </a:p>
          <a:p>
            <a:endParaRPr lang="ru-RU" sz="3600" dirty="0" smtClean="0"/>
          </a:p>
          <a:p>
            <a:r>
              <a:rPr lang="ru-RU" sz="3600" dirty="0" smtClean="0"/>
              <a:t>Проблемная ситуация;</a:t>
            </a:r>
          </a:p>
          <a:p>
            <a:endParaRPr lang="ru-RU" sz="3600" dirty="0" smtClean="0"/>
          </a:p>
          <a:p>
            <a:r>
              <a:rPr lang="ru-RU" sz="3600" dirty="0" smtClean="0"/>
              <a:t>Наличие и распределение ролей (легенды ролей);</a:t>
            </a:r>
          </a:p>
          <a:p>
            <a:endParaRPr lang="ru-RU" sz="3600" dirty="0" smtClean="0"/>
          </a:p>
          <a:p>
            <a:r>
              <a:rPr lang="ru-RU" sz="3600" dirty="0" smtClean="0"/>
              <a:t>Сюжет ролевой игры;</a:t>
            </a:r>
          </a:p>
          <a:p>
            <a:endParaRPr lang="ru-RU" sz="3600" dirty="0" smtClean="0"/>
          </a:p>
          <a:p>
            <a:r>
              <a:rPr lang="ru-RU" sz="3600" dirty="0" smtClean="0"/>
              <a:t>Наличие общей цели у группы;</a:t>
            </a:r>
          </a:p>
          <a:p>
            <a:endParaRPr lang="ru-RU" sz="3600" dirty="0" smtClean="0"/>
          </a:p>
          <a:p>
            <a:r>
              <a:rPr lang="ru-RU" sz="3600" dirty="0" err="1" smtClean="0"/>
              <a:t>Многоальтернативность</a:t>
            </a:r>
            <a:r>
              <a:rPr lang="ru-RU" sz="3600" dirty="0" smtClean="0"/>
              <a:t> решений.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0"/>
            <a:ext cx="7467600" cy="4419600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49127"/>
            <a:ext cx="4572000" cy="633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47144"/>
          <a:stretch>
            <a:fillRect/>
          </a:stretch>
        </p:blipFill>
        <p:spPr bwMode="auto">
          <a:xfrm>
            <a:off x="971600" y="876363"/>
            <a:ext cx="8172400" cy="59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Ролевые игры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4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4" y="12771"/>
            <a:ext cx="1115615" cy="150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641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Дискуссии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Правила ведения дискуссии</a:t>
            </a:r>
          </a:p>
          <a:p>
            <a:pPr algn="ctr">
              <a:buNone/>
            </a:pPr>
            <a:endParaRPr lang="en-US" dirty="0" smtClean="0"/>
          </a:p>
          <a:p>
            <a:r>
              <a:rPr lang="ru-RU" b="1" dirty="0" smtClean="0"/>
              <a:t>Дискуссия</a:t>
            </a:r>
            <a:r>
              <a:rPr lang="ru-RU" dirty="0" smtClean="0"/>
              <a:t> – это деловой обмен мнениями, требующий </a:t>
            </a:r>
            <a:r>
              <a:rPr lang="ru-RU" i="1" dirty="0" smtClean="0"/>
              <a:t>объективного подхода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Каждое высказывание должно быть </a:t>
            </a:r>
            <a:r>
              <a:rPr lang="ru-RU" i="1" dirty="0" smtClean="0"/>
              <a:t>подкреплено фактами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 обсуждении </a:t>
            </a:r>
            <a:r>
              <a:rPr lang="ru-RU" i="1" dirty="0" smtClean="0"/>
              <a:t>следует предоставить </a:t>
            </a:r>
            <a:r>
              <a:rPr lang="ru-RU" dirty="0" smtClean="0"/>
              <a:t>каждому участнику </a:t>
            </a:r>
            <a:r>
              <a:rPr lang="ru-RU" i="1" dirty="0" smtClean="0"/>
              <a:t>возможность высказаться</a:t>
            </a:r>
            <a:r>
              <a:rPr lang="ru-RU" dirty="0" smtClean="0"/>
              <a:t>;</a:t>
            </a:r>
          </a:p>
          <a:p>
            <a:r>
              <a:rPr lang="ru-RU" i="1" dirty="0" smtClean="0"/>
              <a:t>Каждое высказывание</a:t>
            </a:r>
            <a:r>
              <a:rPr lang="ru-RU" dirty="0" smtClean="0"/>
              <a:t>, позиция должны быть </a:t>
            </a:r>
            <a:r>
              <a:rPr lang="ru-RU" i="1" dirty="0" smtClean="0"/>
              <a:t>внимательно рассмотрены</a:t>
            </a:r>
            <a:r>
              <a:rPr lang="ru-RU" dirty="0" smtClean="0"/>
              <a:t> всеми участниками дискуссии.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Дискуссия</a:t>
            </a:r>
            <a:endParaRPr lang="ru-RU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546" t="32880" r="10543" b="45274"/>
          <a:stretch>
            <a:fillRect/>
          </a:stretch>
        </p:blipFill>
        <p:spPr bwMode="auto">
          <a:xfrm>
            <a:off x="611560" y="1772816"/>
            <a:ext cx="775628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48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Обсудим вместе: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065641" cy="5616352"/>
          </a:xfrm>
        </p:spPr>
        <p:txBody>
          <a:bodyPr/>
          <a:lstStyle/>
          <a:p>
            <a:r>
              <a:rPr lang="ru-RU" sz="2800" dirty="0" smtClean="0"/>
              <a:t>С какими трудностями Вы сталкиваетесь при работе с </a:t>
            </a:r>
            <a:r>
              <a:rPr lang="ru-RU" sz="2800" dirty="0" err="1" smtClean="0"/>
              <a:t>разноуровневыми</a:t>
            </a:r>
            <a:r>
              <a:rPr lang="ru-RU" sz="2800" dirty="0" smtClean="0"/>
              <a:t> </a:t>
            </a:r>
            <a:r>
              <a:rPr lang="ru-RU" sz="2800" dirty="0" smtClean="0"/>
              <a:t>группами учащихся?</a:t>
            </a:r>
          </a:p>
          <a:p>
            <a:pPr marL="0" indent="0">
              <a:buNone/>
            </a:pPr>
            <a:endParaRPr lang="ru-RU" sz="2800" dirty="0" smtClean="0"/>
          </a:p>
          <a:p>
            <a:r>
              <a:rPr lang="ru-RU" sz="2800" dirty="0" smtClean="0"/>
              <a:t>Какому виду речевой деятельности сложнее всего обучать в </a:t>
            </a:r>
            <a:r>
              <a:rPr lang="ru-RU" sz="2800" dirty="0" err="1" smtClean="0"/>
              <a:t>разноуровневых</a:t>
            </a:r>
            <a:r>
              <a:rPr lang="ru-RU" sz="2800" dirty="0" smtClean="0"/>
              <a:t> </a:t>
            </a:r>
            <a:r>
              <a:rPr lang="ru-RU" sz="2800" dirty="0" smtClean="0"/>
              <a:t>группах?</a:t>
            </a:r>
          </a:p>
          <a:p>
            <a:endParaRPr lang="ru-RU" sz="2800" dirty="0"/>
          </a:p>
          <a:p>
            <a:r>
              <a:rPr lang="ru-RU" sz="2800" dirty="0" smtClean="0"/>
              <a:t>Какие приемы помогают Вам при работе с </a:t>
            </a:r>
            <a:r>
              <a:rPr lang="ru-RU" sz="2800" smtClean="0"/>
              <a:t>разноуровневыми</a:t>
            </a:r>
            <a:r>
              <a:rPr lang="ru-RU" sz="2800" smtClean="0"/>
              <a:t> </a:t>
            </a:r>
            <a:r>
              <a:rPr lang="ru-RU" sz="2800" dirty="0" smtClean="0"/>
              <a:t>группами?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49506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2924944"/>
            <a:ext cx="3461643" cy="33401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Дискуссия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ru-RU" sz="2400" dirty="0"/>
          </a:p>
        </p:txBody>
      </p:sp>
      <p:pic>
        <p:nvPicPr>
          <p:cNvPr id="10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6692"/>
            <a:ext cx="1547664" cy="2099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27793"/>
            <a:ext cx="4897437" cy="660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0287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47725" y="2053431"/>
            <a:ext cx="7448550" cy="361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Метод</a:t>
            </a: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611737" y="3244334"/>
            <a:ext cx="192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Применение ИКТ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70595"/>
            <a:ext cx="7664723" cy="526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74" y="0"/>
            <a:ext cx="1477680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7200528" cy="864096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Метод проектов</a:t>
            </a:r>
            <a:endParaRPr lang="ru-RU" sz="40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7180" y="1412776"/>
            <a:ext cx="4053175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40968"/>
            <a:ext cx="751337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3" name="Picture 7" descr="https://www.englishteachers.ru/uploadedfiles/waresimgs/3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7955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85755" y="1600200"/>
            <a:ext cx="33724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39911" cy="234888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20914" r="11029" b="31094"/>
          <a:stretch>
            <a:fillRect/>
          </a:stretch>
        </p:blipFill>
        <p:spPr bwMode="auto">
          <a:xfrm>
            <a:off x="-1" y="2420888"/>
            <a:ext cx="517251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проектов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11664" y="1600200"/>
            <a:ext cx="512067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2" descr="https://www.englishteachers.ru/uploadedfiles/waresimgs/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858018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Деление хода урока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44" t="45180" r="9270" b="13454"/>
          <a:stretch>
            <a:fillRect/>
          </a:stretch>
        </p:blipFill>
        <p:spPr bwMode="auto">
          <a:xfrm>
            <a:off x="539552" y="1700808"/>
            <a:ext cx="76328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331640" y="476671"/>
            <a:ext cx="7293248" cy="561553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Тренажер по чтению. Буквы и звуки </a:t>
            </a:r>
            <a:br>
              <a:rPr lang="ru-RU" sz="3200" dirty="0" smtClean="0"/>
            </a:br>
            <a:endParaRPr lang="ru-RU" sz="3200" dirty="0" smtClean="0"/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414462"/>
            <a:ext cx="3959225" cy="5443538"/>
          </a:xfrm>
          <a:noFill/>
        </p:spPr>
      </p:pic>
      <p:pic>
        <p:nvPicPr>
          <p:cNvPr id="12292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984" y="1414462"/>
            <a:ext cx="3959225" cy="5443538"/>
          </a:xfr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" y="0"/>
            <a:ext cx="1043607" cy="1448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0795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Тренажер по чтению. Буквы и звуки 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279525"/>
            <a:ext cx="3887787" cy="5345113"/>
          </a:xfrm>
          <a:noFill/>
        </p:spPr>
      </p:pic>
      <p:pic>
        <p:nvPicPr>
          <p:cNvPr id="1434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279525"/>
            <a:ext cx="3711575" cy="5102225"/>
          </a:xfr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" y="0"/>
            <a:ext cx="1043607" cy="1448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Олимпиады</a:t>
            </a:r>
          </a:p>
        </p:txBody>
      </p:sp>
      <p:pic>
        <p:nvPicPr>
          <p:cNvPr id="2560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268413"/>
            <a:ext cx="2879725" cy="4010025"/>
          </a:xfrm>
          <a:noFill/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4438" y="1268413"/>
            <a:ext cx="284956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5963" y="1268413"/>
            <a:ext cx="284956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Трудности организации работы в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разноуровневых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группах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4464224"/>
          </a:xfrm>
        </p:spPr>
        <p:txBody>
          <a:bodyPr/>
          <a:lstStyle/>
          <a:p>
            <a:pPr lvl="0">
              <a:buNone/>
            </a:pPr>
            <a:endParaRPr lang="ru-RU" sz="2000" dirty="0" smtClean="0"/>
          </a:p>
          <a:p>
            <a:r>
              <a:rPr lang="ru-RU" sz="2800" dirty="0" smtClean="0"/>
              <a:t>проблемы с дисциплиной на</a:t>
            </a:r>
            <a:r>
              <a:rPr lang="ru-RU" sz="2800" b="1" dirty="0" smtClean="0"/>
              <a:t> </a:t>
            </a:r>
            <a:r>
              <a:rPr lang="ru-RU" sz="2800" dirty="0" smtClean="0"/>
              <a:t>уроке;</a:t>
            </a:r>
            <a:endParaRPr lang="ru-RU" sz="1000" dirty="0" smtClean="0"/>
          </a:p>
          <a:p>
            <a:r>
              <a:rPr lang="ru-RU" sz="2800" dirty="0" smtClean="0"/>
              <a:t>неприспособленность классного помещения;</a:t>
            </a:r>
            <a:endParaRPr lang="ru-RU" sz="1050" dirty="0" smtClean="0"/>
          </a:p>
          <a:p>
            <a:r>
              <a:rPr lang="ru-RU" sz="2800" dirty="0" smtClean="0"/>
              <a:t>организация работы требует много времени;</a:t>
            </a:r>
            <a:endParaRPr lang="ru-RU" sz="1200" dirty="0" smtClean="0"/>
          </a:p>
          <a:p>
            <a:r>
              <a:rPr lang="ru-RU" sz="2800" dirty="0" smtClean="0"/>
              <a:t>требуется дифференцировать материал по уровню сложности...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Олимпиады. </a:t>
            </a:r>
            <a:r>
              <a:rPr lang="en-US" sz="3200" dirty="0" smtClean="0"/>
              <a:t>Use of English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(</a:t>
            </a:r>
            <a:r>
              <a:rPr lang="ru-RU" sz="3200" dirty="0" smtClean="0"/>
              <a:t>А.П. Гулов)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266048"/>
            <a:ext cx="4067944" cy="5591952"/>
          </a:xfrm>
          <a:noFill/>
        </p:spPr>
      </p:pic>
      <p:pic>
        <p:nvPicPr>
          <p:cNvPr id="2970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77735" y="1556793"/>
            <a:ext cx="4770160" cy="4824536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Использование различных приемов поможет наладить работу в </a:t>
            </a:r>
            <a:r>
              <a:rPr lang="ru-RU" dirty="0" err="1" smtClean="0"/>
              <a:t>разноуровневой</a:t>
            </a:r>
            <a:r>
              <a:rPr lang="ru-RU" dirty="0" smtClean="0"/>
              <a:t> группе;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разноуровневой</a:t>
            </a:r>
            <a:r>
              <a:rPr lang="ru-RU" dirty="0" smtClean="0"/>
              <a:t> группе следует </a:t>
            </a:r>
            <a:r>
              <a:rPr lang="ru-RU" dirty="0" err="1" smtClean="0"/>
              <a:t>дефферинцировать</a:t>
            </a:r>
            <a:r>
              <a:rPr lang="ru-RU" dirty="0" smtClean="0"/>
              <a:t> материал по уровню сложности;</a:t>
            </a:r>
          </a:p>
          <a:p>
            <a:r>
              <a:rPr lang="ru-RU" dirty="0" smtClean="0"/>
              <a:t>Необходимо использовать подход организации работы в малых группах.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Ставим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r>
              <a:rPr lang="ru-RU" dirty="0" smtClean="0"/>
              <a:t>Опросить всех учащихся;</a:t>
            </a:r>
          </a:p>
          <a:p>
            <a:r>
              <a:rPr lang="ru-RU" dirty="0" smtClean="0"/>
              <a:t>Дать новый материал;</a:t>
            </a:r>
          </a:p>
          <a:p>
            <a:r>
              <a:rPr lang="ru-RU" dirty="0" smtClean="0"/>
              <a:t>Проверить усвоение нового материала.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Пути решения 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Приемы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использование обучающей структуры «</a:t>
            </a:r>
            <a:r>
              <a:rPr lang="ru-RU" dirty="0" err="1" smtClean="0"/>
              <a:t>Take</a:t>
            </a:r>
            <a:r>
              <a:rPr lang="ru-RU" dirty="0" smtClean="0"/>
              <a:t> </a:t>
            </a:r>
            <a:r>
              <a:rPr lang="ru-RU" dirty="0" err="1" smtClean="0"/>
              <a:t>Off</a:t>
            </a:r>
            <a:r>
              <a:rPr lang="ru-RU" dirty="0" smtClean="0"/>
              <a:t>- </a:t>
            </a:r>
            <a:r>
              <a:rPr lang="ru-RU" dirty="0" err="1" smtClean="0"/>
              <a:t>Touch</a:t>
            </a:r>
            <a:r>
              <a:rPr lang="ru-RU" dirty="0" smtClean="0"/>
              <a:t> </a:t>
            </a:r>
            <a:r>
              <a:rPr lang="ru-RU" dirty="0" err="1" smtClean="0"/>
              <a:t>Down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внедрение </a:t>
            </a:r>
            <a:r>
              <a:rPr lang="ru-RU" dirty="0" err="1" smtClean="0"/>
              <a:t>игротехники</a:t>
            </a:r>
            <a:r>
              <a:rPr lang="ru-RU" dirty="0" smtClean="0"/>
              <a:t> в структуру урока;</a:t>
            </a:r>
          </a:p>
          <a:p>
            <a:r>
              <a:rPr lang="ru-RU" dirty="0" smtClean="0"/>
              <a:t>обучение в сотрудничестве;</a:t>
            </a:r>
          </a:p>
          <a:p>
            <a:r>
              <a:rPr lang="ru-RU" dirty="0" smtClean="0"/>
              <a:t>ролевые игры проблемной направленности;</a:t>
            </a:r>
          </a:p>
          <a:p>
            <a:r>
              <a:rPr lang="ru-RU" dirty="0" smtClean="0"/>
              <a:t>дискуссии;</a:t>
            </a:r>
          </a:p>
          <a:p>
            <a:r>
              <a:rPr lang="ru-RU" dirty="0" smtClean="0"/>
              <a:t>метод проектов;</a:t>
            </a:r>
          </a:p>
          <a:p>
            <a:r>
              <a:rPr lang="ru-RU" dirty="0" smtClean="0"/>
              <a:t>деление хода урока;</a:t>
            </a:r>
          </a:p>
          <a:p>
            <a:r>
              <a:rPr lang="ru-RU" dirty="0" smtClean="0"/>
              <a:t>портфель ученика;</a:t>
            </a:r>
          </a:p>
          <a:p>
            <a:r>
              <a:rPr lang="ru-RU" dirty="0" smtClean="0"/>
              <a:t>циклическое планирование уроков.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784976" cy="36004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Использование обучающей структуры «</a:t>
            </a:r>
            <a:r>
              <a:rPr lang="ru-RU" sz="2400" b="1" dirty="0" err="1" smtClean="0"/>
              <a:t>Take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Off</a:t>
            </a:r>
            <a:r>
              <a:rPr lang="ru-RU" sz="2400" b="1" dirty="0" smtClean="0"/>
              <a:t>- </a:t>
            </a:r>
            <a:r>
              <a:rPr lang="ru-RU" sz="2400" b="1" dirty="0" err="1" smtClean="0"/>
              <a:t>Touch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Down</a:t>
            </a:r>
            <a:r>
              <a:rPr lang="ru-RU" sz="2400" b="1" dirty="0" smtClean="0"/>
              <a:t>»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i="1" dirty="0" smtClean="0"/>
              <a:t>«</a:t>
            </a:r>
            <a:r>
              <a:rPr lang="ru-RU" sz="2400" b="1" dirty="0" err="1" smtClean="0"/>
              <a:t>Take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Off</a:t>
            </a:r>
            <a:r>
              <a:rPr lang="ru-RU" sz="2400" b="1" dirty="0" smtClean="0"/>
              <a:t>- </a:t>
            </a:r>
            <a:r>
              <a:rPr lang="ru-RU" sz="2400" b="1" dirty="0" err="1" smtClean="0"/>
              <a:t>Touch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Down</a:t>
            </a:r>
            <a:r>
              <a:rPr lang="ru-RU" sz="2400" i="1" dirty="0" smtClean="0"/>
              <a:t>» – «встать-сесть» - обучающая структура для получения информации о классе (кто решил задачу одним способом, двумя, тремя), а также знакомства с классом, аудиторией.   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Цель использования. </a:t>
            </a:r>
            <a:r>
              <a:rPr lang="ru-RU" sz="2000" dirty="0" smtClean="0"/>
              <a:t>Структура может быть использована как:</a:t>
            </a:r>
          </a:p>
          <a:p>
            <a:pPr lvl="0"/>
            <a:r>
              <a:rPr lang="ru-RU" sz="2000" dirty="0" smtClean="0"/>
              <a:t>проверка готовности к уроку;</a:t>
            </a:r>
          </a:p>
          <a:p>
            <a:pPr lvl="0"/>
            <a:r>
              <a:rPr lang="ru-RU" sz="2000" dirty="0" smtClean="0"/>
              <a:t>введение новой темы/ лексики; </a:t>
            </a:r>
          </a:p>
          <a:p>
            <a:pPr lvl="0"/>
            <a:r>
              <a:rPr lang="ru-RU" sz="2000" dirty="0" smtClean="0"/>
              <a:t>получение информации о выполнении домашнего задания;</a:t>
            </a:r>
          </a:p>
          <a:p>
            <a:pPr lvl="0"/>
            <a:r>
              <a:rPr lang="ru-RU" sz="2000" dirty="0" smtClean="0"/>
              <a:t>проверка усвоения лексики</a:t>
            </a:r>
            <a:r>
              <a:rPr lang="en-US" sz="2000" dirty="0" smtClean="0"/>
              <a:t>;  </a:t>
            </a:r>
            <a:endParaRPr lang="ru-RU" sz="2000" dirty="0" smtClean="0"/>
          </a:p>
          <a:p>
            <a:pPr lvl="0"/>
            <a:r>
              <a:rPr lang="ru-RU" sz="2000" dirty="0" smtClean="0"/>
              <a:t>получение информации о классе, как для учителя, так и для учеников друг о друге (невербальная социализация) .</a:t>
            </a:r>
            <a:endParaRPr lang="en-US" sz="2000" dirty="0" smtClean="0"/>
          </a:p>
          <a:p>
            <a:pPr lvl="0"/>
            <a:endParaRPr lang="en-US" sz="2000" dirty="0" smtClean="0"/>
          </a:p>
          <a:p>
            <a:pPr lvl="0">
              <a:buNone/>
            </a:pPr>
            <a:r>
              <a:rPr lang="en-US" sz="1600" dirty="0" smtClean="0"/>
              <a:t>* </a:t>
            </a:r>
            <a:r>
              <a:rPr lang="ru-RU" sz="1600" dirty="0" smtClean="0"/>
              <a:t>По материалам статьи </a:t>
            </a:r>
            <a:r>
              <a:rPr lang="ru-RU" sz="1600" dirty="0" err="1" smtClean="0"/>
              <a:t>Ялышевой</a:t>
            </a:r>
            <a:r>
              <a:rPr lang="ru-RU" sz="1600" dirty="0" smtClean="0"/>
              <a:t> </a:t>
            </a:r>
            <a:r>
              <a:rPr lang="ru-RU" sz="1600" dirty="0" err="1" smtClean="0"/>
              <a:t>Алии</a:t>
            </a:r>
            <a:r>
              <a:rPr lang="ru-RU" sz="1600" dirty="0" smtClean="0"/>
              <a:t> </a:t>
            </a:r>
            <a:r>
              <a:rPr lang="ru-RU" sz="1600" dirty="0" err="1" smtClean="0"/>
              <a:t>Алиевны</a:t>
            </a:r>
            <a:endParaRPr lang="ru-RU" sz="16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Take</a:t>
            </a:r>
            <a:r>
              <a:rPr lang="ru-RU" b="1" dirty="0" smtClean="0"/>
              <a:t> </a:t>
            </a:r>
            <a:r>
              <a:rPr lang="ru-RU" b="1" dirty="0" err="1" smtClean="0"/>
              <a:t>Off</a:t>
            </a:r>
            <a:r>
              <a:rPr lang="ru-RU" b="1" dirty="0" smtClean="0"/>
              <a:t>- </a:t>
            </a:r>
            <a:r>
              <a:rPr lang="ru-RU" b="1" dirty="0" err="1" smtClean="0"/>
              <a:t>Touch</a:t>
            </a:r>
            <a:r>
              <a:rPr lang="ru-RU" b="1" dirty="0" smtClean="0"/>
              <a:t> </a:t>
            </a:r>
            <a:r>
              <a:rPr lang="ru-RU" b="1" dirty="0" err="1" smtClean="0"/>
              <a:t>Down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Проверить </a:t>
            </a:r>
            <a:r>
              <a:rPr lang="ru-RU" b="1" dirty="0" smtClean="0"/>
              <a:t>готовность к уроку</a:t>
            </a:r>
            <a:r>
              <a:rPr lang="ru-RU" dirty="0" smtClean="0"/>
              <a:t> можно просто визуально, а можно сказать: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en-US" dirty="0" smtClean="0"/>
              <a:t> Stand up if you are a person who… has/doesn’t have a book, a new/unusual pen/exercise book (show everybody), a vocabulary, etc.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8292</TotalTime>
  <Words>1008</Words>
  <Application>Microsoft Office PowerPoint</Application>
  <PresentationFormat>Экран (4:3)</PresentationFormat>
  <Paragraphs>184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Тема1</vt:lpstr>
      <vt:lpstr>Тема Office</vt:lpstr>
      <vt:lpstr>Слайд 1</vt:lpstr>
      <vt:lpstr>Какие группы можно считать разноуровневыми?</vt:lpstr>
      <vt:lpstr>Обсудим вместе: </vt:lpstr>
      <vt:lpstr>Трудности организации работы в разноуровневых группах</vt:lpstr>
      <vt:lpstr>Ставим задачи:</vt:lpstr>
      <vt:lpstr>Пути решения проблемы</vt:lpstr>
      <vt:lpstr>Приемы</vt:lpstr>
      <vt:lpstr>Использование обучающей структуры «Take Off- Touch Down» </vt:lpstr>
      <vt:lpstr>«Take Off- Touch Down»</vt:lpstr>
      <vt:lpstr>Слайд 10</vt:lpstr>
      <vt:lpstr>“Take off - Touch Down” развивает:</vt:lpstr>
      <vt:lpstr>Внедрение игротехники в структуру урока</vt:lpstr>
      <vt:lpstr> Игра «Шаги» </vt:lpstr>
      <vt:lpstr>Игра «адрес электронной почты»</vt:lpstr>
      <vt:lpstr>Игра «Зашифрованное слово»</vt:lpstr>
      <vt:lpstr>Обучение в сотрудничестве</vt:lpstr>
      <vt:lpstr>Обучение в сотрудничестве</vt:lpstr>
      <vt:lpstr>Модели учебного взаимодействия:</vt:lpstr>
      <vt:lpstr>Слайд 19</vt:lpstr>
      <vt:lpstr>Слайд 20</vt:lpstr>
      <vt:lpstr>Модель «Пила» (Jigsaw)</vt:lpstr>
      <vt:lpstr>  Модель «Пила» (Jigsaw)</vt:lpstr>
      <vt:lpstr>Модель «Пила»</vt:lpstr>
      <vt:lpstr>Модель «Пила»  </vt:lpstr>
      <vt:lpstr>Слайд 25</vt:lpstr>
      <vt:lpstr>Ролевые игры проблемной направленности</vt:lpstr>
      <vt:lpstr>Слайд 27</vt:lpstr>
      <vt:lpstr>Дискуссии</vt:lpstr>
      <vt:lpstr>Дискуссия</vt:lpstr>
      <vt:lpstr>Слайд 30</vt:lpstr>
      <vt:lpstr>Метод проектов</vt:lpstr>
      <vt:lpstr>Метод проектов </vt:lpstr>
      <vt:lpstr>Метод проектов</vt:lpstr>
      <vt:lpstr>Метод проектов</vt:lpstr>
      <vt:lpstr>Метод проектов</vt:lpstr>
      <vt:lpstr>Деление хода урока</vt:lpstr>
      <vt:lpstr> Тренажер по чтению. Буквы и звуки  </vt:lpstr>
      <vt:lpstr>Тренажер по чтению. Буквы и звуки </vt:lpstr>
      <vt:lpstr>Олимпиады</vt:lpstr>
      <vt:lpstr>Олимпиады. Use of English  (А.П. Гулов)</vt:lpstr>
      <vt:lpstr>Резюме: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bim</dc:creator>
  <cp:lastModifiedBy>bim</cp:lastModifiedBy>
  <cp:revision>30</cp:revision>
  <dcterms:created xsi:type="dcterms:W3CDTF">2015-01-14T11:28:26Z</dcterms:created>
  <dcterms:modified xsi:type="dcterms:W3CDTF">2017-09-12T11:47:06Z</dcterms:modified>
</cp:coreProperties>
</file>