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0" r:id="rId23"/>
    <p:sldId id="330" r:id="rId24"/>
    <p:sldId id="281" r:id="rId25"/>
    <p:sldId id="282" r:id="rId26"/>
    <p:sldId id="286" r:id="rId27"/>
    <p:sldId id="287" r:id="rId28"/>
    <p:sldId id="331" r:id="rId29"/>
    <p:sldId id="332" r:id="rId30"/>
    <p:sldId id="333" r:id="rId31"/>
    <p:sldId id="334" r:id="rId32"/>
    <p:sldId id="335" r:id="rId33"/>
    <p:sldId id="288" r:id="rId34"/>
    <p:sldId id="289" r:id="rId35"/>
    <p:sldId id="295" r:id="rId36"/>
    <p:sldId id="305" r:id="rId37"/>
    <p:sldId id="293" r:id="rId38"/>
    <p:sldId id="294" r:id="rId39"/>
    <p:sldId id="300" r:id="rId40"/>
    <p:sldId id="301" r:id="rId41"/>
    <p:sldId id="296" r:id="rId42"/>
    <p:sldId id="297" r:id="rId43"/>
    <p:sldId id="306" r:id="rId44"/>
    <p:sldId id="314" r:id="rId45"/>
    <p:sldId id="315" r:id="rId46"/>
    <p:sldId id="316" r:id="rId47"/>
    <p:sldId id="317" r:id="rId48"/>
    <p:sldId id="291" r:id="rId49"/>
    <p:sldId id="292" r:id="rId50"/>
    <p:sldId id="318" r:id="rId51"/>
    <p:sldId id="319" r:id="rId52"/>
    <p:sldId id="320" r:id="rId53"/>
    <p:sldId id="298" r:id="rId54"/>
    <p:sldId id="299" r:id="rId55"/>
    <p:sldId id="307" r:id="rId56"/>
    <p:sldId id="308" r:id="rId57"/>
    <p:sldId id="309" r:id="rId58"/>
    <p:sldId id="321" r:id="rId59"/>
    <p:sldId id="302" r:id="rId60"/>
    <p:sldId id="337" r:id="rId61"/>
    <p:sldId id="310" r:id="rId62"/>
    <p:sldId id="338" r:id="rId63"/>
    <p:sldId id="303" r:id="rId64"/>
    <p:sldId id="341" r:id="rId65"/>
    <p:sldId id="340" r:id="rId66"/>
    <p:sldId id="304" r:id="rId67"/>
    <p:sldId id="313" r:id="rId68"/>
    <p:sldId id="322" r:id="rId69"/>
    <p:sldId id="323" r:id="rId70"/>
    <p:sldId id="257" r:id="rId71"/>
    <p:sldId id="324" r:id="rId72"/>
    <p:sldId id="325" r:id="rId73"/>
    <p:sldId id="326" r:id="rId74"/>
    <p:sldId id="342" r:id="rId75"/>
    <p:sldId id="343" r:id="rId76"/>
    <p:sldId id="344" r:id="rId77"/>
    <p:sldId id="327" r:id="rId78"/>
    <p:sldId id="328" r:id="rId79"/>
    <p:sldId id="329" r:id="rId8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4A31A8-654D-4738-9B7A-078BBF685A79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CEB9D-DCE7-41AF-A581-B55F3A4E7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95CF4AE-7951-4093-8812-FCEE521D70C3}" type="slidenum">
              <a:rPr lang="ru-RU" smtClean="0"/>
              <a:pPr/>
              <a:t>3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008395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hyperlink" Target="mailto:alyonaek@titul.ru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hyperlink" Target="mailto:alyonaek@titul.ru" TargetMode="Externa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hyperlink" Target="https://www.englishteachers.ru/shop" TargetMode="External"/><Relationship Id="rId7" Type="http://schemas.openxmlformats.org/officeDocument/2006/relationships/image" Target="../media/image61.png"/><Relationship Id="rId2" Type="http://schemas.openxmlformats.org/officeDocument/2006/relationships/hyperlink" Target="https://www.englishteachers.ru/forum/index.php?showforum=6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hyperlink" Target="https://www.facebook.com/titulpublishers" TargetMode="External"/><Relationship Id="rId4" Type="http://schemas.openxmlformats.org/officeDocument/2006/relationships/hyperlink" Target="http://vk.com/titulpublishers" TargetMode="Externa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hyperlink" Target="https://www.englishteachers.ru/shop/ware/654" TargetMode="Externa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hyperlink" Target="http://www.titul.ru/audio/51" TargetMode="Externa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hyperlink" Target="http://www.titul.ru/audio/49" TargetMode="Externa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hyperlink" Target="http://www.titul.ru/audio/50" TargetMode="Externa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hyperlink" Target="https://www.englishteachers.ru/shop" TargetMode="External"/><Relationship Id="rId7" Type="http://schemas.openxmlformats.org/officeDocument/2006/relationships/image" Target="../media/image61.png"/><Relationship Id="rId2" Type="http://schemas.openxmlformats.org/officeDocument/2006/relationships/hyperlink" Target="https://www.englishteachers.ru/forum/index.php?showforum=6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hyperlink" Target="https://www.facebook.com/titulpublishers" TargetMode="External"/><Relationship Id="rId4" Type="http://schemas.openxmlformats.org/officeDocument/2006/relationships/hyperlink" Target="http://vk.com/titulpublisher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204864"/>
            <a:ext cx="9144000" cy="2808312"/>
          </a:xfrm>
          <a:prstGeom prst="rect">
            <a:avLst/>
          </a:prstGeom>
          <a:solidFill>
            <a:srgbClr val="00206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230425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Промежуточные итоги апробации серии пособий “Метапредметный портфель”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в </a:t>
            </a:r>
            <a:r>
              <a:rPr lang="ru-RU" sz="3200" b="1" dirty="0" smtClean="0">
                <a:solidFill>
                  <a:schemeClr val="bg1"/>
                </a:solidFill>
              </a:rPr>
              <a:t>2017/18 учебном году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115616" y="5589240"/>
            <a:ext cx="7200800" cy="126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0" u="sng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Казеичева Алёна Евгеньевна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lang="ru-RU" b="1" dirty="0" smtClean="0">
                <a:solidFill>
                  <a:srgbClr val="003399"/>
                </a:solidFill>
              </a:rPr>
              <a:t>заместитель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руководителя Центра образовательных программ издательства “Титул”,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автор учебных пособий 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Метапредметный портфель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016" b="16017"/>
          <a:stretch/>
        </p:blipFill>
        <p:spPr>
          <a:xfrm>
            <a:off x="3275856" y="188640"/>
            <a:ext cx="2648633" cy="18002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7504" y="2348880"/>
            <a:ext cx="8928992" cy="2520280"/>
          </a:xfrm>
          <a:prstGeom prst="rect">
            <a:avLst/>
          </a:prstGeom>
          <a:noFill/>
          <a:ln w="85725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p.vk.me/c627118/v627118776/41463/SCM1GGtyA1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828972" y="968570"/>
            <a:ext cx="6419056" cy="47151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p.vk.me/c627118/v627118776/4146d/stiJaEGRbR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7236"/>
            <a:ext cx="4455144" cy="62784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4571999" cy="4046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rgbClr val="FF0000"/>
                </a:solidFill>
              </a:rPr>
              <a:t>Анализ, синтез, классификация</a:t>
            </a:r>
            <a:endParaRPr lang="ru-RU" sz="2200" dirty="0">
              <a:solidFill>
                <a:srgbClr val="FF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68144" y="31261"/>
            <a:ext cx="3094010" cy="51741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Анализ, синтез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602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718330"/>
            <a:ext cx="4464496" cy="613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99992" y="718330"/>
            <a:ext cx="4464496" cy="613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95536" y="188640"/>
            <a:ext cx="5760640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rgbClr val="FF0000"/>
                </a:solidFill>
              </a:rPr>
              <a:t>Решение проблем творческого и поискового характера</a:t>
            </a:r>
            <a:endParaRPr lang="ru-RU" sz="2200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660232" y="5805264"/>
            <a:ext cx="1800200" cy="10527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55976" y="6309320"/>
            <a:ext cx="1872208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Рефлексия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>
            <a:stCxn id="8" idx="3"/>
          </p:cNvCxnSpPr>
          <p:nvPr/>
        </p:nvCxnSpPr>
        <p:spPr>
          <a:xfrm flipV="1">
            <a:off x="6228184" y="6453336"/>
            <a:ext cx="432048" cy="7200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4014" t="3892" r="2323" b="31954"/>
          <a:stretch>
            <a:fillRect/>
          </a:stretch>
        </p:blipFill>
        <p:spPr bwMode="auto">
          <a:xfrm>
            <a:off x="1331640" y="821312"/>
            <a:ext cx="6408712" cy="60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19256" cy="83671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Подробные методические рекомендации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Группа 5"/>
          <p:cNvGrpSpPr/>
          <p:nvPr/>
        </p:nvGrpSpPr>
        <p:grpSpPr>
          <a:xfrm>
            <a:off x="0" y="548680"/>
            <a:ext cx="9144000" cy="6309320"/>
            <a:chOff x="0" y="548680"/>
            <a:chExt cx="9144000" cy="630932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48680"/>
              <a:ext cx="4587858" cy="6309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570487"/>
              <a:ext cx="4572000" cy="6287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Скругленный прямоугольник 4"/>
          <p:cNvSpPr/>
          <p:nvPr/>
        </p:nvSpPr>
        <p:spPr>
          <a:xfrm>
            <a:off x="4644008" y="148811"/>
            <a:ext cx="2736304" cy="54388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классификация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0688" y="110441"/>
            <a:ext cx="3055168" cy="5102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Анализ, синтез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395536" y="5661248"/>
            <a:ext cx="6840760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Классификация, обобщение, построение рассуждения, решение проблем творческого и поискового характера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868144" y="836712"/>
            <a:ext cx="309634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Разрезной материал</a:t>
            </a:r>
            <a:endParaRPr lang="ru-RU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9592" y="0"/>
            <a:ext cx="49868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20972839">
            <a:off x="935094" y="2368692"/>
            <a:ext cx="3034310" cy="417284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716016" y="5949280"/>
            <a:ext cx="3528392" cy="72008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Что не подходит?</a:t>
            </a:r>
            <a:endParaRPr lang="ru-RU" sz="2800" b="1" dirty="0">
              <a:solidFill>
                <a:srgbClr val="7030A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4139952" y="5085184"/>
            <a:ext cx="864096" cy="86409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Подробная карта книги</a:t>
            </a:r>
            <a:endParaRPr lang="ru-RU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8543"/>
            <a:ext cx="4427984" cy="6089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768543"/>
            <a:ext cx="4427984" cy="6089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70609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Подробные методические рекомендации</a:t>
            </a:r>
            <a:endParaRPr lang="ru-RU" sz="3200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69705" b="12930"/>
          <a:stretch>
            <a:fillRect/>
          </a:stretch>
        </p:blipFill>
        <p:spPr bwMode="auto">
          <a:xfrm>
            <a:off x="1187624" y="1268760"/>
            <a:ext cx="603067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 t="4403" b="46911"/>
          <a:stretch>
            <a:fillRect/>
          </a:stretch>
        </p:blipFill>
        <p:spPr bwMode="auto">
          <a:xfrm>
            <a:off x="1331640" y="2564904"/>
            <a:ext cx="6048672" cy="4049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9535"/>
            <a:ext cx="4572693" cy="6288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82276" y="584620"/>
            <a:ext cx="4561724" cy="62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467544" y="0"/>
            <a:ext cx="6840760" cy="7647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Построение рассуждения, классификация, работа с иллюстрацией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325562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Метапредметные результаты ФГОС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7" y="1844824"/>
            <a:ext cx="8424936" cy="501317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Century Gothic" pitchFamily="34" charset="0"/>
              </a:rPr>
              <a:t>Это освоенные учащимися </a:t>
            </a:r>
            <a:r>
              <a:rPr lang="ru-RU" sz="4000" u="sng" dirty="0" smtClean="0">
                <a:latin typeface="Century Gothic" pitchFamily="34" charset="0"/>
              </a:rPr>
              <a:t>универсальные учебные действия</a:t>
            </a:r>
            <a:r>
              <a:rPr lang="ru-RU" sz="4000" dirty="0" smtClean="0">
                <a:latin typeface="Century Gothic" pitchFamily="34" charset="0"/>
              </a:rPr>
              <a:t> </a:t>
            </a:r>
            <a:r>
              <a:rPr lang="ru-RU" i="1" dirty="0" smtClean="0">
                <a:latin typeface="Century Gothic" pitchFamily="34" charset="0"/>
              </a:rPr>
              <a:t>(познавательные, регулятивные и коммуникативные),</a:t>
            </a:r>
            <a:r>
              <a:rPr lang="ru-RU" i="1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sz="4000" dirty="0" smtClean="0">
                <a:latin typeface="Century Gothic" pitchFamily="34" charset="0"/>
              </a:rPr>
              <a:t>обеспечивающие владение ключевыми компетенциями, составляющими </a:t>
            </a:r>
            <a:r>
              <a:rPr lang="ru-RU" sz="4000" u="sng" dirty="0" smtClean="0">
                <a:latin typeface="Century Gothic" pitchFamily="34" charset="0"/>
              </a:rPr>
              <a:t>основу умения учиться, и межпредметными понятиями</a:t>
            </a:r>
            <a:r>
              <a:rPr lang="ru-RU" sz="4000" dirty="0" smtClean="0">
                <a:latin typeface="Century Gothic" pitchFamily="34" charset="0"/>
              </a:rPr>
              <a:t> </a:t>
            </a:r>
            <a:r>
              <a:rPr lang="ru-RU" i="1" dirty="0" smtClean="0">
                <a:latin typeface="Century Gothic" pitchFamily="34" charset="0"/>
              </a:rPr>
              <a:t>(читательская компетенция, проектная деятельность, умение работать с информацией).</a:t>
            </a:r>
            <a:r>
              <a:rPr lang="ru-RU" sz="4000" i="1" dirty="0" smtClean="0">
                <a:latin typeface="Century Gothic" pitchFamily="34" charset="0"/>
              </a:rPr>
              <a:t> </a:t>
            </a:r>
          </a:p>
          <a:p>
            <a:pPr marL="0" indent="0" algn="ctr">
              <a:buNone/>
            </a:pPr>
            <a:endParaRPr lang="ru-RU" sz="4000" i="1" dirty="0" smtClean="0"/>
          </a:p>
          <a:p>
            <a:pPr marL="0" indent="0" algn="ctr">
              <a:buNone/>
            </a:pPr>
            <a:endParaRPr lang="ru-RU" sz="4000" b="1" dirty="0" smtClean="0">
              <a:solidFill>
                <a:srgbClr val="18AC50"/>
              </a:solidFill>
              <a:latin typeface="Century Gothic" pitchFamily="34" charset="0"/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Century Gothic" pitchFamily="34" charset="0"/>
              </a:rPr>
              <a:t>ФГОС</a:t>
            </a:r>
            <a:r>
              <a:rPr lang="ru-RU" sz="4000" b="1" dirty="0" smtClean="0">
                <a:latin typeface="Century Gothic" pitchFamily="34" charset="0"/>
              </a:rPr>
              <a:t>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11560" y="1556792"/>
            <a:ext cx="7992888" cy="0"/>
          </a:xfrm>
          <a:prstGeom prst="line">
            <a:avLst/>
          </a:prstGeom>
          <a:ln w="50800" cmpd="thickThin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11560" y="5733256"/>
            <a:ext cx="7992888" cy="0"/>
          </a:xfrm>
          <a:prstGeom prst="line">
            <a:avLst/>
          </a:prstGeom>
          <a:ln w="50800" cmpd="thinThick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3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0000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683568" y="1556792"/>
            <a:ext cx="864096" cy="576064"/>
          </a:xfrm>
          <a:prstGeom prst="rect">
            <a:avLst/>
          </a:prstGeom>
          <a:noFill/>
        </p:spPr>
      </p:pic>
      <p:pic>
        <p:nvPicPr>
          <p:cNvPr id="14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0000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740352" y="5085184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223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4483136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99992" y="698780"/>
            <a:ext cx="4478712" cy="6159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51520" y="0"/>
            <a:ext cx="8424936" cy="8367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900" dirty="0" smtClean="0">
                <a:solidFill>
                  <a:srgbClr val="FF0000"/>
                </a:solidFill>
              </a:rPr>
              <a:t>Познавательная и личностная рефлексия, решение проблем творческого и поискового характера, составление текста в письменной форме</a:t>
            </a:r>
            <a:endParaRPr lang="ru-RU" sz="19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781" y="809328"/>
            <a:ext cx="880443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71600" y="114555"/>
            <a:ext cx="2376264" cy="854857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Поисковое чтение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7836" y="980728"/>
            <a:ext cx="3986164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992" y="188640"/>
            <a:ext cx="1547664" cy="2132856"/>
          </a:xfrm>
          <a:prstGeom prst="rect">
            <a:avLst/>
          </a:prstGeom>
          <a:noFill/>
        </p:spPr>
      </p:pic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3531" y="980728"/>
            <a:ext cx="3948651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5547454"/>
            <a:ext cx="1944216" cy="950506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Эпистолярный жанр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0324"/>
            <a:ext cx="1547664" cy="2132856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592" y="1196752"/>
            <a:ext cx="4123439" cy="56612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1" y="1196752"/>
            <a:ext cx="4135042" cy="56612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259374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0"/>
            <a:ext cx="5000895" cy="6877337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043608" y="4293096"/>
            <a:ext cx="2376264" cy="1152128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Поисковое чтение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9967" y="0"/>
            <a:ext cx="4986833" cy="685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3573016"/>
            <a:ext cx="3096344" cy="3024336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Заполнение анкет, таблиц, выполнение схем, а также работа с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ними.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Принятие и сохранение целей и задач учебной деятельности (работа с инструкцией и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т.д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747" y="744012"/>
            <a:ext cx="8729742" cy="599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95940"/>
            <a:ext cx="1277547" cy="1789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187624" y="95940"/>
            <a:ext cx="4176464" cy="884788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Заполнение анкет, таблиц, выполнение схем, а также работа с ними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6048"/>
            <a:ext cx="9144000" cy="628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35696" y="116632"/>
            <a:ext cx="6120680" cy="432048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инструкциями и нелинейным текстом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 bwMode="auto">
          <a:xfrm>
            <a:off x="2411760" y="0"/>
            <a:ext cx="51278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73" name="Rectangle 177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29600" cy="99898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400" b="1" dirty="0" smtClean="0"/>
              <a:t>Перечень </a:t>
            </a:r>
            <a:r>
              <a:rPr lang="ru-RU" sz="2400" b="1" u="sng" dirty="0" smtClean="0"/>
              <a:t>основных метапредметных действий</a:t>
            </a:r>
            <a:r>
              <a:rPr lang="ru-RU" sz="2400" b="1" dirty="0" smtClean="0"/>
              <a:t>, достигаемых средствами предмета «Иностранный язык»</a:t>
            </a:r>
          </a:p>
        </p:txBody>
      </p:sp>
      <p:sp>
        <p:nvSpPr>
          <p:cNvPr id="29874" name="Rectangle 178"/>
          <p:cNvSpPr>
            <a:spLocks noGrp="1" noChangeArrowheads="1"/>
          </p:cNvSpPr>
          <p:nvPr>
            <p:ph type="body" idx="1"/>
          </p:nvPr>
        </p:nvSpPr>
        <p:spPr>
          <a:xfrm>
            <a:off x="395536" y="1268760"/>
            <a:ext cx="8449816" cy="4683125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1) Смысловое чтение.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2) Поисковое чтение.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3) Основные логические операции: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- сравнение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- анализ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- классификация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- синтез.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4) Заполнение анкет, таблиц, выполнение схем, а также работа с ними.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5) Принятие и сохранение целей и задач учебной деятельности (работа с инструкцией и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т.д.).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6) Достижение взаимопонимания в процессе устного общения.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7) Работа в группах сотрудничества, в том числе выполнение проектных работ.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8) Оценочная деятельность: самонаблюдение, самооценка и взаимооценка, самокоррекция.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9) Познавательная и личностная рефлексия.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10) Выполнение заданий с использованием средств ИКТ, в том числе ресурсов сети Интернет.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50" y="0"/>
            <a:ext cx="489654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3688229"/>
            <a:ext cx="3672408" cy="1143000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Выбор вида чтения в зависимости от цели, выбор наиболее эффективных способов решения задач в зависимости от конкретных условий</a:t>
            </a:r>
            <a:endParaRPr lang="ru-RU" sz="1800" dirty="0"/>
          </a:p>
        </p:txBody>
      </p:sp>
      <p:pic>
        <p:nvPicPr>
          <p:cNvPr id="7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19672" cy="2204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688229"/>
            <a:ext cx="3672408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объектов, синтез (составление списка), самостоятельное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создание способа решения проблемы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5" y="0"/>
            <a:ext cx="47525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19672" cy="2204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688229"/>
            <a:ext cx="3672408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Рефлексия, решение проблем творческого и поискового характера, знаково-символические действия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74" y="-2960"/>
            <a:ext cx="4860031" cy="686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19672" cy="2204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Онлайн-апробация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844824"/>
            <a:ext cx="7715200" cy="45259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Ежегодная исследовательская работа;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Цель: изучить особенности и результаты работы с учебным пособием;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Результаты: выявление опечаток, определение того, что нуждается в доработке для повышения качества и удобства пособия.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Организация апробации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Учителя присылают заявки на участие;</a:t>
            </a:r>
          </a:p>
          <a:p>
            <a:pPr eaLnBrk="1" hangingPunct="1"/>
            <a:r>
              <a:rPr lang="ru-RU" dirty="0" smtClean="0"/>
              <a:t>Издательство подтверждает и дает доступ к онлайн-анкетам.</a:t>
            </a:r>
          </a:p>
          <a:p>
            <a:pPr eaLnBrk="1" hangingPunct="1"/>
            <a:r>
              <a:rPr lang="ru-RU" dirty="0" smtClean="0"/>
              <a:t>По завершении работы над разделом пособия </a:t>
            </a:r>
            <a:r>
              <a:rPr lang="ru-RU" dirty="0" err="1" smtClean="0"/>
              <a:t>апробаторы</a:t>
            </a:r>
            <a:r>
              <a:rPr lang="ru-RU" dirty="0" smtClean="0"/>
              <a:t> заполняют анкеты.</a:t>
            </a:r>
          </a:p>
          <a:p>
            <a:pPr eaLnBrk="1" hangingPunct="1"/>
            <a:r>
              <a:rPr lang="ru-RU" dirty="0" smtClean="0"/>
              <a:t>Издательство в конце учебного года высылает апробаторам сертификаты и изучает заполненные анкеты.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84784"/>
            <a:ext cx="7859216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Посмотрим на некоторые выдержки из анкет апробаторов по каждому пособию (2 – 5 классы).</a:t>
            </a: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Наполняемость групп:</a:t>
            </a:r>
          </a:p>
          <a:p>
            <a:pPr>
              <a:buNone/>
            </a:pPr>
            <a:r>
              <a:rPr lang="ru-RU" dirty="0" smtClean="0"/>
              <a:t>    1 –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10</a:t>
            </a:r>
            <a:r>
              <a:rPr lang="ru-RU" dirty="0" smtClean="0"/>
              <a:t> учащихся: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меньше 50%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11 –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15</a:t>
            </a:r>
            <a:r>
              <a:rPr lang="ru-RU" dirty="0" smtClean="0"/>
              <a:t> учащихся: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меньше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40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%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16 – 20 учащихся: меньше</a:t>
            </a:r>
            <a:r>
              <a:rPr lang="en-US" dirty="0" smtClean="0"/>
              <a:t> 10 </a:t>
            </a:r>
            <a:r>
              <a:rPr lang="ru-RU" dirty="0" smtClean="0"/>
              <a:t>%</a:t>
            </a:r>
            <a:br>
              <a:rPr lang="ru-RU" dirty="0" smtClean="0"/>
            </a:br>
            <a:r>
              <a:rPr lang="ru-RU" dirty="0" smtClean="0"/>
              <a:t>Больше 21 учащегося: около</a:t>
            </a:r>
            <a:r>
              <a:rPr lang="en-US" dirty="0" smtClean="0"/>
              <a:t> </a:t>
            </a:r>
            <a:r>
              <a:rPr lang="ru-RU" dirty="0" smtClean="0"/>
              <a:t>10%</a:t>
            </a: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620688"/>
            <a:ext cx="4157078" cy="568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28800"/>
            <a:ext cx="7694512" cy="5429200"/>
          </a:xfrm>
        </p:spPr>
        <p:txBody>
          <a:bodyPr>
            <a:normAutofit/>
          </a:bodyPr>
          <a:lstStyle/>
          <a:p>
            <a:r>
              <a:rPr lang="ru-RU" dirty="0" smtClean="0"/>
              <a:t>Из анкет (МП 2 класс):</a:t>
            </a:r>
          </a:p>
          <a:p>
            <a:endParaRPr lang="ru-RU" b="1" dirty="0" smtClean="0"/>
          </a:p>
          <a:p>
            <a:pPr>
              <a:buNone/>
            </a:pPr>
            <a:r>
              <a:rPr lang="ru-RU" b="1" dirty="0" smtClean="0"/>
              <a:t>Задания </a:t>
            </a:r>
            <a:r>
              <a:rPr lang="ru-RU" b="1" dirty="0" err="1" smtClean="0"/>
              <a:t>Метапредметного</a:t>
            </a:r>
            <a:r>
              <a:rPr lang="ru-RU" b="1" dirty="0" smtClean="0"/>
              <a:t> портфеля для учащихся:</a:t>
            </a:r>
          </a:p>
          <a:p>
            <a:pPr>
              <a:buNone/>
            </a:pPr>
            <a:r>
              <a:rPr lang="ru-RU" dirty="0" smtClean="0"/>
              <a:t>интересны: 100%</a:t>
            </a:r>
          </a:p>
          <a:p>
            <a:pPr>
              <a:buNone/>
            </a:pPr>
            <a:r>
              <a:rPr lang="ru-RU" dirty="0" smtClean="0"/>
              <a:t>недостаточно интересны: 0%</a:t>
            </a:r>
          </a:p>
          <a:p>
            <a:pPr>
              <a:buNone/>
            </a:pPr>
            <a:r>
              <a:rPr lang="ru-RU" dirty="0" smtClean="0"/>
              <a:t>скучны: 0%</a:t>
            </a:r>
            <a:endParaRPr lang="ru-RU" b="1" dirty="0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2017/18 учебный год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" y="2276872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2276872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28800"/>
            <a:ext cx="7694512" cy="5429200"/>
          </a:xfrm>
        </p:spPr>
        <p:txBody>
          <a:bodyPr>
            <a:normAutofit/>
          </a:bodyPr>
          <a:lstStyle/>
          <a:p>
            <a:r>
              <a:rPr lang="ru-RU" dirty="0" smtClean="0"/>
              <a:t>Из анкет (МП 2 класс):</a:t>
            </a:r>
          </a:p>
          <a:p>
            <a:endParaRPr lang="ru-RU" b="1" dirty="0" smtClean="0"/>
          </a:p>
          <a:p>
            <a:r>
              <a:rPr lang="ru-RU" b="1" dirty="0" smtClean="0"/>
              <a:t>Выполнялись на уроке: </a:t>
            </a:r>
            <a:r>
              <a:rPr lang="ru-RU" dirty="0" smtClean="0"/>
              <a:t>задания 1 и 2.</a:t>
            </a:r>
          </a:p>
          <a:p>
            <a:r>
              <a:rPr lang="ru-RU" b="1" dirty="0" smtClean="0"/>
              <a:t>Выполнялись дома: </a:t>
            </a:r>
            <a:r>
              <a:rPr lang="ru-RU" dirty="0" smtClean="0"/>
              <a:t>задания 2 </a:t>
            </a:r>
            <a:r>
              <a:rPr lang="ru-RU" i="1" dirty="0" smtClean="0"/>
              <a:t>(20% опрошенных - если не всё успели в классе)</a:t>
            </a:r>
            <a:r>
              <a:rPr lang="ru-RU" dirty="0" smtClean="0"/>
              <a:t> и 3.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2017/18 учебный год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" y="2276872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2276872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56207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Метапредметные результаты изучения иностранного языка в начальной школе и УУД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196752"/>
            <a:ext cx="5148064" cy="5472608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Развитие умения взаимодействовать с окружающими, выполняя разные роли в пределах речевых потребностей и возможностей младшего школьника;</a:t>
            </a:r>
          </a:p>
          <a:p>
            <a:r>
              <a:rPr lang="ru-RU" sz="1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развитие коммуникативных способностей школьника, умения выбирать адекватные языковые и речевые средства для успешного решения элементарной коммуникативной задачи;</a:t>
            </a:r>
          </a:p>
          <a:p>
            <a:r>
              <a:rPr lang="ru-RU" sz="1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расширение общего лингвистического кругозора младшего школьника;</a:t>
            </a:r>
          </a:p>
          <a:p>
            <a:r>
              <a:rPr lang="ru-RU" sz="1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развитие познавательной, эмоциональной и волевой сфер младшего школьника; формирование мотивации к изучению иностранного языка;</a:t>
            </a:r>
          </a:p>
          <a:p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овладение умением координированной работы с разными компонентами учебно-методического комплекта (учебником, аудиодиском и т. д.).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292080" y="1412776"/>
            <a:ext cx="3672408" cy="518457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sz="10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Коммуникативные УУД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1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Познавательные УУД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Регулятивные УУД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4788024" y="1268760"/>
            <a:ext cx="576064" cy="2448272"/>
          </a:xfrm>
          <a:prstGeom prst="rightBrac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4788024" y="3861048"/>
            <a:ext cx="576064" cy="1656184"/>
          </a:xfrm>
          <a:prstGeom prst="righ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4788024" y="5589240"/>
            <a:ext cx="576064" cy="1080120"/>
          </a:xfrm>
          <a:prstGeom prst="rightBrac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628800"/>
            <a:ext cx="8064896" cy="460851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Из анкет (МП 2 класс):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«Наши дети тоже любят писать рождественские открытки, поэтому с удовольствием разгадывали стихотворение (задание 1), используя алфавит, который ребята уже выучили. Задание 2 тоже ребятам понравилось, познакомились со странами. Творческое задание (№3) выполняли ребята дома с большим удовольствием.</a:t>
            </a:r>
            <a:endParaRPr lang="ru-RU" b="1" dirty="0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2017/18 учебный год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" y="2276872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2276872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04664"/>
            <a:ext cx="4392488" cy="6126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89985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486126"/>
            <a:ext cx="7776864" cy="43718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«Учащимся понравились задания на выделение хобби с помощью маркеров (стр.7 – 8),нахождение слов в головоломке (стр. 8), а также задание по планированию дня рождения, были вечеринки, посвященные футболу, военной тематике (у одного из мальчиков), </a:t>
            </a:r>
            <a:r>
              <a:rPr lang="ru-RU" dirty="0" err="1" smtClean="0"/>
              <a:t>Хеллоуину</a:t>
            </a:r>
            <a:r>
              <a:rPr lang="ru-RU" dirty="0" smtClean="0"/>
              <a:t>, вечеринки "с секретом"!».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714202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2017/18 учебный год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/>
              <a:t> МП 3 класс, «</a:t>
            </a:r>
            <a:r>
              <a:rPr lang="ru-RU" sz="3200" dirty="0" err="1" smtClean="0"/>
              <a:t>Look</a:t>
            </a:r>
            <a:r>
              <a:rPr lang="ru-RU" sz="3200" dirty="0" smtClean="0"/>
              <a:t> at </a:t>
            </a:r>
            <a:r>
              <a:rPr lang="ru-RU" sz="3200" dirty="0" err="1" smtClean="0"/>
              <a:t>my</a:t>
            </a:r>
            <a:r>
              <a:rPr lang="ru-RU" sz="3200" dirty="0" smtClean="0"/>
              <a:t> </a:t>
            </a:r>
            <a:r>
              <a:rPr lang="ru-RU" sz="3200" dirty="0" err="1" smtClean="0"/>
              <a:t>family</a:t>
            </a:r>
            <a:r>
              <a:rPr lang="ru-RU" sz="3200" dirty="0" smtClean="0"/>
              <a:t>»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95536" y="2060848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597352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6" y="2060848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70057" y="5944010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6063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486126"/>
            <a:ext cx="7776864" cy="43718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«Понравилось задание 1 - заполнение генеалогического древа, после выполнения этого задания дети захотели составить генеалогическое древо своей семьи».</a:t>
            </a:r>
            <a:endParaRPr lang="ru-RU" sz="36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714202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2017/18 учебный год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/>
              <a:t> МП 3 класс, «</a:t>
            </a:r>
            <a:r>
              <a:rPr lang="ru-RU" sz="3200" dirty="0" err="1" smtClean="0"/>
              <a:t>Look</a:t>
            </a:r>
            <a:r>
              <a:rPr lang="ru-RU" sz="3200" dirty="0" smtClean="0"/>
              <a:t> at </a:t>
            </a:r>
            <a:r>
              <a:rPr lang="ru-RU" sz="3200" dirty="0" err="1" smtClean="0"/>
              <a:t>my</a:t>
            </a:r>
            <a:r>
              <a:rPr lang="ru-RU" sz="3200" dirty="0" smtClean="0"/>
              <a:t> </a:t>
            </a:r>
            <a:r>
              <a:rPr lang="ru-RU" sz="3200" dirty="0" err="1" smtClean="0"/>
              <a:t>family</a:t>
            </a:r>
            <a:r>
              <a:rPr lang="ru-RU" sz="3200" dirty="0" smtClean="0"/>
              <a:t>»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95536" y="2060848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597352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6" y="2060848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70057" y="5944010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6063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AutoShape 2" descr="annlg7feJT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7524" name="AutoShape 4" descr="annlg7feJT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7525" name="Picture 5"/>
          <p:cNvPicPr>
            <a:picLocks noChangeAspect="1" noChangeArrowheads="1"/>
          </p:cNvPicPr>
          <p:nvPr/>
        </p:nvPicPr>
        <p:blipFill>
          <a:blip r:embed="rId2" cstate="print"/>
          <a:srcRect l="19950" t="10920" r="9176" b="6761"/>
          <a:stretch>
            <a:fillRect/>
          </a:stretch>
        </p:blipFill>
        <p:spPr bwMode="auto">
          <a:xfrm>
            <a:off x="-1" y="188640"/>
            <a:ext cx="9187383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 cstate="print"/>
          <a:srcRect l="19950" t="12600" r="9176" b="3401"/>
          <a:stretch>
            <a:fillRect/>
          </a:stretch>
        </p:blipFill>
        <p:spPr bwMode="auto">
          <a:xfrm>
            <a:off x="0" y="84667"/>
            <a:ext cx="9144000" cy="677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m--hUebjO9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nRH9_BNtsS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572000" cy="6096000"/>
          </a:xfrm>
          <a:prstGeom prst="rect">
            <a:avLst/>
          </a:prstGeom>
          <a:noFill/>
        </p:spPr>
      </p:pic>
      <p:pic>
        <p:nvPicPr>
          <p:cNvPr id="110596" name="Picture 4" descr="z_LHYEfGF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4028" y="548680"/>
            <a:ext cx="4569972" cy="6093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76672"/>
            <a:ext cx="4248472" cy="5850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62152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700808"/>
            <a:ext cx="7694512" cy="5069160"/>
          </a:xfrm>
        </p:spPr>
        <p:txBody>
          <a:bodyPr>
            <a:normAutofit/>
          </a:bodyPr>
          <a:lstStyle/>
          <a:p>
            <a:r>
              <a:rPr lang="ru-RU" dirty="0" smtClean="0"/>
              <a:t>Цитаты из анкет (МП 4 класс):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«Задание 1. Очень понравилось искать ответы на вопросы в тексте письма, особенно раскрашивать их маркерами»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2017/18 учебный год </a:t>
            </a:r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(1 полугодие)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" y="2276872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2276872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3619" y="176494"/>
            <a:ext cx="8348276" cy="147002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Серия пособий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Метапредметный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портфель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(А.Е. Казеичева)</a:t>
            </a:r>
          </a:p>
        </p:txBody>
      </p:sp>
      <p:pic>
        <p:nvPicPr>
          <p:cNvPr id="17412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0759" y="2063869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1931" y="2362555"/>
            <a:ext cx="1944357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5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9587" y="2362555"/>
            <a:ext cx="2025372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58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060848"/>
            <a:ext cx="2038381" cy="278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6178880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746"/>
    </mc:Choice>
    <mc:Fallback>
      <p:transition spd="slow" advTm="5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/>
        </p:blipFill>
        <p:spPr bwMode="auto">
          <a:xfrm>
            <a:off x="539552" y="548680"/>
            <a:ext cx="7848872" cy="59046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t="2301" r="1865"/>
          <a:stretch/>
        </p:blipFill>
        <p:spPr bwMode="auto">
          <a:xfrm>
            <a:off x="2123728" y="0"/>
            <a:ext cx="5112568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t="2528" b="1350"/>
          <a:stretch/>
        </p:blipFill>
        <p:spPr bwMode="auto">
          <a:xfrm>
            <a:off x="1907704" y="0"/>
            <a:ext cx="5256584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04664"/>
            <a:ext cx="4104456" cy="5963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74132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276872"/>
            <a:ext cx="7560840" cy="396044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«Учащиеся в прошлом году работали с методическим пособием для 4 класса, привыкли внимательно читать инструкции, поэтому никакие задания не вызвали затруднения. В прошлом году инструкции разбирали все вместе, как нужно выполнять задание, в этом году они уже справляются самостоятельно и работают с удовольствием»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2017/18 учебный год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МП 5 класс, «</a:t>
            </a:r>
            <a:r>
              <a:rPr lang="en-US" sz="2800" dirty="0" smtClean="0"/>
              <a:t>What is it like abroad?</a:t>
            </a:r>
            <a:r>
              <a:rPr lang="ru-RU" sz="2800" dirty="0" smtClean="0"/>
              <a:t>»</a:t>
            </a:r>
            <a:endParaRPr lang="ru-RU" sz="2800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1844824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232042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1940017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70057" y="5655978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7110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276872"/>
            <a:ext cx="7560840" cy="39604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«Больше всего учащимся понравилось задание №4. С увлечением решали логические задания. Работали в малых группах (3-4) человека и индивидуально (по выбору ученика). Самостоятельно объясняли друг другу как правильно ответить. Интерактивная атмосфера и хорошее соперничество»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2017/18 учебный год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МП 5 класс, «</a:t>
            </a:r>
            <a:r>
              <a:rPr lang="en-US" sz="2800" dirty="0" smtClean="0"/>
              <a:t>What is it like abroad?</a:t>
            </a:r>
            <a:r>
              <a:rPr lang="ru-RU" sz="2800" dirty="0" smtClean="0"/>
              <a:t>»</a:t>
            </a:r>
            <a:endParaRPr lang="ru-RU" sz="2800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1844824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232042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1940017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70057" y="5655978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7110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276872"/>
            <a:ext cx="7704856" cy="396044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«Очень понравилось упражнение 1! Дети перечислили около 25 слов, связанных со школой. И также были в восторге от заполнения таблицы </a:t>
            </a:r>
            <a:r>
              <a:rPr lang="ru-RU" dirty="0" err="1" smtClean="0"/>
              <a:t>My</a:t>
            </a:r>
            <a:r>
              <a:rPr lang="ru-RU" dirty="0" smtClean="0"/>
              <a:t> </a:t>
            </a:r>
            <a:r>
              <a:rPr lang="ru-RU" dirty="0" err="1" smtClean="0"/>
              <a:t>dream</a:t>
            </a:r>
            <a:r>
              <a:rPr lang="ru-RU" dirty="0" smtClean="0"/>
              <a:t> school </a:t>
            </a:r>
            <a:r>
              <a:rPr lang="ru-RU" dirty="0" err="1" smtClean="0"/>
              <a:t>timetable</a:t>
            </a:r>
            <a:r>
              <a:rPr lang="ru-RU" dirty="0" smtClean="0"/>
              <a:t>»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«С удовольствием составляли расписание уроков, было интересно отвечать на письмо, сообщая о любимых предметах. Необычным показался формат задания с выполнением инструкций. Интерес к заданию сохранялся высоким на протяжении всей работы»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2017/18 учебный год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МП 5 класс, «</a:t>
            </a:r>
            <a:r>
              <a:rPr lang="en-US" sz="2800" dirty="0" smtClean="0"/>
              <a:t>What is it like abroad?</a:t>
            </a:r>
            <a:r>
              <a:rPr lang="ru-RU" sz="2800" dirty="0" smtClean="0"/>
              <a:t>»</a:t>
            </a:r>
            <a:endParaRPr lang="ru-RU" sz="2800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1844824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67544" y="6525344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1940017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70057" y="5655978"/>
            <a:ext cx="864096" cy="576064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539552" y="3861048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47110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844824"/>
            <a:ext cx="8064896" cy="48245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«Обучающимся понравился в целом весь раздел: они с удовольствием записывали слова, которые у них ассоциируются со словом "SCHOOL", выполняя задание №1, искали ответы на вопросы задания №2 и выделяли их в тексте разноцветными маркерами (ребята удивлялись, что в книге можно не просто простым карандашом что-то подписывать или подчеркивать, стирая впоследствии, как они привыкли, а цветными карандашами, фломастерами или маркерами, это их очень воодушевило). </a:t>
            </a:r>
          </a:p>
          <a:p>
            <a:pPr marL="0" indent="0">
              <a:buNone/>
            </a:pPr>
            <a:r>
              <a:rPr lang="ru-RU" dirty="0" smtClean="0"/>
              <a:t>Очень увлекли ребят задания №4 и №5. При выполнении задания №4 учащиеся в ответ не заглядывали (обнаружили его, только когда приступили к выполнению последнего задания раздела), пришлось по душе им и составление расписания своей мечты, многие передвинули начало занятий на более позднее время, с энтузиазмом придумывали эмблемы к кружкам по интересам, некоторые ребята оформили эмблемы на отдельном листе»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2017/18 учебный год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МП 5 класс, «</a:t>
            </a:r>
            <a:r>
              <a:rPr lang="en-US" sz="2800" dirty="0" smtClean="0"/>
              <a:t>What is it like abroad?</a:t>
            </a:r>
            <a:r>
              <a:rPr lang="ru-RU" sz="2800" dirty="0" smtClean="0"/>
              <a:t>»</a:t>
            </a:r>
            <a:endParaRPr lang="ru-RU" sz="2800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39552" y="1556792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67544" y="6525344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9512" y="1556792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84368" y="6281936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7110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0658" name="Picture 2" descr="https://pp.userapi.com/c604316/v604316419/38cf3/Fy9KJG-OaP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60648"/>
            <a:ext cx="3448050" cy="6134101"/>
          </a:xfrm>
          <a:prstGeom prst="rect">
            <a:avLst/>
          </a:prstGeom>
          <a:noFill/>
        </p:spPr>
      </p:pic>
      <p:pic>
        <p:nvPicPr>
          <p:cNvPr id="70660" name="Picture 4" descr="https://pp.userapi.com/c604316/v604316419/38cfc/Aj7y8JNcxF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20243"/>
            <a:ext cx="5400980" cy="3037757"/>
          </a:xfrm>
          <a:prstGeom prst="rect">
            <a:avLst/>
          </a:prstGeom>
          <a:noFill/>
        </p:spPr>
      </p:pic>
      <p:pic>
        <p:nvPicPr>
          <p:cNvPr id="70662" name="Picture 6" descr="https://pp.userapi.com/c638320/v638320419/c729/98414t-nWAA.jpg"/>
          <p:cNvPicPr>
            <a:picLocks noChangeAspect="1" noChangeArrowheads="1"/>
          </p:cNvPicPr>
          <p:nvPr/>
        </p:nvPicPr>
        <p:blipFill>
          <a:blip r:embed="rId4" cstate="print"/>
          <a:srcRect b="5175"/>
          <a:stretch>
            <a:fillRect/>
          </a:stretch>
        </p:blipFill>
        <p:spPr bwMode="auto">
          <a:xfrm>
            <a:off x="539552" y="188640"/>
            <a:ext cx="4860032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Затруднения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1) Часто используется перевод для понимания текстов. Перевод для выполнения заданий не нужен, тексты направлены на чтение с общим пониманием или поисковое чтение. </a:t>
            </a:r>
          </a:p>
          <a:p>
            <a:pPr marL="0" indent="0">
              <a:buNone/>
            </a:pPr>
            <a:r>
              <a:rPr lang="ru-RU" dirty="0" smtClean="0"/>
              <a:t>2) К сожалению, не все </a:t>
            </a:r>
            <a:r>
              <a:rPr lang="ru-RU" dirty="0" err="1" smtClean="0"/>
              <a:t>апробаторы</a:t>
            </a:r>
            <a:r>
              <a:rPr lang="ru-RU" dirty="0" smtClean="0"/>
              <a:t> поняли, что раздел из Портфеля выбирается относительно пройденной тематики. Многие брали разделы подряд, что вызывало трудности у учащихся, т.к. они еще не освоили лексику по теме в УМК.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0599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200" b="1" dirty="0" smtClean="0"/>
              <a:t>Метапредметный портфель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28800"/>
            <a:ext cx="8280920" cy="4873752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предназначен для мониторинга достижения метапредметных результатов методом портфолио;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содержит </a:t>
            </a:r>
            <a:r>
              <a:rPr lang="ru-RU" u="sng" dirty="0" smtClean="0">
                <a:solidFill>
                  <a:srgbClr val="003399"/>
                </a:solidFill>
              </a:rPr>
              <a:t>метапредметные задания </a:t>
            </a:r>
            <a:r>
              <a:rPr lang="ru-RU" dirty="0" smtClean="0"/>
              <a:t>на английском языке;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 тематическому содержанию и языковому наполнению </a:t>
            </a:r>
            <a:r>
              <a:rPr lang="ru-RU" u="sng" dirty="0" smtClean="0">
                <a:solidFill>
                  <a:srgbClr val="003399"/>
                </a:solidFill>
              </a:rPr>
              <a:t>соответствует Примерной программе </a:t>
            </a:r>
            <a:r>
              <a:rPr lang="ru-RU" dirty="0" smtClean="0"/>
              <a:t>по иностранному языку для начальной школы;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включает </a:t>
            </a:r>
            <a:r>
              <a:rPr lang="ru-RU" u="sng" dirty="0" smtClean="0">
                <a:solidFill>
                  <a:srgbClr val="003399"/>
                </a:solidFill>
              </a:rPr>
              <a:t>подробные методические рекомендации </a:t>
            </a:r>
            <a:r>
              <a:rPr lang="ru-RU" dirty="0" smtClean="0"/>
              <a:t>для педагога;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может использоваться </a:t>
            </a:r>
            <a:r>
              <a:rPr lang="ru-RU" u="sng" dirty="0" smtClean="0">
                <a:solidFill>
                  <a:srgbClr val="003399"/>
                </a:solidFill>
              </a:rPr>
              <a:t>с любым учебником </a:t>
            </a:r>
            <a:r>
              <a:rPr lang="ru-RU" dirty="0" smtClean="0"/>
              <a:t>английского языка для начальной школы.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9738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700808"/>
            <a:ext cx="8064896" cy="501317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«Сложность вызвали задания 3 и 4. Столкнулась с фактом, что </a:t>
            </a:r>
            <a:r>
              <a:rPr lang="ru-RU" u="sng" dirty="0" smtClean="0"/>
              <a:t>большинство детей не знают ничего о современных Британских монархах и монархии </a:t>
            </a:r>
            <a:r>
              <a:rPr lang="ru-RU" dirty="0" smtClean="0"/>
              <a:t>как таковой. </a:t>
            </a:r>
            <a:r>
              <a:rPr lang="ru-RU" u="sng" dirty="0" smtClean="0"/>
              <a:t>Текст про Диану очень объемный </a:t>
            </a:r>
            <a:r>
              <a:rPr lang="ru-RU" dirty="0" smtClean="0"/>
              <a:t>для учащихся 5 класса. Пришлось разбивать материал на несколько частей. Если бы тест был более сжатым и с более простой лексикой, было бы легче выполнять задание 4. Пока трудно строить развернутые сложноподчиненные предложения. В 4 задании </a:t>
            </a:r>
            <a:r>
              <a:rPr lang="ru-RU" u="sng" dirty="0" smtClean="0"/>
              <a:t>писали только про Вильяма</a:t>
            </a:r>
            <a:r>
              <a:rPr lang="ru-RU" dirty="0" smtClean="0"/>
              <a:t>. Сначала просмотрели короткое видео на YOUTUBE»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2017/18 учебный год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МП 5 класс, «</a:t>
            </a:r>
            <a:r>
              <a:rPr lang="en-US" sz="2800" dirty="0" smtClean="0"/>
              <a:t>The story of a famous person</a:t>
            </a:r>
            <a:r>
              <a:rPr lang="ru-RU" sz="2800" dirty="0" smtClean="0"/>
              <a:t>»</a:t>
            </a:r>
            <a:endParaRPr lang="ru-RU" sz="2800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39552" y="1556792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67544" y="6525344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9512" y="1556792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84368" y="6281936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7110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9" name="Picture 1" descr="C:\Documents and Settings\bae\Рабочий стол\для веб алёна МП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7898747" cy="58326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03848" y="1412776"/>
            <a:ext cx="230425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3933056"/>
            <a:ext cx="5760640" cy="1440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13407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4005064"/>
            <a:ext cx="373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4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898" name="Picture 2" descr="C:\Documents and Settings\bae\Рабочий стол\для веб алёна МП2.jpg"/>
          <p:cNvPicPr>
            <a:picLocks noChangeAspect="1" noChangeArrowheads="1"/>
          </p:cNvPicPr>
          <p:nvPr/>
        </p:nvPicPr>
        <p:blipFill>
          <a:blip r:embed="rId2" cstate="print"/>
          <a:srcRect l="3768"/>
          <a:stretch>
            <a:fillRect/>
          </a:stretch>
        </p:blipFill>
        <p:spPr bwMode="auto">
          <a:xfrm>
            <a:off x="0" y="188640"/>
            <a:ext cx="4584160" cy="6669360"/>
          </a:xfrm>
          <a:prstGeom prst="rect">
            <a:avLst/>
          </a:prstGeom>
          <a:noFill/>
        </p:spPr>
      </p:pic>
      <p:pic>
        <p:nvPicPr>
          <p:cNvPr id="80899" name="Picture 3" descr="C:\Documents and Settings\bae\Рабочий стол\для веб алёна МП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0592" y="476672"/>
            <a:ext cx="4533408" cy="61926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868144" y="2348880"/>
            <a:ext cx="25359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b="1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</a:p>
          <a:p>
            <a:r>
              <a:rPr lang="ru-RU" sz="1050" b="1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</a:p>
          <a:p>
            <a:r>
              <a:rPr lang="ru-RU" sz="1050" b="1" dirty="0" smtClean="0">
                <a:solidFill>
                  <a:schemeClr val="accent6">
                    <a:lumMod val="75000"/>
                  </a:schemeClr>
                </a:solidFill>
              </a:rPr>
              <a:t>3</a:t>
            </a:r>
          </a:p>
          <a:p>
            <a:r>
              <a:rPr lang="ru-RU" sz="1050" b="1" dirty="0" smtClean="0">
                <a:solidFill>
                  <a:schemeClr val="accent6">
                    <a:lumMod val="75000"/>
                  </a:schemeClr>
                </a:solidFill>
              </a:rPr>
              <a:t>4</a:t>
            </a:r>
          </a:p>
          <a:p>
            <a:r>
              <a:rPr lang="ru-RU" sz="1050" b="1" dirty="0" smtClean="0">
                <a:solidFill>
                  <a:schemeClr val="accent6">
                    <a:lumMod val="75000"/>
                  </a:schemeClr>
                </a:solidFill>
              </a:rPr>
              <a:t>5</a:t>
            </a:r>
          </a:p>
          <a:p>
            <a:r>
              <a:rPr lang="ru-RU" sz="1050" b="1" dirty="0" smtClean="0">
                <a:solidFill>
                  <a:schemeClr val="accent6">
                    <a:lumMod val="75000"/>
                  </a:schemeClr>
                </a:solidFill>
              </a:rPr>
              <a:t>6</a:t>
            </a:r>
          </a:p>
          <a:p>
            <a:r>
              <a:rPr lang="ru-RU" sz="1050" b="1" dirty="0" smtClean="0">
                <a:solidFill>
                  <a:schemeClr val="accent6">
                    <a:lumMod val="75000"/>
                  </a:schemeClr>
                </a:solidFill>
              </a:rPr>
              <a:t>7</a:t>
            </a:r>
          </a:p>
          <a:p>
            <a:r>
              <a:rPr lang="ru-RU" sz="1050" b="1" dirty="0" smtClean="0">
                <a:solidFill>
                  <a:schemeClr val="accent6">
                    <a:lumMod val="75000"/>
                  </a:schemeClr>
                </a:solidFill>
              </a:rPr>
              <a:t>8</a:t>
            </a:r>
            <a:endParaRPr lang="ru-RU" sz="105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08304" y="2348880"/>
            <a:ext cx="1440160" cy="21602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308304" y="2636912"/>
            <a:ext cx="1440160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051720" y="764704"/>
            <a:ext cx="172819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4869160"/>
            <a:ext cx="3816424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483768" y="3573016"/>
            <a:ext cx="158417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4221088"/>
            <a:ext cx="3816424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2636912"/>
            <a:ext cx="158417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547664" y="548680"/>
            <a:ext cx="151216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364088" y="1772816"/>
            <a:ext cx="345638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39552" y="3284984"/>
            <a:ext cx="172819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411760" y="1916832"/>
            <a:ext cx="2160240" cy="15121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79512" y="53012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512" y="6926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9512" y="35010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3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9512" y="4046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5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9512" y="25649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5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1520" y="31409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6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9512" y="41490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7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76056" y="17008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8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6228184" y="2636912"/>
            <a:ext cx="1008112" cy="7200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6156176" y="2492896"/>
            <a:ext cx="1080120" cy="432048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Скругленный прямоугольник 33"/>
          <p:cNvSpPr/>
          <p:nvPr/>
        </p:nvSpPr>
        <p:spPr>
          <a:xfrm>
            <a:off x="4860032" y="4005064"/>
            <a:ext cx="3312368" cy="360040"/>
          </a:xfrm>
          <a:prstGeom prst="roundRect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Затруднения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2514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4000" dirty="0" smtClean="0"/>
              <a:t>3) Жалобы на объем текстов связаны со слишком глубоким изучением текстов, которые предназначены для поискового чтения и даны с избыточной информацией. Учащимся не рассказывается как работать с такими заданиями в поставленных условиях.</a:t>
            </a:r>
          </a:p>
          <a:p>
            <a:pPr marL="0" indent="0">
              <a:buNone/>
            </a:pPr>
            <a:r>
              <a:rPr lang="ru-RU" sz="4000" dirty="0" smtClean="0"/>
              <a:t>4) Не всегда внимательно читается задание, а так же методическое сопровождение, данное автором в конце пособий.</a:t>
            </a:r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r>
              <a:rPr lang="ru-RU" i="1" dirty="0" smtClean="0"/>
              <a:t>Из отзыва: «Задание 3 вызвало у ребят наибольшее затруднение, различия легко выделяли в текстах, но не все ребята понимали содержание текстов».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61242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Затруднения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5) Проблемы возникали, когда учитель хотел получить от пособия больше, чем оно призвано дать (например, рубрика </a:t>
            </a:r>
            <a:r>
              <a:rPr lang="en-US" dirty="0" smtClean="0"/>
              <a:t>Mind </a:t>
            </a:r>
            <a:r>
              <a:rPr lang="ru-RU" dirty="0" smtClean="0"/>
              <a:t>дана именно для того, чтобы снять трудности понимания для экономии времени).</a:t>
            </a:r>
          </a:p>
          <a:p>
            <a:r>
              <a:rPr lang="ru-RU" dirty="0" smtClean="0"/>
              <a:t>6)  Часто, после выполнения первого же задания на какое-то </a:t>
            </a:r>
            <a:r>
              <a:rPr lang="ru-RU" dirty="0" err="1" smtClean="0"/>
              <a:t>метапредметное</a:t>
            </a:r>
            <a:r>
              <a:rPr lang="ru-RU" dirty="0" smtClean="0"/>
              <a:t> умение, учитель ждёт мгновенного результата. Выполнение задания учащимися хотя бы частично, особенно нового формата, это уже достижение.</a:t>
            </a:r>
            <a:endParaRPr lang="ru-RU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700808"/>
            <a:ext cx="8064896" cy="501317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«ЗАДАНИЕ №2. Дети </a:t>
            </a:r>
            <a:r>
              <a:rPr lang="ru-RU" u="sng" dirty="0" smtClean="0"/>
              <a:t>выделяли полные предложения, а не части с ответами</a:t>
            </a:r>
            <a:r>
              <a:rPr lang="ru-RU" dirty="0" smtClean="0"/>
              <a:t>. Перед выполнением задания был прочитан образец. Однако, </a:t>
            </a:r>
            <a:r>
              <a:rPr lang="ru-RU" u="sng" dirty="0" smtClean="0"/>
              <a:t>учащимся было сложно делить информацию на нужную и неважную</a:t>
            </a:r>
            <a:r>
              <a:rPr lang="ru-RU" dirty="0" smtClean="0"/>
              <a:t>. В тексте много новой лексики. </a:t>
            </a:r>
            <a:r>
              <a:rPr lang="ru-RU" u="sng" dirty="0" smtClean="0"/>
              <a:t>Присутствие глоссария решило только проблему понимания</a:t>
            </a:r>
            <a:r>
              <a:rPr lang="ru-RU" dirty="0" smtClean="0"/>
              <a:t>. При ответах было много </a:t>
            </a:r>
            <a:r>
              <a:rPr lang="ru-RU" u="sng" dirty="0" smtClean="0"/>
              <a:t>фонетических ошибок </a:t>
            </a:r>
            <a:r>
              <a:rPr lang="ru-RU" dirty="0" smtClean="0"/>
              <a:t>в этих словах. Было потрачено дополнительное, незапланированное время на семантику некоторых фраз»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2017/18 учебный год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МП 5 класс, «</a:t>
            </a:r>
            <a:r>
              <a:rPr lang="en-US" sz="2800" dirty="0" smtClean="0"/>
              <a:t>What is it like abroad?</a:t>
            </a:r>
            <a:r>
              <a:rPr lang="ru-RU" sz="2800" dirty="0" smtClean="0"/>
              <a:t>»</a:t>
            </a:r>
            <a:endParaRPr lang="ru-RU" sz="2800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39552" y="1556792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67544" y="6525344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9512" y="1556792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84368" y="6281936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7110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Наименьшие затруднения</a:t>
            </a:r>
            <a:r>
              <a:rPr lang="en-US" sz="4000" b="1" dirty="0" smtClean="0"/>
              <a:t> </a:t>
            </a:r>
            <a:r>
              <a:rPr lang="ru-RU" sz="4000" b="1" dirty="0"/>
              <a:t>(</a:t>
            </a:r>
            <a:r>
              <a:rPr lang="en-US" sz="4000" b="1" dirty="0"/>
              <a:t>&gt; </a:t>
            </a:r>
            <a:r>
              <a:rPr lang="en-US" sz="4000" b="1" dirty="0" smtClean="0"/>
              <a:t>15</a:t>
            </a:r>
            <a:r>
              <a:rPr lang="en-US" sz="4000" b="1" dirty="0"/>
              <a:t>%</a:t>
            </a:r>
            <a:r>
              <a:rPr lang="ru-RU" sz="4000" b="1" dirty="0" smtClean="0"/>
              <a:t>)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Задания на работу с письмом (ответы на вопросы)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Задания на заполнения схем, работа с нелинейными текстами.</a:t>
            </a:r>
          </a:p>
          <a:p>
            <a:pPr marL="0" indent="0" algn="ctr">
              <a:buNone/>
            </a:pPr>
            <a:r>
              <a:rPr lang="ru-RU" sz="4000" b="1" dirty="0" smtClean="0"/>
              <a:t>Не вызвали затруднения (</a:t>
            </a:r>
            <a:r>
              <a:rPr lang="en-US" sz="4000" b="1" dirty="0" smtClean="0"/>
              <a:t>&gt; 5%</a:t>
            </a:r>
            <a:r>
              <a:rPr lang="ru-RU" sz="4000" b="1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Творческие задания.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Мозговой штурм.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3523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ULzn3aDnr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956041" cy="37170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tez1evCrQ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610" y="3050958"/>
            <a:ext cx="5076056" cy="38070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wynh7SjwQA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677" y="0"/>
            <a:ext cx="4475989" cy="33569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955"/>
          <a:stretch/>
        </p:blipFill>
        <p:spPr>
          <a:xfrm>
            <a:off x="0" y="3722169"/>
            <a:ext cx="4392487" cy="31358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9335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45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презентации использованы фотографии апробаторов 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04864"/>
            <a:ext cx="8532440" cy="352839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err="1" smtClean="0"/>
              <a:t>Метёлкиной</a:t>
            </a:r>
            <a:r>
              <a:rPr lang="ru-RU" dirty="0" smtClean="0"/>
              <a:t> Л.В., Быкова В.Ю., Седовой Е.Н., Сутягиной Н.Г., Зайцевой А.В., Кузнецовой Л.П.</a:t>
            </a:r>
          </a:p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b="1" dirty="0" smtClean="0"/>
              <a:t>Огромное Вам спасибо, уважаемые коллеги, </a:t>
            </a:r>
          </a:p>
          <a:p>
            <a:pPr marL="0" indent="0" algn="ctr">
              <a:buNone/>
            </a:pPr>
            <a:r>
              <a:rPr lang="ru-RU" b="1" dirty="0" smtClean="0"/>
              <a:t>за отзывы и фотографии! </a:t>
            </a:r>
          </a:p>
          <a:p>
            <a:pPr marL="0" indent="0" algn="ctr">
              <a:buNone/>
            </a:pPr>
            <a:r>
              <a:rPr lang="ru-RU" b="1" dirty="0" smtClean="0"/>
              <a:t>Они помогают сделать книги лучше!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65946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Коллеги,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352928" cy="518457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Вы апробируете пособия серии «Метапредметный портфель» в рамках </a:t>
            </a:r>
            <a:r>
              <a:rPr lang="ru-RU" dirty="0" err="1" smtClean="0"/>
              <a:t>онлайн-апробации</a:t>
            </a:r>
            <a:r>
              <a:rPr lang="ru-RU" dirty="0" smtClean="0"/>
              <a:t>?</a:t>
            </a:r>
          </a:p>
          <a:p>
            <a:r>
              <a:rPr lang="ru-RU" dirty="0" smtClean="0"/>
              <a:t>Просто занимаетесь по пособиям серии «Метапредметный портфель» на уроках или на внеурочной деятельности?</a:t>
            </a:r>
          </a:p>
          <a:p>
            <a:pPr>
              <a:buNone/>
            </a:pPr>
            <a:r>
              <a:rPr lang="ru-RU" sz="4000" b="1" dirty="0" smtClean="0"/>
              <a:t>    </a:t>
            </a:r>
          </a:p>
          <a:p>
            <a:pPr>
              <a:buNone/>
            </a:pPr>
            <a:endParaRPr lang="ru-RU" sz="3900" b="1" dirty="0" smtClean="0"/>
          </a:p>
          <a:p>
            <a:pPr>
              <a:buNone/>
            </a:pPr>
            <a:r>
              <a:rPr lang="ru-RU" sz="3900" b="1" dirty="0" smtClean="0"/>
              <a:t>Присылайте свои отзывы и фотографии на </a:t>
            </a:r>
            <a:r>
              <a:rPr lang="ru-RU" sz="3900" b="1" dirty="0" err="1" smtClean="0"/>
              <a:t>имейл</a:t>
            </a:r>
            <a:r>
              <a:rPr lang="ru-RU" sz="3900" b="1" dirty="0" smtClean="0"/>
              <a:t> автора </a:t>
            </a:r>
            <a:r>
              <a:rPr lang="en-US" sz="3900" b="1" dirty="0" smtClean="0">
                <a:hlinkClick r:id="rId2"/>
              </a:rPr>
              <a:t>alyonaek@titul.ru</a:t>
            </a:r>
            <a:r>
              <a:rPr lang="en-US" sz="3900" b="1" dirty="0" smtClean="0"/>
              <a:t> </a:t>
            </a:r>
            <a:endParaRPr lang="ru-RU" sz="4000" b="1" dirty="0" smtClean="0"/>
          </a:p>
          <a:p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211960" y="4581128"/>
            <a:ext cx="648072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Левая фигурная скобка 4"/>
          <p:cNvSpPr/>
          <p:nvPr/>
        </p:nvSpPr>
        <p:spPr>
          <a:xfrm rot="16200000">
            <a:off x="4283968" y="44624"/>
            <a:ext cx="576064" cy="8352928"/>
          </a:xfrm>
          <a:prstGeom prst="leftBrace">
            <a:avLst>
              <a:gd name="adj1" fmla="val 349748"/>
              <a:gd name="adj2" fmla="val 5003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688" y="161725"/>
            <a:ext cx="8229600" cy="902016"/>
          </a:xfrm>
        </p:spPr>
        <p:txBody>
          <a:bodyPr/>
          <a:lstStyle/>
          <a:p>
            <a:r>
              <a:rPr lang="en-US" b="1" dirty="0" smtClean="0">
                <a:solidFill>
                  <a:srgbClr val="18AC50"/>
                </a:solidFill>
              </a:rPr>
              <a:t>“</a:t>
            </a:r>
            <a:r>
              <a:rPr lang="ru-RU" b="1" dirty="0" smtClean="0">
                <a:solidFill>
                  <a:srgbClr val="18AC50"/>
                </a:solidFill>
              </a:rPr>
              <a:t>Метапредметный портфель</a:t>
            </a:r>
            <a:r>
              <a:rPr lang="en-US" b="1" dirty="0" smtClean="0">
                <a:solidFill>
                  <a:srgbClr val="18AC50"/>
                </a:solidFill>
              </a:rPr>
              <a:t>”</a:t>
            </a:r>
            <a:endParaRPr lang="ru-RU" b="1" dirty="0">
              <a:solidFill>
                <a:srgbClr val="18AC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80528" y="1700808"/>
            <a:ext cx="2808312" cy="2520280"/>
          </a:xfrm>
        </p:spPr>
        <p:txBody>
          <a:bodyPr>
            <a:noAutofit/>
          </a:bodyPr>
          <a:lstStyle/>
          <a:p>
            <a:pPr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Предметные результаты </a:t>
            </a:r>
          </a:p>
          <a:p>
            <a:pPr indent="0" algn="ctr">
              <a:spcBef>
                <a:spcPts val="0"/>
              </a:spcBef>
              <a:buNone/>
            </a:pPr>
            <a:r>
              <a:rPr lang="ru-RU" sz="2400" dirty="0" smtClean="0"/>
              <a:t>Все задания построены на базе АЯ.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411760" y="1700808"/>
            <a:ext cx="3240360" cy="316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Метапредметные результаты </a:t>
            </a:r>
            <a:endParaRPr lang="ru-RU" sz="2400" b="1" dirty="0" smtClean="0"/>
          </a:p>
          <a:p>
            <a:pPr marL="342900"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2400" noProof="0" dirty="0" smtClean="0"/>
              <a:t>Ф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ормат и содержание заданий </a:t>
            </a:r>
            <a:r>
              <a:rPr lang="ru-RU" sz="2400" dirty="0" smtClean="0"/>
              <a:t>охватывают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большинство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метапредметных результатов ФГОС, задания </a:t>
            </a:r>
            <a:r>
              <a:rPr lang="ru-RU" sz="2400" dirty="0" smtClean="0"/>
              <a:t>от года к году становятся сложнее.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292080" y="2276872"/>
            <a:ext cx="3672408" cy="33759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342900"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Личностные результаты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оспитательная направленность заданий (формирование чувства сопереживания, толерантности, уважительного отношения к стране изучаемого языка и своей стране).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355976" y="980728"/>
            <a:ext cx="0" cy="720080"/>
          </a:xfrm>
          <a:prstGeom prst="straightConnector1">
            <a:avLst/>
          </a:prstGeom>
          <a:ln w="28575">
            <a:solidFill>
              <a:srgbClr val="18AC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499992" y="980728"/>
            <a:ext cx="2376264" cy="792088"/>
          </a:xfrm>
          <a:prstGeom prst="straightConnector1">
            <a:avLst/>
          </a:prstGeom>
          <a:ln w="28575">
            <a:solidFill>
              <a:srgbClr val="18AC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1763688" y="980728"/>
            <a:ext cx="2376264" cy="792088"/>
          </a:xfrm>
          <a:prstGeom prst="straightConnector1">
            <a:avLst/>
          </a:prstGeom>
          <a:ln w="28575">
            <a:solidFill>
              <a:srgbClr val="18AC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4244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000" dirty="0" smtClean="0">
                <a:latin typeface="Century Gothic" pitchFamily="34" charset="0"/>
              </a:rPr>
              <a:t>“Our greatest weakness lies in giving up. The most certain way to succeed is always to try just one more time.” </a:t>
            </a:r>
          </a:p>
          <a:p>
            <a:pPr>
              <a:buNone/>
            </a:pPr>
            <a:endParaRPr lang="en-US" dirty="0" smtClean="0"/>
          </a:p>
          <a:p>
            <a:pPr algn="r">
              <a:buNone/>
            </a:pPr>
            <a:r>
              <a:rPr lang="en-US" dirty="0" smtClean="0">
                <a:latin typeface="Century Gothic" pitchFamily="34" charset="0"/>
              </a:rPr>
              <a:t>Thomas A. Edison</a:t>
            </a:r>
            <a:br>
              <a:rPr lang="en-US" dirty="0" smtClean="0">
                <a:latin typeface="Century Gothic" pitchFamily="34" charset="0"/>
              </a:rPr>
            </a:br>
            <a:endParaRPr lang="ru-RU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611560" y="908720"/>
            <a:ext cx="7971614" cy="50906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5400" b="1" dirty="0" smtClean="0"/>
              <a:t>Спасибо за внимание!</a:t>
            </a:r>
          </a:p>
          <a:p>
            <a:pPr marL="0" indent="0" algn="ctr">
              <a:buNone/>
            </a:pPr>
            <a:endParaRPr lang="ru-RU" sz="3100" b="1" dirty="0"/>
          </a:p>
          <a:p>
            <a:pPr marL="0" indent="0" algn="ctr">
              <a:buNone/>
            </a:pPr>
            <a:r>
              <a:rPr lang="ru-RU" sz="2400" b="1" dirty="0" smtClean="0"/>
              <a:t>Казеичева Алёна Евгеньевна,</a:t>
            </a:r>
          </a:p>
          <a:p>
            <a:pPr marL="0" indent="0" algn="ctr">
              <a:buNone/>
            </a:pPr>
            <a:r>
              <a:rPr lang="ru-RU" sz="2400" dirty="0" smtClean="0"/>
              <a:t>заместитель руководителя Центра образовательных программ</a:t>
            </a:r>
          </a:p>
          <a:p>
            <a:pPr marL="0" indent="0" algn="ctr">
              <a:buNone/>
            </a:pPr>
            <a:r>
              <a:rPr lang="ru-RU" sz="2400" dirty="0" smtClean="0"/>
              <a:t>издательства </a:t>
            </a:r>
            <a:r>
              <a:rPr lang="en-US" sz="2400" dirty="0" smtClean="0"/>
              <a:t>“</a:t>
            </a:r>
            <a:r>
              <a:rPr lang="ru-RU" sz="2400" dirty="0" smtClean="0"/>
              <a:t>ТИТУЛ</a:t>
            </a:r>
            <a:r>
              <a:rPr lang="en-US" sz="2400" dirty="0" smtClean="0"/>
              <a:t>”</a:t>
            </a:r>
            <a:r>
              <a:rPr lang="ru-RU" sz="2400" dirty="0" smtClean="0"/>
              <a:t>, </a:t>
            </a:r>
          </a:p>
          <a:p>
            <a:pPr marL="0" indent="0" algn="ctr">
              <a:buNone/>
            </a:pPr>
            <a:r>
              <a:rPr lang="ru-RU" sz="2400" dirty="0" smtClean="0"/>
              <a:t>автор серии пособий </a:t>
            </a:r>
          </a:p>
          <a:p>
            <a:pPr marL="0" indent="0" algn="ctr">
              <a:buNone/>
            </a:pPr>
            <a:r>
              <a:rPr lang="en-US" sz="2400" dirty="0" smtClean="0"/>
              <a:t>“</a:t>
            </a:r>
            <a:r>
              <a:rPr lang="ru-RU" sz="2400" dirty="0" smtClean="0"/>
              <a:t>Метапредметный портфель</a:t>
            </a:r>
            <a:r>
              <a:rPr lang="en-US" sz="2400" dirty="0" smtClean="0"/>
              <a:t>”</a:t>
            </a:r>
            <a:r>
              <a:rPr lang="ru-RU" sz="2400" dirty="0" smtClean="0"/>
              <a:t> </a:t>
            </a:r>
          </a:p>
          <a:p>
            <a:pPr marL="0" indent="0" algn="ctr">
              <a:buNone/>
            </a:pPr>
            <a:endParaRPr lang="ru-RU" sz="2900" dirty="0"/>
          </a:p>
          <a:p>
            <a:pPr marL="0" indent="0" algn="ctr">
              <a:buNone/>
            </a:pPr>
            <a:r>
              <a:rPr lang="en-US" sz="3200" b="1" dirty="0" smtClean="0">
                <a:hlinkClick r:id="rId2"/>
              </a:rPr>
              <a:t>alyonaek@titul.ru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</p:spTree>
    <p:extLst>
      <p:ext uri="{BB962C8B-B14F-4D97-AF65-F5344CB8AC3E}">
        <p14:creationId xmlns="" xmlns:p14="http://schemas.microsoft.com/office/powerpoint/2010/main" val="170532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26469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Форум </a:t>
            </a:r>
            <a:r>
              <a:rPr lang="en-US" dirty="0" smtClean="0"/>
              <a:t>www.englishteachers.ru</a:t>
            </a:r>
            <a:endParaRPr lang="ru-RU" dirty="0" smtClean="0"/>
          </a:p>
          <a:p>
            <a:pPr marL="0" indent="0" algn="ctr">
              <a:buNone/>
            </a:pPr>
            <a:r>
              <a:rPr lang="en-US" sz="2800" dirty="0" smtClean="0">
                <a:hlinkClick r:id="rId2"/>
              </a:rPr>
              <a:t>https</a:t>
            </a:r>
            <a:r>
              <a:rPr lang="en-US" sz="2800" dirty="0">
                <a:hlinkClick r:id="rId2"/>
              </a:rPr>
              <a:t>://</a:t>
            </a:r>
            <a:r>
              <a:rPr lang="en-US" sz="2800" dirty="0" smtClean="0">
                <a:hlinkClick r:id="rId2"/>
              </a:rPr>
              <a:t>www.englishteachers.ru/forum/</a:t>
            </a:r>
            <a:endParaRPr lang="ru-RU" sz="2800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издательства «Титул» </a:t>
            </a:r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https://www.englishteachers.ru/shop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ru-RU" altLang="ru-RU" u="sng" dirty="0" smtClean="0"/>
          </a:p>
          <a:p>
            <a:pPr marL="0" indent="0" algn="ctr">
              <a:buNone/>
            </a:pPr>
            <a:r>
              <a:rPr lang="ru-RU" altLang="ru-RU" b="1" u="sng" dirty="0" smtClean="0"/>
              <a:t>«ТИТУЛ» в социальных сетях</a:t>
            </a:r>
          </a:p>
          <a:p>
            <a:pPr marL="0" indent="0" algn="ctr">
              <a:buNone/>
            </a:pPr>
            <a:r>
              <a:rPr lang="ru-RU" altLang="ru-RU" dirty="0" err="1" smtClean="0"/>
              <a:t>ВКонтакте</a:t>
            </a:r>
            <a:r>
              <a:rPr lang="ru-RU" altLang="ru-RU" dirty="0" smtClean="0"/>
              <a:t> - </a:t>
            </a:r>
            <a:r>
              <a:rPr lang="en-US" altLang="ru-RU" dirty="0" smtClean="0">
                <a:hlinkClick r:id="rId4"/>
              </a:rPr>
              <a:t>http://vk.com/titulpublishers</a:t>
            </a:r>
            <a:r>
              <a:rPr lang="ru-RU" altLang="ru-RU" dirty="0" smtClean="0"/>
              <a:t> </a:t>
            </a:r>
          </a:p>
          <a:p>
            <a:pPr marL="0" indent="0" algn="ctr">
              <a:buNone/>
            </a:pPr>
            <a:r>
              <a:rPr lang="en-US" altLang="ru-RU" dirty="0" err="1" smtClean="0"/>
              <a:t>Facebook</a:t>
            </a:r>
            <a:r>
              <a:rPr lang="en-US" altLang="ru-RU" dirty="0" smtClean="0"/>
              <a:t> - </a:t>
            </a:r>
            <a:r>
              <a:rPr lang="en-US" altLang="ru-RU" dirty="0" smtClean="0">
                <a:hlinkClick r:id="rId5"/>
              </a:rPr>
              <a:t>https://www.facebook.com/titulpublishers</a:t>
            </a:r>
            <a:endParaRPr lang="ru-RU" altLang="ru-RU" dirty="0" smtClean="0"/>
          </a:p>
          <a:p>
            <a:pPr marL="0" indent="0" algn="ctr">
              <a:buNone/>
            </a:pPr>
            <a:r>
              <a:rPr lang="en-US" altLang="ru-RU" dirty="0" err="1" smtClean="0"/>
              <a:t>Instagram</a:t>
            </a:r>
            <a:r>
              <a:rPr lang="en-US" altLang="ru-RU" dirty="0" smtClean="0"/>
              <a:t> - </a:t>
            </a:r>
            <a:r>
              <a:rPr lang="en-US" altLang="ru-RU" dirty="0" smtClean="0">
                <a:solidFill>
                  <a:srgbClr val="0033CC"/>
                </a:solidFill>
              </a:rPr>
              <a:t>@titulpublishers</a:t>
            </a:r>
          </a:p>
          <a:p>
            <a:pPr marL="0" indent="0" algn="ctr">
              <a:buNone/>
            </a:pPr>
            <a:endParaRPr lang="ru-RU" altLang="ru-RU" dirty="0" smtClean="0">
              <a:solidFill>
                <a:srgbClr val="0033CC"/>
              </a:solidFill>
            </a:endParaRP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ru-RU" sz="3800" dirty="0" err="1" smtClean="0">
                <a:solidFill>
                  <a:srgbClr val="0033CC"/>
                </a:solidFill>
              </a:rPr>
              <a:t>издательствотитул</a:t>
            </a:r>
            <a:r>
              <a:rPr lang="ru-RU" sz="3800" dirty="0" smtClean="0">
                <a:solidFill>
                  <a:srgbClr val="0033CC"/>
                </a:solidFill>
              </a:rPr>
              <a:t> </a:t>
            </a:r>
            <a:r>
              <a:rPr lang="en-US" sz="3800" dirty="0" smtClean="0">
                <a:solidFill>
                  <a:srgbClr val="0033CC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en-US" sz="3800" dirty="0" smtClean="0">
                <a:solidFill>
                  <a:srgbClr val="0033CC"/>
                </a:solidFill>
              </a:rPr>
              <a:t>titulpublishers </a:t>
            </a:r>
            <a:endParaRPr lang="ru-RU" sz="3800" dirty="0"/>
          </a:p>
        </p:txBody>
      </p:sp>
      <p:grpSp>
        <p:nvGrpSpPr>
          <p:cNvPr id="2" name="Группа 8"/>
          <p:cNvGrpSpPr/>
          <p:nvPr/>
        </p:nvGrpSpPr>
        <p:grpSpPr>
          <a:xfrm>
            <a:off x="467544" y="3429000"/>
            <a:ext cx="2161848" cy="1152128"/>
            <a:chOff x="467544" y="3429000"/>
            <a:chExt cx="2161848" cy="1152128"/>
          </a:xfrm>
        </p:grpSpPr>
        <p:pic>
          <p:nvPicPr>
            <p:cNvPr id="4098" name="Picture 2" descr="Картинки по запросу instagram free 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67744" y="4221088"/>
              <a:ext cx="361648" cy="360040"/>
            </a:xfrm>
            <a:prstGeom prst="rect">
              <a:avLst/>
            </a:prstGeom>
            <a:noFill/>
          </p:spPr>
        </p:pic>
        <p:pic>
          <p:nvPicPr>
            <p:cNvPr id="4106" name="Picture 10" descr="Картинки по запросу vk logo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331640" y="3429000"/>
              <a:ext cx="360040" cy="360040"/>
            </a:xfrm>
            <a:prstGeom prst="rect">
              <a:avLst/>
            </a:prstGeom>
            <a:noFill/>
          </p:spPr>
        </p:pic>
        <p:pic>
          <p:nvPicPr>
            <p:cNvPr id="4108" name="Picture 12" descr="Картинки по запросу facebook logo"/>
            <p:cNvPicPr>
              <a:picLocks noChangeAspect="1" noChangeArrowheads="1"/>
            </p:cNvPicPr>
            <p:nvPr/>
          </p:nvPicPr>
          <p:blipFill>
            <a:blip r:embed="rId8" cstate="print"/>
            <a:srcRect l="21396" r="21548"/>
            <a:stretch>
              <a:fillRect/>
            </a:stretch>
          </p:blipFill>
          <p:spPr bwMode="auto">
            <a:xfrm>
              <a:off x="467544" y="3789040"/>
              <a:ext cx="360040" cy="35718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1647065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188640"/>
            <a:ext cx="4834880" cy="92211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НОВИНКА!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1340768"/>
            <a:ext cx="5004048" cy="5400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Представляем новое пособие для подготовки к ВПР по английскому языку учащихся 11 класса - " ВПР. Письменная и устная части. 11 класс. Тренировочные тесты. Базовый уровень"! 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Cоответствует</a:t>
            </a:r>
            <a:r>
              <a:rPr lang="ru-RU" dirty="0" smtClean="0">
                <a:solidFill>
                  <a:srgbClr val="FF0000"/>
                </a:solidFill>
              </a:rPr>
              <a:t> проекту ВПР</a:t>
            </a:r>
          </a:p>
          <a:p>
            <a:r>
              <a:rPr lang="ru-RU" dirty="0" smtClean="0"/>
              <a:t>Пособие поможет школьникам подготовиться к Всероссийской проверочной работе базового уровня в 11 классе. </a:t>
            </a:r>
          </a:p>
          <a:p>
            <a:r>
              <a:rPr lang="ru-RU" dirty="0" smtClean="0"/>
              <a:t>Также сборник может использоваться для дополнительной подготовки к ЕГЭ по английскому языку. </a:t>
            </a:r>
            <a:r>
              <a:rPr lang="ru-RU" dirty="0" smtClean="0">
                <a:solidFill>
                  <a:srgbClr val="FF0000"/>
                </a:solidFill>
              </a:rPr>
              <a:t>Аудиоприложение можно скачать бесплатно.</a:t>
            </a:r>
          </a:p>
          <a:p>
            <a:r>
              <a:rPr lang="ru-RU" dirty="0" smtClean="0">
                <a:hlinkClick r:id="rId2"/>
              </a:rPr>
              <a:t>https://www.englishteachers.ru/shop/ware/654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https://pp.userapi.com/c841436/v841436035/5c386/s4w18iBVIT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3888432" cy="53562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330824" cy="452596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Пособие поможет школьникам подготовиться к диагностической работе в 9 классе. </a:t>
            </a:r>
            <a:endParaRPr lang="ru-RU" dirty="0" smtClean="0"/>
          </a:p>
          <a:p>
            <a:r>
              <a:rPr lang="ru-RU" dirty="0" smtClean="0"/>
              <a:t>По </a:t>
            </a:r>
            <a:r>
              <a:rPr lang="ru-RU" dirty="0" smtClean="0"/>
              <a:t>формату заданий и уровню сложности тренировочные тесты соответствуют диагностическим тестам МЦКО. </a:t>
            </a:r>
            <a:endParaRPr lang="ru-RU" dirty="0" smtClean="0"/>
          </a:p>
          <a:p>
            <a:r>
              <a:rPr lang="ru-RU" dirty="0" smtClean="0"/>
              <a:t>Также </a:t>
            </a:r>
            <a:r>
              <a:rPr lang="ru-RU" dirty="0" smtClean="0"/>
              <a:t>сборник может использоваться для дополнительной подготовки к ОГЭ по английскому языку. </a:t>
            </a:r>
            <a:endParaRPr lang="ru-RU" dirty="0" smtClean="0"/>
          </a:p>
          <a:p>
            <a:r>
              <a:rPr lang="ru-RU" dirty="0" smtClean="0"/>
              <a:t>Аудиоприложение </a:t>
            </a:r>
            <a:r>
              <a:rPr lang="ru-RU" dirty="0" smtClean="0"/>
              <a:t>можно скачать бесплатно, </a:t>
            </a:r>
            <a:r>
              <a:rPr lang="ru-RU" dirty="0" err="1" smtClean="0"/>
              <a:t>сосканировав</a:t>
            </a:r>
            <a:r>
              <a:rPr lang="ru-RU" dirty="0" smtClean="0"/>
              <a:t> QR-код с обложки или пройдя по ссылке: </a:t>
            </a:r>
            <a:r>
              <a:rPr lang="ru-RU" dirty="0" err="1" smtClean="0">
                <a:hlinkClick r:id="rId2"/>
              </a:rPr>
              <a:t>www.titul.ru</a:t>
            </a:r>
            <a:r>
              <a:rPr lang="ru-RU" dirty="0" smtClean="0">
                <a:hlinkClick r:id="rId2"/>
              </a:rPr>
              <a:t>/</a:t>
            </a:r>
            <a:r>
              <a:rPr lang="ru-RU" dirty="0" err="1" smtClean="0">
                <a:hlinkClick r:id="rId2"/>
              </a:rPr>
              <a:t>audio</a:t>
            </a:r>
            <a:r>
              <a:rPr lang="ru-RU" dirty="0" smtClean="0">
                <a:hlinkClick r:id="rId2"/>
              </a:rPr>
              <a:t>/51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188640"/>
            <a:ext cx="483488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НОВИНКА!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http://www.titul.ru/uploads/images/news/233/283/med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484784"/>
            <a:ext cx="3312368" cy="45627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1600200"/>
            <a:ext cx="4762872" cy="499715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Книга содержит пять полных вариантов олимпиады по английскому языку для учащихся 5–6-х классов. Каждый вариант состоит из заданий по </a:t>
            </a:r>
            <a:r>
              <a:rPr lang="ru-RU" dirty="0" err="1" smtClean="0"/>
              <a:t>аудированию</a:t>
            </a:r>
            <a:r>
              <a:rPr lang="ru-RU" dirty="0" smtClean="0"/>
              <a:t>, чтению, письму,</a:t>
            </a:r>
            <a:br>
              <a:rPr lang="ru-RU" dirty="0" smtClean="0"/>
            </a:br>
            <a:r>
              <a:rPr lang="ru-RU" dirty="0" smtClean="0"/>
              <a:t>лексике и грамматике. </a:t>
            </a:r>
            <a:endParaRPr lang="ru-RU" dirty="0" smtClean="0"/>
          </a:p>
          <a:p>
            <a:r>
              <a:rPr lang="ru-RU" dirty="0" smtClean="0"/>
              <a:t>Пособие </a:t>
            </a:r>
            <a:r>
              <a:rPr lang="ru-RU" dirty="0" smtClean="0"/>
              <a:t>можно использовать в качестве банка олимпиадных заданий, а также для подготовки к олимпиадам по английскому языку на уроках и во</a:t>
            </a:r>
            <a:br>
              <a:rPr lang="ru-RU" dirty="0" smtClean="0"/>
            </a:br>
            <a:r>
              <a:rPr lang="ru-RU" dirty="0" smtClean="0"/>
              <a:t>внеурочной деятельности. </a:t>
            </a:r>
            <a:endParaRPr lang="ru-RU" dirty="0" smtClean="0"/>
          </a:p>
          <a:p>
            <a:r>
              <a:rPr lang="ru-RU" dirty="0" smtClean="0"/>
              <a:t>Аутентичные </a:t>
            </a:r>
            <a:r>
              <a:rPr lang="ru-RU" dirty="0" smtClean="0"/>
              <a:t>тексты снабжены глоссарием. </a:t>
            </a:r>
            <a:endParaRPr lang="ru-RU" dirty="0" smtClean="0"/>
          </a:p>
          <a:p>
            <a:r>
              <a:rPr lang="ru-RU" dirty="0" smtClean="0"/>
              <a:t>Книга </a:t>
            </a:r>
            <a:r>
              <a:rPr lang="ru-RU" dirty="0" smtClean="0"/>
              <a:t>содержит ключи.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Аудиоприложение можно скачать бесплатно, </a:t>
            </a:r>
            <a:r>
              <a:rPr lang="ru-RU" dirty="0" err="1" smtClean="0"/>
              <a:t>сосканировав</a:t>
            </a:r>
            <a:r>
              <a:rPr lang="ru-RU" dirty="0" smtClean="0"/>
              <a:t> QR-код с обложки или пройдя по ссылке: </a:t>
            </a:r>
            <a:r>
              <a:rPr lang="ru-RU" dirty="0" err="1" smtClean="0">
                <a:hlinkClick r:id="rId2"/>
              </a:rPr>
              <a:t>www.titul.ru</a:t>
            </a:r>
            <a:r>
              <a:rPr lang="ru-RU" dirty="0" smtClean="0">
                <a:hlinkClick r:id="rId2"/>
              </a:rPr>
              <a:t>/</a:t>
            </a:r>
            <a:r>
              <a:rPr lang="ru-RU" dirty="0" err="1" smtClean="0">
                <a:hlinkClick r:id="rId2"/>
              </a:rPr>
              <a:t>audio</a:t>
            </a:r>
            <a:r>
              <a:rPr lang="ru-RU" dirty="0" smtClean="0">
                <a:hlinkClick r:id="rId2"/>
              </a:rPr>
              <a:t>/49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4210" name="AutoShape 2" descr="Гулов А. П. Учебное пособие. Олимпиады по английскому языку для 5-6 классов. Olympiad builder. QR-код для аудио. Английский язы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851920" y="188640"/>
            <a:ext cx="483488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НОВИНКА!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4214" name="Picture 6" descr="http://www.titul.ru/uploads/images/news/235/284/med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268760"/>
            <a:ext cx="3456384" cy="47611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5616624" cy="5544616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Calibri" pitchFamily="34" charset="0"/>
              </a:rPr>
              <a:t>Книга содержит четыре полных варианта олимпиады по английскому языку для учащихся 7-8 классов. Каждый вариант состоит из заданий по </a:t>
            </a:r>
            <a:r>
              <a:rPr lang="ru-RU" sz="1800" dirty="0" err="1" smtClean="0">
                <a:latin typeface="Calibri" pitchFamily="34" charset="0"/>
              </a:rPr>
              <a:t>аудированию</a:t>
            </a:r>
            <a:r>
              <a:rPr lang="ru-RU" sz="1800" dirty="0" smtClean="0">
                <a:latin typeface="Calibri" pitchFamily="34" charset="0"/>
              </a:rPr>
              <a:t>, чтению, </a:t>
            </a:r>
            <a:r>
              <a:rPr lang="ru-RU" sz="1800" dirty="0" smtClean="0">
                <a:latin typeface="Calibri" pitchFamily="34" charset="0"/>
              </a:rPr>
              <a:t>письму, лексике </a:t>
            </a:r>
            <a:r>
              <a:rPr lang="ru-RU" sz="1800" dirty="0" smtClean="0">
                <a:latin typeface="Calibri" pitchFamily="34" charset="0"/>
              </a:rPr>
              <a:t>и грамматике. Форматы заданий отражают диапазон заданий на всероссийских олимпиадах школьников. </a:t>
            </a:r>
            <a:endParaRPr lang="ru-RU" sz="1800" dirty="0" smtClean="0">
              <a:latin typeface="Calibri" pitchFamily="34" charset="0"/>
            </a:endParaRPr>
          </a:p>
          <a:p>
            <a:r>
              <a:rPr lang="ru-RU" sz="1800" dirty="0" smtClean="0">
                <a:latin typeface="Calibri" pitchFamily="34" charset="0"/>
              </a:rPr>
              <a:t>Пособие </a:t>
            </a:r>
            <a:r>
              <a:rPr lang="ru-RU" sz="1800" dirty="0" smtClean="0">
                <a:latin typeface="Calibri" pitchFamily="34" charset="0"/>
              </a:rPr>
              <a:t>можно использовать в качестве банка </a:t>
            </a:r>
            <a:r>
              <a:rPr lang="ru-RU" sz="1800" dirty="0" smtClean="0">
                <a:latin typeface="Calibri" pitchFamily="34" charset="0"/>
              </a:rPr>
              <a:t>олимпиадных заданий</a:t>
            </a:r>
            <a:r>
              <a:rPr lang="ru-RU" sz="1800" dirty="0" smtClean="0">
                <a:latin typeface="Calibri" pitchFamily="34" charset="0"/>
              </a:rPr>
              <a:t>, а также для подготовки к олимпиадам по английскому языку на уроках и во внеурочной деятельности. </a:t>
            </a:r>
            <a:endParaRPr lang="ru-RU" sz="1800" dirty="0" smtClean="0">
              <a:latin typeface="Calibri" pitchFamily="34" charset="0"/>
            </a:endParaRPr>
          </a:p>
          <a:p>
            <a:r>
              <a:rPr lang="ru-RU" sz="1800" dirty="0" smtClean="0">
                <a:latin typeface="Calibri" pitchFamily="34" charset="0"/>
              </a:rPr>
              <a:t>Аутентичные </a:t>
            </a:r>
            <a:r>
              <a:rPr lang="ru-RU" sz="1800" dirty="0" smtClean="0">
                <a:latin typeface="Calibri" pitchFamily="34" charset="0"/>
              </a:rPr>
              <a:t>тексты снабжены глоссарием. В особо </a:t>
            </a:r>
            <a:r>
              <a:rPr lang="ru-RU" sz="1800" dirty="0" smtClean="0">
                <a:latin typeface="Calibri" pitchFamily="34" charset="0"/>
              </a:rPr>
              <a:t>сложных случаях </a:t>
            </a:r>
            <a:r>
              <a:rPr lang="ru-RU" sz="1800" dirty="0" smtClean="0">
                <a:latin typeface="Calibri" pitchFamily="34" charset="0"/>
              </a:rPr>
              <a:t>задания в разделах “</a:t>
            </a:r>
            <a:r>
              <a:rPr lang="ru-RU" sz="1800" dirty="0" err="1" smtClean="0">
                <a:latin typeface="Calibri" pitchFamily="34" charset="0"/>
              </a:rPr>
              <a:t>Аудирование</a:t>
            </a:r>
            <a:r>
              <a:rPr lang="ru-RU" sz="1800" dirty="0" smtClean="0">
                <a:latin typeface="Calibri" pitchFamily="34" charset="0"/>
              </a:rPr>
              <a:t>” и “Чтение” снабжены комментариями. </a:t>
            </a:r>
            <a:endParaRPr lang="ru-RU" sz="1800" dirty="0" smtClean="0">
              <a:latin typeface="Calibri" pitchFamily="34" charset="0"/>
            </a:endParaRPr>
          </a:p>
          <a:p>
            <a:r>
              <a:rPr lang="ru-RU" sz="1800" dirty="0" smtClean="0">
                <a:latin typeface="Calibri" pitchFamily="34" charset="0"/>
              </a:rPr>
              <a:t>Книга </a:t>
            </a:r>
            <a:r>
              <a:rPr lang="ru-RU" sz="1800" dirty="0" smtClean="0">
                <a:latin typeface="Calibri" pitchFamily="34" charset="0"/>
              </a:rPr>
              <a:t>содержит </a:t>
            </a:r>
            <a:r>
              <a:rPr lang="ru-RU" sz="1800" dirty="0" smtClean="0">
                <a:latin typeface="Calibri" pitchFamily="34" charset="0"/>
              </a:rPr>
              <a:t>ключи.</a:t>
            </a:r>
          </a:p>
          <a:p>
            <a:r>
              <a:rPr lang="ru-RU" sz="1800" dirty="0" smtClean="0">
                <a:latin typeface="Calibri" pitchFamily="34" charset="0"/>
              </a:rPr>
              <a:t>Аудиоприложение </a:t>
            </a:r>
            <a:r>
              <a:rPr lang="ru-RU" sz="1800" dirty="0" smtClean="0">
                <a:latin typeface="Calibri" pitchFamily="34" charset="0"/>
              </a:rPr>
              <a:t>можно скачать бесплатно, </a:t>
            </a:r>
            <a:r>
              <a:rPr lang="ru-RU" sz="1800" dirty="0" err="1" smtClean="0">
                <a:latin typeface="Calibri" pitchFamily="34" charset="0"/>
              </a:rPr>
              <a:t>сосканировав</a:t>
            </a:r>
            <a:r>
              <a:rPr lang="ru-RU" sz="1800" dirty="0" smtClean="0">
                <a:latin typeface="Calibri" pitchFamily="34" charset="0"/>
              </a:rPr>
              <a:t> QR-код с обложки или пройдя по ссылке: </a:t>
            </a:r>
            <a:r>
              <a:rPr lang="ru-RU" sz="1800" dirty="0" err="1" smtClean="0">
                <a:latin typeface="Calibri" pitchFamily="34" charset="0"/>
                <a:hlinkClick r:id="rId2"/>
              </a:rPr>
              <a:t>www.titul.ru</a:t>
            </a:r>
            <a:r>
              <a:rPr lang="ru-RU" sz="1800" dirty="0" smtClean="0">
                <a:latin typeface="Calibri" pitchFamily="34" charset="0"/>
                <a:hlinkClick r:id="rId2"/>
              </a:rPr>
              <a:t>/</a:t>
            </a:r>
            <a:r>
              <a:rPr lang="ru-RU" sz="1800" dirty="0" err="1" smtClean="0">
                <a:latin typeface="Calibri" pitchFamily="34" charset="0"/>
                <a:hlinkClick r:id="rId2"/>
              </a:rPr>
              <a:t>audio</a:t>
            </a:r>
            <a:r>
              <a:rPr lang="ru-RU" sz="1800" dirty="0" smtClean="0">
                <a:latin typeface="Calibri" pitchFamily="34" charset="0"/>
                <a:hlinkClick r:id="rId2"/>
              </a:rPr>
              <a:t>/50</a:t>
            </a:r>
            <a:r>
              <a:rPr lang="ru-RU" sz="1800" dirty="0" smtClean="0">
                <a:latin typeface="Calibri" pitchFamily="34" charset="0"/>
              </a:rPr>
              <a:t> </a:t>
            </a:r>
            <a:endParaRPr lang="ru-RU" sz="1800" dirty="0">
              <a:latin typeface="Calibri" pitchFamily="34" charset="0"/>
            </a:endParaRPr>
          </a:p>
        </p:txBody>
      </p:sp>
      <p:pic>
        <p:nvPicPr>
          <p:cNvPr id="4" name="Picture 4" descr="http://www.titul.ru/uploads/images/news/236/285/med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844824"/>
            <a:ext cx="3084200" cy="4248472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3528" y="188640"/>
            <a:ext cx="483488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НОВИНКА!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АКЦИЯ!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3250" name="Picture 2" descr="https://pp.userapi.com/c841336/v841336702/598c0/hEyBsWXUnl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72816"/>
            <a:ext cx="8784975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АКЦИЯ!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6324" name="AutoShape 4" descr="https://www.englishteachers.ru/uploads/carousel/englishposobia2_20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6" name="AutoShape 6" descr="https://www.englishteachers.ru/uploads/carousel/englishposobia2_20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8" name="AutoShape 8" descr="https://www.englishteachers.ru/uploads/carousel/englishposobia2_20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6330" name="Picture 10" descr="https://pp.userapi.com/c824411/v824411635/882b2/uVKyI5vuNz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8784974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26469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Форум </a:t>
            </a:r>
            <a:r>
              <a:rPr lang="en-US" dirty="0" smtClean="0"/>
              <a:t>www.englishteachers.ru</a:t>
            </a:r>
            <a:endParaRPr lang="ru-RU" dirty="0" smtClean="0"/>
          </a:p>
          <a:p>
            <a:pPr marL="0" indent="0" algn="ctr">
              <a:buNone/>
            </a:pPr>
            <a:r>
              <a:rPr lang="en-US" sz="2800" dirty="0" smtClean="0">
                <a:hlinkClick r:id="rId2"/>
              </a:rPr>
              <a:t>https</a:t>
            </a:r>
            <a:r>
              <a:rPr lang="en-US" sz="2800" dirty="0">
                <a:hlinkClick r:id="rId2"/>
              </a:rPr>
              <a:t>://</a:t>
            </a:r>
            <a:r>
              <a:rPr lang="en-US" sz="2800" dirty="0" smtClean="0">
                <a:hlinkClick r:id="rId2"/>
              </a:rPr>
              <a:t>www.englishteachers.ru/forum/</a:t>
            </a:r>
            <a:endParaRPr lang="ru-RU" sz="2800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издательства «Титул» </a:t>
            </a:r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https://www.englishteachers.ru/shop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ru-RU" altLang="ru-RU" u="sng" dirty="0" smtClean="0"/>
          </a:p>
          <a:p>
            <a:pPr marL="0" indent="0" algn="ctr">
              <a:buNone/>
            </a:pPr>
            <a:r>
              <a:rPr lang="ru-RU" altLang="ru-RU" b="1" u="sng" dirty="0" smtClean="0"/>
              <a:t>«ТИТУЛ» в социальных сетях</a:t>
            </a:r>
          </a:p>
          <a:p>
            <a:pPr marL="0" indent="0" algn="ctr">
              <a:buNone/>
            </a:pPr>
            <a:r>
              <a:rPr lang="ru-RU" altLang="ru-RU" dirty="0" err="1" smtClean="0"/>
              <a:t>ВКонтакте</a:t>
            </a:r>
            <a:r>
              <a:rPr lang="ru-RU" altLang="ru-RU" dirty="0" smtClean="0"/>
              <a:t> - </a:t>
            </a:r>
            <a:r>
              <a:rPr lang="en-US" altLang="ru-RU" dirty="0" smtClean="0">
                <a:hlinkClick r:id="rId4"/>
              </a:rPr>
              <a:t>http://vk.com/titulpublishers</a:t>
            </a:r>
            <a:r>
              <a:rPr lang="ru-RU" altLang="ru-RU" dirty="0" smtClean="0"/>
              <a:t> </a:t>
            </a:r>
          </a:p>
          <a:p>
            <a:pPr marL="0" indent="0" algn="ctr">
              <a:buNone/>
            </a:pPr>
            <a:r>
              <a:rPr lang="en-US" altLang="ru-RU" dirty="0" err="1" smtClean="0"/>
              <a:t>Facebook</a:t>
            </a:r>
            <a:r>
              <a:rPr lang="en-US" altLang="ru-RU" dirty="0" smtClean="0"/>
              <a:t> - </a:t>
            </a:r>
            <a:r>
              <a:rPr lang="en-US" altLang="ru-RU" dirty="0" smtClean="0">
                <a:hlinkClick r:id="rId5"/>
              </a:rPr>
              <a:t>https://www.facebook.com/titulpublishers</a:t>
            </a:r>
            <a:endParaRPr lang="ru-RU" altLang="ru-RU" dirty="0" smtClean="0"/>
          </a:p>
          <a:p>
            <a:pPr marL="0" indent="0" algn="ctr">
              <a:buNone/>
            </a:pPr>
            <a:r>
              <a:rPr lang="en-US" altLang="ru-RU" dirty="0" err="1" smtClean="0"/>
              <a:t>Instagram</a:t>
            </a:r>
            <a:r>
              <a:rPr lang="en-US" altLang="ru-RU" dirty="0" smtClean="0"/>
              <a:t> - </a:t>
            </a:r>
            <a:r>
              <a:rPr lang="en-US" altLang="ru-RU" dirty="0" smtClean="0">
                <a:solidFill>
                  <a:srgbClr val="0033CC"/>
                </a:solidFill>
              </a:rPr>
              <a:t>@titulpublishers</a:t>
            </a:r>
          </a:p>
          <a:p>
            <a:pPr marL="0" indent="0" algn="ctr">
              <a:buNone/>
            </a:pPr>
            <a:endParaRPr lang="ru-RU" altLang="ru-RU" dirty="0" smtClean="0">
              <a:solidFill>
                <a:srgbClr val="0033CC"/>
              </a:solidFill>
            </a:endParaRP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ru-RU" sz="3800" dirty="0" err="1" smtClean="0">
                <a:solidFill>
                  <a:srgbClr val="0033CC"/>
                </a:solidFill>
              </a:rPr>
              <a:t>издательствотитул</a:t>
            </a:r>
            <a:r>
              <a:rPr lang="ru-RU" sz="3800" dirty="0" smtClean="0">
                <a:solidFill>
                  <a:srgbClr val="0033CC"/>
                </a:solidFill>
              </a:rPr>
              <a:t> </a:t>
            </a:r>
            <a:r>
              <a:rPr lang="en-US" sz="3800" dirty="0" smtClean="0">
                <a:solidFill>
                  <a:srgbClr val="0033CC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en-US" sz="3800" dirty="0" smtClean="0">
                <a:solidFill>
                  <a:srgbClr val="0033CC"/>
                </a:solidFill>
              </a:rPr>
              <a:t>titulpublishers </a:t>
            </a:r>
            <a:endParaRPr lang="ru-RU" sz="3800" dirty="0"/>
          </a:p>
        </p:txBody>
      </p:sp>
      <p:grpSp>
        <p:nvGrpSpPr>
          <p:cNvPr id="2" name="Группа 8"/>
          <p:cNvGrpSpPr/>
          <p:nvPr/>
        </p:nvGrpSpPr>
        <p:grpSpPr>
          <a:xfrm>
            <a:off x="467544" y="3429000"/>
            <a:ext cx="2161848" cy="1152128"/>
            <a:chOff x="467544" y="3429000"/>
            <a:chExt cx="2161848" cy="1152128"/>
          </a:xfrm>
        </p:grpSpPr>
        <p:pic>
          <p:nvPicPr>
            <p:cNvPr id="4098" name="Picture 2" descr="Картинки по запросу instagram free 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67744" y="4221088"/>
              <a:ext cx="361648" cy="360040"/>
            </a:xfrm>
            <a:prstGeom prst="rect">
              <a:avLst/>
            </a:prstGeom>
            <a:noFill/>
          </p:spPr>
        </p:pic>
        <p:pic>
          <p:nvPicPr>
            <p:cNvPr id="4106" name="Picture 10" descr="Картинки по запросу vk logo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331640" y="3429000"/>
              <a:ext cx="360040" cy="360040"/>
            </a:xfrm>
            <a:prstGeom prst="rect">
              <a:avLst/>
            </a:prstGeom>
            <a:noFill/>
          </p:spPr>
        </p:pic>
        <p:pic>
          <p:nvPicPr>
            <p:cNvPr id="4108" name="Picture 12" descr="Картинки по запросу facebook logo"/>
            <p:cNvPicPr>
              <a:picLocks noChangeAspect="1" noChangeArrowheads="1"/>
            </p:cNvPicPr>
            <p:nvPr/>
          </p:nvPicPr>
          <p:blipFill>
            <a:blip r:embed="rId8" cstate="print"/>
            <a:srcRect l="21396" r="21548"/>
            <a:stretch>
              <a:fillRect/>
            </a:stretch>
          </p:blipFill>
          <p:spPr bwMode="auto">
            <a:xfrm>
              <a:off x="467544" y="3789040"/>
              <a:ext cx="360040" cy="35718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1647065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t="2919" b="2549"/>
          <a:stretch>
            <a:fillRect/>
          </a:stretch>
        </p:blipFill>
        <p:spPr bwMode="auto">
          <a:xfrm>
            <a:off x="1907704" y="0"/>
            <a:ext cx="527527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584176" cy="21678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Группа 5"/>
          <p:cNvGrpSpPr/>
          <p:nvPr/>
        </p:nvGrpSpPr>
        <p:grpSpPr>
          <a:xfrm>
            <a:off x="0" y="764704"/>
            <a:ext cx="8892480" cy="6093297"/>
            <a:chOff x="0" y="570488"/>
            <a:chExt cx="9144000" cy="628751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0489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570488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Скругленный прямоугольник 5"/>
          <p:cNvSpPr/>
          <p:nvPr/>
        </p:nvSpPr>
        <p:spPr>
          <a:xfrm>
            <a:off x="323528" y="31261"/>
            <a:ext cx="8638626" cy="58942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 smtClean="0">
                <a:solidFill>
                  <a:srgbClr val="FF0000"/>
                </a:solidFill>
              </a:rPr>
              <a:t>Применение и сохранение целей и задач учебной деятельности, поиск средств ее осуществления</a:t>
            </a:r>
            <a:endParaRPr lang="ru-RU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2157</Words>
  <Application>Microsoft Office PowerPoint</Application>
  <PresentationFormat>Экран (4:3)</PresentationFormat>
  <Paragraphs>243</Paragraphs>
  <Slides>79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79</vt:i4>
      </vt:variant>
    </vt:vector>
  </HeadingPairs>
  <TitlesOfParts>
    <vt:vector size="80" baseType="lpstr">
      <vt:lpstr>Тема Office</vt:lpstr>
      <vt:lpstr>Промежуточные итоги апробации серии пособий “Метапредметный портфель”  в 2017/18 учебном году</vt:lpstr>
      <vt:lpstr>Метапредметные результаты ФГОС</vt:lpstr>
      <vt:lpstr>Перечень основных метапредметных действий, достигаемых средствами предмета «Иностранный язык»</vt:lpstr>
      <vt:lpstr>Метапредметные результаты изучения иностранного языка в начальной школе и УУД</vt:lpstr>
      <vt:lpstr>Серия пособий “Метапредметный портфель”  (А.Е. Казеичева)</vt:lpstr>
      <vt:lpstr>Метапредметный портфель</vt:lpstr>
      <vt:lpstr>“Метапредметный портфель”</vt:lpstr>
      <vt:lpstr>Слайд 8</vt:lpstr>
      <vt:lpstr>Слайд 9</vt:lpstr>
      <vt:lpstr>Слайд 10</vt:lpstr>
      <vt:lpstr>Слайд 11</vt:lpstr>
      <vt:lpstr>Подробные методические рекомендации</vt:lpstr>
      <vt:lpstr>Слайд 13</vt:lpstr>
      <vt:lpstr>Слайд 14</vt:lpstr>
      <vt:lpstr>Разрезной материал</vt:lpstr>
      <vt:lpstr>Слайд 16</vt:lpstr>
      <vt:lpstr>Подробная карта книги</vt:lpstr>
      <vt:lpstr>Подробные методические рекомендации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Выбор вида чтения в зависимости от цели, выбор наиболее эффективных способов решения задач в зависимости от конкретных условий</vt:lpstr>
      <vt:lpstr>Слайд 31</vt:lpstr>
      <vt:lpstr>Слайд 32</vt:lpstr>
      <vt:lpstr>Онлайн-апробация</vt:lpstr>
      <vt:lpstr>Организация апробации</vt:lpstr>
      <vt:lpstr>Слайд 35</vt:lpstr>
      <vt:lpstr>Слайд 36</vt:lpstr>
      <vt:lpstr>Слайд 37</vt:lpstr>
      <vt:lpstr>Онлайн-апробация www.englishteachers.ru  2017/18 учебный год</vt:lpstr>
      <vt:lpstr>Онлайн-апробация www.englishteachers.ru  2017/18 учебный год</vt:lpstr>
      <vt:lpstr>Онлайн-апробация www.englishteachers.ru  2017/18 учебный год</vt:lpstr>
      <vt:lpstr>Слайд 41</vt:lpstr>
      <vt:lpstr>Онлайн-апробация www.englishteachers.ru  2017/18 учебный год  МП 3 класс, «Look at my family»</vt:lpstr>
      <vt:lpstr>Онлайн-апробация www.englishteachers.ru  2017/18 учебный год  МП 3 класс, «Look at my family»</vt:lpstr>
      <vt:lpstr>Слайд 44</vt:lpstr>
      <vt:lpstr>Слайд 45</vt:lpstr>
      <vt:lpstr>Слайд 46</vt:lpstr>
      <vt:lpstr>Слайд 47</vt:lpstr>
      <vt:lpstr>Слайд 48</vt:lpstr>
      <vt:lpstr>Онлайн-апробация www.englishteachers.ru  2017/18 учебный год (1 полугодие)</vt:lpstr>
      <vt:lpstr>Слайд 50</vt:lpstr>
      <vt:lpstr>Слайд 51</vt:lpstr>
      <vt:lpstr>Слайд 52</vt:lpstr>
      <vt:lpstr>Слайд 53</vt:lpstr>
      <vt:lpstr>Онлайн-апробация www.englishteachers.ru  2017/18 учебный год МП 5 класс, «What is it like abroad?»</vt:lpstr>
      <vt:lpstr>Онлайн-апробация www.englishteachers.ru  2017/18 учебный год МП 5 класс, «What is it like abroad?»</vt:lpstr>
      <vt:lpstr>Онлайн-апробация www.englishteachers.ru  2017/18 учебный год МП 5 класс, «What is it like abroad?»</vt:lpstr>
      <vt:lpstr>Онлайн-апробация www.englishteachers.ru  2017/18 учебный год МП 5 класс, «What is it like abroad?»</vt:lpstr>
      <vt:lpstr>Слайд 58</vt:lpstr>
      <vt:lpstr>Затруднения</vt:lpstr>
      <vt:lpstr>Онлайн-апробация www.englishteachers.ru  2017/18 учебный год МП 5 класс, «The story of a famous person»</vt:lpstr>
      <vt:lpstr>Слайд 61</vt:lpstr>
      <vt:lpstr>Слайд 62</vt:lpstr>
      <vt:lpstr>Затруднения</vt:lpstr>
      <vt:lpstr>Затруднения</vt:lpstr>
      <vt:lpstr>Онлайн-апробация www.englishteachers.ru  2017/18 учебный год МП 5 класс, «What is it like abroad?»</vt:lpstr>
      <vt:lpstr>Наименьшие затруднения (&gt; 15%)</vt:lpstr>
      <vt:lpstr>Слайд 67</vt:lpstr>
      <vt:lpstr>В презентации использованы фотографии апробаторов :</vt:lpstr>
      <vt:lpstr>Коллеги, </vt:lpstr>
      <vt:lpstr>Слайд 70</vt:lpstr>
      <vt:lpstr>Слайд 71</vt:lpstr>
      <vt:lpstr>Слайд 72</vt:lpstr>
      <vt:lpstr>НОВИНКА!</vt:lpstr>
      <vt:lpstr>Слайд 74</vt:lpstr>
      <vt:lpstr>Слайд 75</vt:lpstr>
      <vt:lpstr>Слайд 76</vt:lpstr>
      <vt:lpstr>АКЦИЯ!</vt:lpstr>
      <vt:lpstr>АКЦИЯ!</vt:lpstr>
      <vt:lpstr>Слайд 79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bae</cp:lastModifiedBy>
  <cp:revision>67</cp:revision>
  <dcterms:modified xsi:type="dcterms:W3CDTF">2018-01-23T06:12:59Z</dcterms:modified>
</cp:coreProperties>
</file>