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96" r:id="rId4"/>
    <p:sldId id="297" r:id="rId5"/>
    <p:sldId id="298" r:id="rId6"/>
    <p:sldId id="258" r:id="rId7"/>
    <p:sldId id="260" r:id="rId8"/>
    <p:sldId id="261" r:id="rId9"/>
    <p:sldId id="262" r:id="rId10"/>
    <p:sldId id="263" r:id="rId11"/>
    <p:sldId id="305" r:id="rId12"/>
    <p:sldId id="306" r:id="rId13"/>
    <p:sldId id="308" r:id="rId14"/>
    <p:sldId id="307" r:id="rId15"/>
    <p:sldId id="278" r:id="rId16"/>
    <p:sldId id="292" r:id="rId17"/>
    <p:sldId id="269" r:id="rId18"/>
    <p:sldId id="281" r:id="rId19"/>
    <p:sldId id="287" r:id="rId20"/>
    <p:sldId id="288" r:id="rId21"/>
    <p:sldId id="282" r:id="rId22"/>
    <p:sldId id="303" r:id="rId23"/>
    <p:sldId id="285" r:id="rId24"/>
    <p:sldId id="277" r:id="rId25"/>
    <p:sldId id="275" r:id="rId26"/>
    <p:sldId id="279" r:id="rId27"/>
    <p:sldId id="290" r:id="rId28"/>
    <p:sldId id="284" r:id="rId29"/>
    <p:sldId id="291" r:id="rId30"/>
    <p:sldId id="271" r:id="rId31"/>
    <p:sldId id="274" r:id="rId32"/>
    <p:sldId id="299" r:id="rId33"/>
    <p:sldId id="300" r:id="rId34"/>
    <p:sldId id="304" r:id="rId35"/>
    <p:sldId id="301" r:id="rId36"/>
    <p:sldId id="302" r:id="rId37"/>
    <p:sldId id="294" r:id="rId38"/>
    <p:sldId id="280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2" autoAdjust="0"/>
    <p:restoredTop sz="98569" autoAdjust="0"/>
  </p:normalViewPr>
  <p:slideViewPr>
    <p:cSldViewPr>
      <p:cViewPr varScale="1">
        <p:scale>
          <a:sx n="107" d="100"/>
          <a:sy n="107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mailto:bim@titul.ru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280831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Работа с пассивными учащимися на уроках английского языка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445224"/>
            <a:ext cx="5904656" cy="1248544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ведущий методист издательства «Титул»,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аспирант кафедры методики преподавания иностранных языков Университета РАО</a:t>
            </a:r>
          </a:p>
        </p:txBody>
      </p:sp>
      <p:pic>
        <p:nvPicPr>
          <p:cNvPr id="4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88640"/>
            <a:ext cx="2160240" cy="1314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251520" y="5201816"/>
            <a:ext cx="8496944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4446459"/>
              </p:ext>
            </p:extLst>
          </p:nvPr>
        </p:nvGraphicFramePr>
        <p:xfrm>
          <a:off x="611560" y="1124744"/>
          <a:ext cx="7704856" cy="51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728636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1359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Track progress.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Отслеживайте прогресс учащихся. Демонстрируйте его своим учащимся.</a:t>
                      </a:r>
                      <a:endParaRPr lang="ru-RU" dirty="0"/>
                    </a:p>
                  </a:txBody>
                  <a:tcPr/>
                </a:tc>
              </a:tr>
              <a:tr h="1758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Make things fun.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Разбавляйте школьную жизнь,</a:t>
                      </a:r>
                      <a:r>
                        <a:rPr lang="ru-RU" baseline="0" dirty="0" smtClean="0"/>
                        <a:t> учебный процесс веселыми, несущими образовательную ценность, мероприятиями (событиями </a:t>
                      </a:r>
                      <a:r>
                        <a:rPr lang="ru-RU" baseline="0" dirty="0" err="1" smtClean="0"/>
                        <a:t>и.т.д</a:t>
                      </a:r>
                      <a:r>
                        <a:rPr lang="ru-RU" baseline="0" dirty="0" smtClean="0"/>
                        <a:t>.)</a:t>
                      </a:r>
                      <a:endParaRPr lang="ru-RU" dirty="0"/>
                    </a:p>
                  </a:txBody>
                  <a:tcPr/>
                </a:tc>
              </a:tr>
              <a:tr h="1266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Provide opportunities for success.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Покажите, что у каждого есть сильные стороны. Давайте установку на успех.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484784"/>
            <a:ext cx="539019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2489" t="5556" b="8333"/>
          <a:stretch>
            <a:fillRect/>
          </a:stretch>
        </p:blipFill>
        <p:spPr bwMode="auto">
          <a:xfrm>
            <a:off x="3995936" y="0"/>
            <a:ext cx="5148065" cy="6935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2348880"/>
            <a:ext cx="30243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Stand up if you are the person who…. 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likes wearing stone-washed jeans? (what does it look like?)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now the difference between baggy jeans and flared jeans?</a:t>
            </a:r>
          </a:p>
          <a:p>
            <a:r>
              <a:rPr lang="en-US" sz="2000" dirty="0" smtClean="0"/>
              <a:t> </a:t>
            </a:r>
          </a:p>
          <a:p>
            <a:pPr>
              <a:buFontTx/>
              <a:buChar char="-"/>
            </a:pPr>
            <a:r>
              <a:rPr lang="en-US" sz="2000" dirty="0" smtClean="0"/>
              <a:t>want</a:t>
            </a:r>
            <a:r>
              <a:rPr lang="ru-RU" sz="2000" dirty="0" smtClean="0"/>
              <a:t> </a:t>
            </a:r>
            <a:r>
              <a:rPr lang="en-US" sz="2000" dirty="0" smtClean="0"/>
              <a:t>to buy rivets jeans? </a:t>
            </a:r>
            <a:endParaRPr lang="ru-RU" sz="2400" dirty="0"/>
          </a:p>
        </p:txBody>
      </p:sp>
      <p:pic>
        <p:nvPicPr>
          <p:cNvPr id="1028" name="Picture 4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"/>
            <a:ext cx="1731154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«Зашифрованное слово»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Ученик получает зашифрованный список слов, где число обозначает порядковый номер буквы в алфавите. </a:t>
            </a:r>
            <a:r>
              <a:rPr lang="ru-RU" sz="2000" b="1" dirty="0" smtClean="0"/>
              <a:t>Задача</a:t>
            </a:r>
            <a:r>
              <a:rPr lang="ru-RU" sz="2000" dirty="0" smtClean="0"/>
              <a:t> - расшифровать слова быстро и правильно:</a:t>
            </a:r>
          </a:p>
          <a:p>
            <a:pPr>
              <a:buNone/>
            </a:pPr>
            <a:r>
              <a:rPr lang="ru-RU" dirty="0" smtClean="0"/>
              <a:t>11.14.15.23. –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15.18.7.1.14.9.26.5. </a:t>
            </a:r>
            <a:r>
              <a:rPr lang="ru-RU" dirty="0" smtClean="0"/>
              <a:t>–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78286"/>
            <a:ext cx="4104456" cy="548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5059" t="2886" r="5467" b="63394"/>
          <a:stretch>
            <a:fillRect/>
          </a:stretch>
        </p:blipFill>
        <p:spPr bwMode="auto">
          <a:xfrm>
            <a:off x="4139952" y="1844824"/>
            <a:ext cx="5004048" cy="2452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2168" cy="1965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«Зашифрованное слово»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Ученик получает зашифрованный список слов, где число обозначает порядковый номер буквы в алфавите. </a:t>
            </a:r>
            <a:r>
              <a:rPr lang="ru-RU" sz="2000" b="1" dirty="0" smtClean="0"/>
              <a:t>Задача</a:t>
            </a:r>
            <a:r>
              <a:rPr lang="ru-RU" sz="2000" dirty="0" smtClean="0"/>
              <a:t> - расшифровать слова быстро и правильно:</a:t>
            </a:r>
          </a:p>
          <a:p>
            <a:pPr>
              <a:buNone/>
            </a:pPr>
            <a:r>
              <a:rPr lang="ru-RU" dirty="0" smtClean="0"/>
              <a:t>11.14.15.23. 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know</a:t>
            </a:r>
          </a:p>
          <a:p>
            <a:pPr>
              <a:buNone/>
            </a:pPr>
            <a:r>
              <a:rPr lang="en-US" dirty="0" smtClean="0"/>
              <a:t>15.18.7.1.14.9.26.5. </a:t>
            </a:r>
            <a:r>
              <a:rPr lang="ru-RU" dirty="0" smtClean="0"/>
              <a:t>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organize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78286"/>
            <a:ext cx="4104456" cy="548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5059" t="2886" r="5467" b="63394"/>
          <a:stretch>
            <a:fillRect/>
          </a:stretch>
        </p:blipFill>
        <p:spPr bwMode="auto">
          <a:xfrm>
            <a:off x="4139952" y="1844824"/>
            <a:ext cx="5004048" cy="2452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2168" cy="1965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1049612"/>
            <a:ext cx="4192721" cy="580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s://www.englishteachers.ru/uploadedfiles/waresimgs/1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83419"/>
            <a:ext cx="1289803" cy="17614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7088" b="64328"/>
          <a:stretch/>
        </p:blipFill>
        <p:spPr bwMode="auto">
          <a:xfrm>
            <a:off x="395536" y="1684998"/>
            <a:ext cx="5256584" cy="490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63688" y="0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Мозговой штурм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16632"/>
            <a:ext cx="4890325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/>
          <p:cNvSpPr/>
          <p:nvPr/>
        </p:nvSpPr>
        <p:spPr>
          <a:xfrm rot="20319329">
            <a:off x="879615" y="2733591"/>
            <a:ext cx="3068131" cy="864096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78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2214" t="5405" r="12213" b="10273"/>
          <a:stretch/>
        </p:blipFill>
        <p:spPr bwMode="auto">
          <a:xfrm>
            <a:off x="1331640" y="836712"/>
            <a:ext cx="7427168" cy="5760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www.englishteachers.ru/uploadedfiles/waresimgs/4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1944215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 со стрелкой вправо 4"/>
          <p:cNvSpPr/>
          <p:nvPr/>
        </p:nvSpPr>
        <p:spPr>
          <a:xfrm rot="20510284">
            <a:off x="215516" y="3573016"/>
            <a:ext cx="2232248" cy="792088"/>
          </a:xfrm>
          <a:prstGeom prst="rightArrowCallout">
            <a:avLst>
              <a:gd name="adj1" fmla="val 31504"/>
              <a:gd name="adj2" fmla="val 25000"/>
              <a:gd name="adj3" fmla="val 25000"/>
              <a:gd name="adj4" fmla="val 7651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1979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2" descr="https://www.englishteachers.ru/uploadedfiles/waresimgs/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1"/>
            <a:ext cx="1157040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-12700"/>
            <a:ext cx="4952015" cy="6870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3"/>
          <p:cNvPicPr>
            <a:picLocks noChangeAspect="1"/>
          </p:cNvPicPr>
          <p:nvPr/>
        </p:nvPicPr>
        <p:blipFill>
          <a:blip r:embed="rId3" cstate="print"/>
          <a:srcRect l="2908" t="185" r="2574" b="68772"/>
          <a:stretch>
            <a:fillRect/>
          </a:stretch>
        </p:blipFill>
        <p:spPr bwMode="auto">
          <a:xfrm>
            <a:off x="1400997" y="980728"/>
            <a:ext cx="7743003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Выноска со стрелкой вправо 7"/>
          <p:cNvSpPr/>
          <p:nvPr/>
        </p:nvSpPr>
        <p:spPr>
          <a:xfrm rot="19826197">
            <a:off x="8171" y="4770898"/>
            <a:ext cx="2718645" cy="750488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79" r="1331"/>
          <a:stretch>
            <a:fillRect/>
          </a:stretch>
        </p:blipFill>
        <p:spPr bwMode="auto">
          <a:xfrm>
            <a:off x="3635896" y="0"/>
            <a:ext cx="4968552" cy="6743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779" r="1331" b="33132"/>
          <a:stretch>
            <a:fillRect/>
          </a:stretch>
        </p:blipFill>
        <p:spPr bwMode="auto">
          <a:xfrm>
            <a:off x="2699792" y="260648"/>
            <a:ext cx="6264696" cy="5685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3796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60648"/>
            <a:ext cx="1584176" cy="2058732"/>
          </a:xfrm>
          <a:prstGeom prst="rect">
            <a:avLst/>
          </a:prstGeom>
          <a:noFill/>
        </p:spPr>
      </p:pic>
      <p:sp>
        <p:nvSpPr>
          <p:cNvPr id="7" name="Выноска со стрелкой вправо 6"/>
          <p:cNvSpPr/>
          <p:nvPr/>
        </p:nvSpPr>
        <p:spPr>
          <a:xfrm rot="19826197">
            <a:off x="259691" y="2682665"/>
            <a:ext cx="2718645" cy="750488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Развлекательная форма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 rotWithShape="1">
          <a:blip r:embed="rId2" cstate="print"/>
          <a:srcRect l="2745" t="4622" r="2386" b="3357"/>
          <a:stretch/>
        </p:blipFill>
        <p:spPr>
          <a:xfrm>
            <a:off x="1187624" y="926865"/>
            <a:ext cx="7761782" cy="59311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6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022" y="195265"/>
            <a:ext cx="1226902" cy="150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 со стрелкой вниз 1"/>
          <p:cNvSpPr/>
          <p:nvPr/>
        </p:nvSpPr>
        <p:spPr>
          <a:xfrm>
            <a:off x="3203848" y="195265"/>
            <a:ext cx="2166639" cy="123565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пассивностей: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dirty="0" smtClean="0"/>
              <a:t> «Операционально-техническая» интеллектуальная пассивность, в основе которой лежат: пробелы в знаниях, неумение применять их на новом материале; отсутствие умений и навыков организации учебной работы (неумение усвоить условие задачи, поставить нужные вопросы, работать с учебником); отсутствие привычки самостоятельного выполнения задания. 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«Мотивационной» интеллектуальной пассивности, для которой характерны: выбор преимущественно легких путей достижения цели, не заинтересованность в работе, стремление получить быстрый результат без достаточного осмысливания, дискомфортное эмоциональное состояние в ситуации интеллектуального напряжения.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94815"/>
            <a:ext cx="5092965" cy="66408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6752" y="692696"/>
            <a:ext cx="5278322" cy="5952804"/>
          </a:xfrm>
          <a:prstGeom prst="rect">
            <a:avLst/>
          </a:prstGeom>
        </p:spPr>
      </p:pic>
      <p:pic>
        <p:nvPicPr>
          <p:cNvPr id="8194" name="Picture 2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9" y="253999"/>
            <a:ext cx="1398626" cy="166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право 5"/>
          <p:cNvSpPr/>
          <p:nvPr/>
        </p:nvSpPr>
        <p:spPr>
          <a:xfrm>
            <a:off x="145602" y="2477069"/>
            <a:ext cx="2601111" cy="81228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9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132173" y="3511986"/>
            <a:ext cx="2711636" cy="78110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52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3935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36596" cy="223224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245" t="48491" r="2887"/>
          <a:stretch>
            <a:fillRect/>
          </a:stretch>
        </p:blipFill>
        <p:spPr bwMode="auto">
          <a:xfrm>
            <a:off x="0" y="2204864"/>
            <a:ext cx="9043165" cy="4392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Выноска со стрелкой вниз 7"/>
          <p:cNvSpPr/>
          <p:nvPr/>
        </p:nvSpPr>
        <p:spPr>
          <a:xfrm>
            <a:off x="4860032" y="0"/>
            <a:ext cx="1800200" cy="2420888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Игра</a:t>
            </a:r>
            <a:endParaRPr lang="ru-RU" sz="2400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116632"/>
            <a:ext cx="4755155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728192" cy="2381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56682"/>
          <a:stretch/>
        </p:blipFill>
        <p:spPr>
          <a:xfrm>
            <a:off x="2483768" y="2740220"/>
            <a:ext cx="6666560" cy="39794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Выноска со стрелкой вправо 7"/>
          <p:cNvSpPr/>
          <p:nvPr/>
        </p:nvSpPr>
        <p:spPr>
          <a:xfrm rot="1315244">
            <a:off x="51448" y="3036028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dirty="0" smtClean="0">
                <a:solidFill>
                  <a:srgbClr val="00339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875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268" y="-15295"/>
            <a:ext cx="5010084" cy="687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4011"/>
          <a:stretch>
            <a:fillRect/>
          </a:stretch>
        </p:blipFill>
        <p:spPr bwMode="auto">
          <a:xfrm>
            <a:off x="1769992" y="3490176"/>
            <a:ext cx="6721511" cy="316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 со стрелкой вправо 4"/>
          <p:cNvSpPr/>
          <p:nvPr/>
        </p:nvSpPr>
        <p:spPr>
          <a:xfrm rot="1315244">
            <a:off x="232513" y="2224854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1945677"/>
          </a:xfrm>
          <a:prstGeom prst="rect">
            <a:avLst/>
          </a:prstGeom>
          <a:noFill/>
        </p:spPr>
      </p:pic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431" t="2223" r="13325" b="3089"/>
          <a:stretch>
            <a:fillRect/>
          </a:stretch>
        </p:blipFill>
        <p:spPr bwMode="auto">
          <a:xfrm>
            <a:off x="1619672" y="1609302"/>
            <a:ext cx="7319862" cy="524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 со стрелкой вправо 5"/>
          <p:cNvSpPr/>
          <p:nvPr/>
        </p:nvSpPr>
        <p:spPr>
          <a:xfrm rot="1253243">
            <a:off x="3410438" y="903696"/>
            <a:ext cx="3395511" cy="1042793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0"/>
            <a:ext cx="4721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1"/>
            <a:ext cx="1526283" cy="2088232"/>
          </a:xfrm>
          <a:prstGeom prst="rect">
            <a:avLst/>
          </a:prstGeom>
          <a:noFill/>
        </p:spPr>
      </p:pic>
      <p:pic>
        <p:nvPicPr>
          <p:cNvPr id="6" name="Рисунок 1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2195736" y="116632"/>
            <a:ext cx="6406831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 со стрелкой вправо 6"/>
          <p:cNvSpPr/>
          <p:nvPr/>
        </p:nvSpPr>
        <p:spPr>
          <a:xfrm rot="20319329">
            <a:off x="47596" y="3255258"/>
            <a:ext cx="2753470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 l="5482" r="5702"/>
          <a:stretch>
            <a:fillRect/>
          </a:stretch>
        </p:blipFill>
        <p:spPr bwMode="auto">
          <a:xfrm>
            <a:off x="2699792" y="1772816"/>
            <a:ext cx="634428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16632"/>
            <a:ext cx="4901948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/>
          <p:cNvSpPr/>
          <p:nvPr/>
        </p:nvSpPr>
        <p:spPr>
          <a:xfrm rot="20849007">
            <a:off x="733460" y="2595180"/>
            <a:ext cx="3024336" cy="792088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9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 rot="20319329">
            <a:off x="1085737" y="3572302"/>
            <a:ext cx="2912878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Стихотворение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662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14315" t="5385" r="14315" b="9265"/>
          <a:stretch/>
        </p:blipFill>
        <p:spPr bwMode="auto">
          <a:xfrm>
            <a:off x="1259632" y="1124744"/>
            <a:ext cx="756084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www.englishteachers.ru/uploadedfiles/waresimgs/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1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низ 5"/>
          <p:cNvSpPr/>
          <p:nvPr/>
        </p:nvSpPr>
        <p:spPr>
          <a:xfrm>
            <a:off x="6300192" y="332656"/>
            <a:ext cx="1872208" cy="93610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5757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622906" cy="1800200"/>
          </a:xfrm>
          <a:prstGeom prst="rect">
            <a:avLst/>
          </a:prstGeom>
          <a:noFill/>
        </p:spPr>
      </p:pic>
      <p:pic>
        <p:nvPicPr>
          <p:cNvPr id="63491" name="Picture 2" descr="C:\Users\Myshika\Desktop\вебинар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3797"/>
          <a:stretch>
            <a:fillRect/>
          </a:stretch>
        </p:blipFill>
        <p:spPr>
          <a:xfrm>
            <a:off x="158750" y="908720"/>
            <a:ext cx="4268788" cy="5688930"/>
          </a:xfrm>
          <a:noFill/>
        </p:spPr>
      </p:pic>
      <p:pic>
        <p:nvPicPr>
          <p:cNvPr id="63492" name="Picture 3" descr="C:\Users\Myshika\Desktop\вебинар\Безымянны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83968" y="908720"/>
            <a:ext cx="4192588" cy="5392737"/>
          </a:xfrm>
          <a:noFill/>
        </p:spPr>
      </p:pic>
      <p:sp>
        <p:nvSpPr>
          <p:cNvPr id="6" name="Выноска со стрелкой вниз 5"/>
          <p:cNvSpPr/>
          <p:nvPr/>
        </p:nvSpPr>
        <p:spPr>
          <a:xfrm>
            <a:off x="3275856" y="188640"/>
            <a:ext cx="2088232" cy="100811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5868144" y="260648"/>
            <a:ext cx="1728192" cy="100811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4203" t="10178" r="14203" b="11862"/>
          <a:stretch/>
        </p:blipFill>
        <p:spPr bwMode="auto">
          <a:xfrm>
            <a:off x="1691680" y="1628800"/>
            <a:ext cx="676875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www.englishteachers.ru/uploadedfiles/waresimgs/4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1"/>
            <a:ext cx="1872207" cy="18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низ 5"/>
          <p:cNvSpPr/>
          <p:nvPr/>
        </p:nvSpPr>
        <p:spPr>
          <a:xfrm>
            <a:off x="4427984" y="530678"/>
            <a:ext cx="2592288" cy="118813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047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пассивностей: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ru-RU" dirty="0" smtClean="0"/>
              <a:t>«Частичная» или избирательная интеллектуальная пассивность. Представители этой группы интеллектуально пассивны только в отдельных видах работы или в отношении некоторых учебных дисциплин.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Общей интеллектуальная пассивность. Представители этой группы не проявляют обычной детской любознательности. Они не желают получать новые знания, избегают умственного напряжения, при этом проявления интеллектуальной пассивности выступают в разных учебных и не учебных ситуациях, даже в игре.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:\pubs_new\happy_english.ru\Webinar\2014\18.06\HEru4SB(2)_p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8698" y="0"/>
            <a:ext cx="4987252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V:\pubs_new\happy_english.ru\Webinar\2014\18.06\HEru4SB(2)_p74.jpg"/>
          <p:cNvPicPr>
            <a:picLocks noChangeAspect="1" noChangeArrowheads="1"/>
          </p:cNvPicPr>
          <p:nvPr/>
        </p:nvPicPr>
        <p:blipFill>
          <a:blip r:embed="rId2" cstate="print"/>
          <a:srcRect l="7219" t="49349" r="7594" b="2351"/>
          <a:stretch>
            <a:fillRect/>
          </a:stretch>
        </p:blipFill>
        <p:spPr bwMode="auto">
          <a:xfrm>
            <a:off x="2701358" y="1916832"/>
            <a:ext cx="6187992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Выноска со стрелкой вправо 5"/>
          <p:cNvSpPr/>
          <p:nvPr/>
        </p:nvSpPr>
        <p:spPr>
          <a:xfrm rot="20319329">
            <a:off x="371126" y="3117162"/>
            <a:ext cx="2753470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  <p:pic>
        <p:nvPicPr>
          <p:cNvPr id="1026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16632"/>
            <a:ext cx="198540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179512" y="642938"/>
            <a:ext cx="8784976" cy="6215062"/>
            <a:chOff x="179512" y="642938"/>
            <a:chExt cx="8784976" cy="6215062"/>
          </a:xfrm>
        </p:grpSpPr>
        <p:pic>
          <p:nvPicPr>
            <p:cNvPr id="4" name="Picture 4" descr="HEru7SB_064"/>
            <p:cNvPicPr>
              <a:picLocks noChangeAspect="1" noChangeArrowheads="1"/>
            </p:cNvPicPr>
            <p:nvPr/>
          </p:nvPicPr>
          <p:blipFill>
            <a:blip r:embed="rId2" cstate="print"/>
            <a:srcRect l="3846"/>
            <a:stretch>
              <a:fillRect/>
            </a:stretch>
          </p:blipFill>
          <p:spPr bwMode="auto">
            <a:xfrm>
              <a:off x="179512" y="642938"/>
              <a:ext cx="4487738" cy="6215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5" descr="HEru7SB_065"/>
            <p:cNvPicPr>
              <a:picLocks noChangeAspect="1" noChangeArrowheads="1"/>
            </p:cNvPicPr>
            <p:nvPr/>
          </p:nvPicPr>
          <p:blipFill>
            <a:blip r:embed="rId3" cstate="print"/>
            <a:srcRect t="1655" r="8148"/>
            <a:stretch>
              <a:fillRect/>
            </a:stretch>
          </p:blipFill>
          <p:spPr bwMode="auto">
            <a:xfrm>
              <a:off x="4644008" y="692696"/>
              <a:ext cx="4320480" cy="6165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Выноска со стрелкой влево 7"/>
          <p:cNvSpPr/>
          <p:nvPr/>
        </p:nvSpPr>
        <p:spPr>
          <a:xfrm rot="20016520">
            <a:off x="6838469" y="370075"/>
            <a:ext cx="1800200" cy="576064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  <p:pic>
        <p:nvPicPr>
          <p:cNvPr id="31746" name="Picture 2" descr="https://www.englishteachers.ru/uploadedfiles/waresimgs/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6619" y="1"/>
            <a:ext cx="1414780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9128" t="2861" r="51578" b="1041"/>
          <a:stretch>
            <a:fillRect/>
          </a:stretch>
        </p:blipFill>
        <p:spPr bwMode="auto">
          <a:xfrm>
            <a:off x="4139952" y="-22565"/>
            <a:ext cx="5004048" cy="6880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9128" t="2861" r="51578" b="48865"/>
          <a:stretch>
            <a:fillRect/>
          </a:stretch>
        </p:blipFill>
        <p:spPr bwMode="auto">
          <a:xfrm>
            <a:off x="971600" y="1052736"/>
            <a:ext cx="8172400" cy="564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412730" cy="1916832"/>
          </a:xfrm>
          <a:prstGeom prst="rect">
            <a:avLst/>
          </a:prstGeom>
          <a:noFill/>
        </p:spPr>
      </p:pic>
      <p:sp>
        <p:nvSpPr>
          <p:cNvPr id="8" name="Выноска со стрелкой влево 7"/>
          <p:cNvSpPr/>
          <p:nvPr/>
        </p:nvSpPr>
        <p:spPr>
          <a:xfrm rot="20016520">
            <a:off x="6821296" y="989525"/>
            <a:ext cx="2129766" cy="576064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материала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l="21303" r="21974" b="39344"/>
          <a:stretch>
            <a:fillRect/>
          </a:stretch>
        </p:blipFill>
        <p:spPr bwMode="auto">
          <a:xfrm>
            <a:off x="111168" y="1268760"/>
            <a:ext cx="9032832" cy="543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2253" cy="1772816"/>
          </a:xfrm>
          <a:prstGeom prst="rect">
            <a:avLst/>
          </a:prstGeom>
          <a:noFill/>
        </p:spPr>
      </p:pic>
      <p:sp>
        <p:nvSpPr>
          <p:cNvPr id="8" name="Выноска со стрелкой влево 7"/>
          <p:cNvSpPr/>
          <p:nvPr/>
        </p:nvSpPr>
        <p:spPr>
          <a:xfrm rot="20016520">
            <a:off x="5453144" y="1352042"/>
            <a:ext cx="2129766" cy="576064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материала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04476"/>
            <a:ext cx="6255690" cy="6601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8" name="Выноска со стрелкой вправо 7"/>
          <p:cNvSpPr/>
          <p:nvPr/>
        </p:nvSpPr>
        <p:spPr>
          <a:xfrm rot="21403086">
            <a:off x="487625" y="2787097"/>
            <a:ext cx="2753470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материала в доступной и полезной форме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030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165" t="-959" r="22270"/>
          <a:stretch>
            <a:fillRect/>
          </a:stretch>
        </p:blipFill>
        <p:spPr bwMode="auto">
          <a:xfrm>
            <a:off x="2879304" y="0"/>
            <a:ext cx="6264696" cy="651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95736" cy="2424094"/>
          </a:xfrm>
          <a:prstGeom prst="rect">
            <a:avLst/>
          </a:prstGeom>
          <a:noFill/>
        </p:spPr>
      </p:pic>
      <p:sp>
        <p:nvSpPr>
          <p:cNvPr id="7" name="Выноска со стрелкой влево 6"/>
          <p:cNvSpPr/>
          <p:nvPr/>
        </p:nvSpPr>
        <p:spPr>
          <a:xfrm rot="779410">
            <a:off x="6976740" y="3516982"/>
            <a:ext cx="2129766" cy="576064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материала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82" y="102446"/>
            <a:ext cx="1525599" cy="21024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99907"/>
            <a:ext cx="5003676" cy="66928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Выноска со стрелкой вправо 9"/>
          <p:cNvSpPr/>
          <p:nvPr/>
        </p:nvSpPr>
        <p:spPr>
          <a:xfrm rot="20319329">
            <a:off x="1163214" y="3399275"/>
            <a:ext cx="2753470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Развитие образного мышления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423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Резюме: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Очень важна установка на успех.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Помогает смена форм организации занятий (классно-урочная – экскурсия – пикник – ток-шоу и т.д.).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Встаньте на одну ступень с теми, кого обучаете (если у доски отвечает ученик – займите его место за партой, послушайте «из народа»).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Возложите ответственность на учащихся (помните, согласно ФГОС мы учим учиться, а не вкладываем уже готовые знания).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Приносите на урок своё хорошее настроение и оптимизм – они передадутся учащимся и помогут сформировать у них мотивацию на успех.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602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Вопросы приветствуются! 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47664" y="3789040"/>
            <a:ext cx="6336704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Буров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Илья Михайлович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1600" b="1" baseline="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noProof="0" dirty="0" smtClean="0">
                <a:hlinkClick r:id="rId3"/>
              </a:rPr>
              <a:t>bim@titul.ru</a:t>
            </a:r>
            <a:r>
              <a:rPr lang="en-US" sz="2800" b="1" noProof="0" dirty="0" smtClean="0"/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70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Характерные черты: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слабость мотивации учения;</a:t>
            </a:r>
          </a:p>
          <a:p>
            <a:r>
              <a:rPr lang="ru-RU" dirty="0" smtClean="0"/>
              <a:t> «интеллектуальное иждивенчество»; </a:t>
            </a:r>
          </a:p>
          <a:p>
            <a:r>
              <a:rPr lang="ru-RU" dirty="0" smtClean="0"/>
              <a:t>выбор лёгких и простых заданий;</a:t>
            </a:r>
          </a:p>
          <a:p>
            <a:r>
              <a:rPr lang="ru-RU" dirty="0" smtClean="0"/>
              <a:t>большая утомляемость и переживание дискомфорта при умственном напряжении;</a:t>
            </a:r>
          </a:p>
          <a:p>
            <a:r>
              <a:rPr lang="ru-RU" dirty="0" err="1" smtClean="0"/>
              <a:t>несформированность</a:t>
            </a:r>
            <a:r>
              <a:rPr lang="ru-RU" dirty="0" smtClean="0"/>
              <a:t> познавательных интересов; </a:t>
            </a:r>
          </a:p>
          <a:p>
            <a:r>
              <a:rPr lang="ru-RU" dirty="0" smtClean="0"/>
              <a:t>повышенная реакция на </a:t>
            </a:r>
            <a:r>
              <a:rPr lang="ru-RU" dirty="0" smtClean="0"/>
              <a:t>новизну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err="1" smtClean="0"/>
              <a:t>неоригинальность</a:t>
            </a:r>
            <a:r>
              <a:rPr lang="ru-RU" dirty="0" smtClean="0"/>
              <a:t>, шаблонность воображения.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пассивности: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недостаток эмоциональной поддержки со стороны взрослых;</a:t>
            </a:r>
          </a:p>
          <a:p>
            <a:r>
              <a:rPr lang="ru-RU" dirty="0" smtClean="0"/>
              <a:t>недостаток внимания со стороны родителей;</a:t>
            </a:r>
          </a:p>
          <a:p>
            <a:r>
              <a:rPr lang="ru-RU" dirty="0" smtClean="0"/>
              <a:t>не знают, что им интересно;</a:t>
            </a:r>
          </a:p>
          <a:p>
            <a:r>
              <a:rPr lang="ru-RU" dirty="0" smtClean="0"/>
              <a:t>повторяющийся неуспех.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Как следствие, учащийся перестает проявлять инициативу.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124744"/>
          <a:ext cx="7992888" cy="5469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395747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1268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Give students a sense of control.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Позволить обучающимся самим сделать какой-либо выбор и контролировать последствия.</a:t>
                      </a:r>
                      <a:endParaRPr lang="ru-RU" dirty="0"/>
                    </a:p>
                  </a:txBody>
                  <a:tcPr/>
                </a:tc>
              </a:tr>
              <a:tr h="1268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Define the objectives.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Отсутствие цели распоясывает.  Поставьте</a:t>
                      </a:r>
                      <a:r>
                        <a:rPr lang="ru-RU" baseline="0" dirty="0" smtClean="0"/>
                        <a:t> цели в начале обучения и преследуйте их.</a:t>
                      </a:r>
                      <a:endParaRPr lang="ru-RU" dirty="0"/>
                    </a:p>
                  </a:txBody>
                  <a:tcPr/>
                </a:tc>
              </a:tr>
              <a:tr h="9758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Create a threat-free environment.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Создавайте угрожающе-свободную «среду обучения». </a:t>
                      </a:r>
                      <a:endParaRPr lang="ru-RU" dirty="0"/>
                    </a:p>
                  </a:txBody>
                  <a:tcPr/>
                </a:tc>
              </a:tr>
              <a:tr h="15613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Change your scenery.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«Серые клеточки» любят</a:t>
                      </a:r>
                      <a:r>
                        <a:rPr lang="ru-RU" baseline="0" dirty="0" smtClean="0"/>
                        <a:t> новую почву (форму, среду) для размышлений.  Иногда полезно выйти за рамки классно-урочной системы.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57510219"/>
              </p:ext>
            </p:extLst>
          </p:nvPr>
        </p:nvGraphicFramePr>
        <p:xfrm>
          <a:off x="395536" y="908721"/>
          <a:ext cx="8280920" cy="5331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6335"/>
                <a:gridCol w="4774585"/>
              </a:tblGrid>
              <a:tr h="474463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7496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Offer varied experiences.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Знайте, чем увлекаются ваши учащиеся. Это хороший инструмент для работы.</a:t>
                      </a:r>
                      <a:endParaRPr lang="ru-RU" dirty="0"/>
                    </a:p>
                  </a:txBody>
                  <a:tcPr/>
                </a:tc>
              </a:tr>
              <a:tr h="10032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Use positive competition.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Дружественное соперничество еще никогда не</a:t>
                      </a:r>
                      <a:r>
                        <a:rPr lang="ru-RU" baseline="0" dirty="0" smtClean="0"/>
                        <a:t> было лишним (дискуссия, дебаты, малые группы сотрудничества и т.д.)</a:t>
                      </a:r>
                      <a:endParaRPr lang="ru-RU" dirty="0"/>
                    </a:p>
                  </a:txBody>
                  <a:tcPr/>
                </a:tc>
              </a:tr>
              <a:tr h="12753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Offer rewards.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Поощряйте своих</a:t>
                      </a:r>
                      <a:r>
                        <a:rPr lang="ru-RU" baseline="0" dirty="0" smtClean="0"/>
                        <a:t> учащихся. Смайлики, стикеры с хорошим отзывом о работе, видеоролик, который ребята так хотели посмотреть и т.д.</a:t>
                      </a:r>
                      <a:endParaRPr lang="ru-RU" dirty="0"/>
                    </a:p>
                  </a:txBody>
                  <a:tcPr/>
                </a:tc>
              </a:tr>
              <a:tr h="8189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Give students responsibility.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Позвольте учащимся быть ответственным за что-либо.</a:t>
                      </a:r>
                      <a:r>
                        <a:rPr lang="ru-RU" baseline="0" dirty="0" smtClean="0"/>
                        <a:t> Назначайте ответственных за определенные задания, мероприятия и т.д.</a:t>
                      </a:r>
                      <a:endParaRPr lang="ru-RU" dirty="0"/>
                    </a:p>
                  </a:txBody>
                  <a:tcPr/>
                </a:tc>
              </a:tr>
              <a:tr h="8189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Allow students to work together.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Объединяйте</a:t>
                      </a:r>
                      <a:r>
                        <a:rPr lang="ru-RU" baseline="0" dirty="0" smtClean="0"/>
                        <a:t> обучающихся в сбалансированные группы. Практикуйте обучение в сотрудничестве.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43422047"/>
              </p:ext>
            </p:extLst>
          </p:nvPr>
        </p:nvGraphicFramePr>
        <p:xfrm>
          <a:off x="395536" y="980727"/>
          <a:ext cx="7992888" cy="4730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482840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Give praise when earned.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Хвалите, когда учащийся это заработал.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Encourage self-reflection.</a:t>
                      </a:r>
                      <a:endParaRPr lang="ru-RU" sz="1800" dirty="0" smtClean="0"/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Научите учащихся быть</a:t>
                      </a:r>
                      <a:r>
                        <a:rPr lang="ru-RU" sz="1800" baseline="0" dirty="0" smtClean="0"/>
                        <a:t> критичными к тому, что они сделали, задавать себе вопросы.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Be excited.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Поделитесь с учащимися</a:t>
                      </a:r>
                      <a:r>
                        <a:rPr lang="ru-RU" sz="1800" baseline="0" dirty="0" smtClean="0"/>
                        <a:t> своим энтузиазмом. 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Know your students.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Знайте своих учащихся как личности.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 Harness student interests.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Преподносите материал с опорой на интересы ваших учащихся.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7326754"/>
              </p:ext>
            </p:extLst>
          </p:nvPr>
        </p:nvGraphicFramePr>
        <p:xfrm>
          <a:off x="395536" y="1052736"/>
          <a:ext cx="8280920" cy="5112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4392488"/>
              </a:tblGrid>
              <a:tr h="505030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124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Help students find intrinsic motivation.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Помогите найти причину, зачем что-то необходимо знать.</a:t>
                      </a:r>
                      <a:endParaRPr lang="ru-RU" dirty="0"/>
                    </a:p>
                  </a:txBody>
                  <a:tcPr/>
                </a:tc>
              </a:tr>
              <a:tr h="8716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Manage student anxiety.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Постарайтесь донести</a:t>
                      </a:r>
                      <a:r>
                        <a:rPr lang="ru-RU" baseline="0" dirty="0" smtClean="0"/>
                        <a:t> до учащегося, что его опасения о неуспехе напрасны.</a:t>
                      </a:r>
                      <a:endParaRPr lang="ru-RU" dirty="0"/>
                    </a:p>
                  </a:txBody>
                  <a:tcPr/>
                </a:tc>
              </a:tr>
              <a:tr h="124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Make goals high but attainable.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Задавайте планку, которая будет казаться высокой для учащихся, но вы</a:t>
                      </a:r>
                      <a:r>
                        <a:rPr lang="ru-RU" baseline="0" dirty="0" smtClean="0"/>
                        <a:t> будете уверены, что она </a:t>
                      </a:r>
                      <a:r>
                        <a:rPr lang="ru-RU" dirty="0" smtClean="0"/>
                        <a:t>реально</a:t>
                      </a:r>
                      <a:r>
                        <a:rPr lang="ru-RU" baseline="0" dirty="0" smtClean="0"/>
                        <a:t> достижима.</a:t>
                      </a:r>
                      <a:endParaRPr lang="ru-RU" dirty="0"/>
                    </a:p>
                  </a:txBody>
                  <a:tcPr/>
                </a:tc>
              </a:tr>
              <a:tr h="124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Give feedback and offer chances to improve.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Наладьте</a:t>
                      </a:r>
                      <a:r>
                        <a:rPr lang="ru-RU" baseline="0" dirty="0" smtClean="0"/>
                        <a:t> с обучающимися обратную связь. Покажите им, что задавать вопросы и переспрашивать по теме урока – не преступление.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853</Words>
  <Application>Microsoft Office PowerPoint</Application>
  <PresentationFormat>Экран (4:3)</PresentationFormat>
  <Paragraphs>146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Работа с пассивными учащимися на уроках английского языка</vt:lpstr>
      <vt:lpstr>Виды пассивностей:</vt:lpstr>
      <vt:lpstr>Виды пассивностей:</vt:lpstr>
      <vt:lpstr>Характерные черты:</vt:lpstr>
      <vt:lpstr>Причины пассивности:</vt:lpstr>
      <vt:lpstr>21 Simple Ideas To Improve Student Motivation </vt:lpstr>
      <vt:lpstr>21 Simple Ideas To Improve Student Motivation </vt:lpstr>
      <vt:lpstr>21 Simple Ideas To Improve Student Motivation </vt:lpstr>
      <vt:lpstr>21 Simple Ideas To Improve Student Motivation </vt:lpstr>
      <vt:lpstr>21 Simple Ideas To Improve Student Motivation </vt:lpstr>
      <vt:lpstr>Слайд 11</vt:lpstr>
      <vt:lpstr>Игра «Зашифрованное слово»</vt:lpstr>
      <vt:lpstr>Игра «Зашифрованное слово»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Резюме: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повышения мотивации на уроках английского языка  (на примерах УМК, учебных пособий и обучающих компьютерных программ издательства «Титул»)</dc:title>
  <dc:creator>titul</dc:creator>
  <cp:lastModifiedBy>bim</cp:lastModifiedBy>
  <cp:revision>87</cp:revision>
  <dcterms:modified xsi:type="dcterms:W3CDTF">2015-11-17T06:52:33Z</dcterms:modified>
</cp:coreProperties>
</file>