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96" r:id="rId4"/>
    <p:sldId id="297" r:id="rId5"/>
    <p:sldId id="298" r:id="rId6"/>
    <p:sldId id="258" r:id="rId7"/>
    <p:sldId id="309" r:id="rId8"/>
    <p:sldId id="260" r:id="rId9"/>
    <p:sldId id="310" r:id="rId10"/>
    <p:sldId id="311" r:id="rId11"/>
    <p:sldId id="305" r:id="rId12"/>
    <p:sldId id="308" r:id="rId13"/>
    <p:sldId id="278" r:id="rId14"/>
    <p:sldId id="281" r:id="rId15"/>
    <p:sldId id="277" r:id="rId16"/>
    <p:sldId id="274" r:id="rId17"/>
    <p:sldId id="299" r:id="rId18"/>
    <p:sldId id="300" r:id="rId19"/>
    <p:sldId id="304" r:id="rId20"/>
    <p:sldId id="312" r:id="rId21"/>
    <p:sldId id="313" r:id="rId22"/>
    <p:sldId id="314" r:id="rId23"/>
    <p:sldId id="315" r:id="rId24"/>
    <p:sldId id="317" r:id="rId25"/>
    <p:sldId id="319" r:id="rId26"/>
    <p:sldId id="321" r:id="rId27"/>
    <p:sldId id="320" r:id="rId28"/>
    <p:sldId id="322" r:id="rId29"/>
    <p:sldId id="323" r:id="rId30"/>
    <p:sldId id="324" r:id="rId31"/>
    <p:sldId id="326" r:id="rId32"/>
    <p:sldId id="327" r:id="rId33"/>
    <p:sldId id="328" r:id="rId34"/>
    <p:sldId id="330" r:id="rId35"/>
    <p:sldId id="325" r:id="rId36"/>
    <p:sldId id="294" r:id="rId37"/>
    <p:sldId id="280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2" autoAdjust="0"/>
    <p:restoredTop sz="98569" autoAdjust="0"/>
  </p:normalViewPr>
  <p:slideViewPr>
    <p:cSldViewPr>
      <p:cViewPr varScale="1">
        <p:scale>
          <a:sx n="106" d="100"/>
          <a:sy n="106" d="100"/>
        </p:scale>
        <p:origin x="-1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mailto:bim@titul.ru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280831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Работа с пассивными учащимися на уроках английского языка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5445224"/>
            <a:ext cx="5904656" cy="1248544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Буров Илья Михайлович,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ведущий методист издательства «Титул»,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аспирант кафедры методики преподавания иностранных языков Университета РАО</a:t>
            </a:r>
          </a:p>
        </p:txBody>
      </p:sp>
      <p:pic>
        <p:nvPicPr>
          <p:cNvPr id="4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88640"/>
            <a:ext cx="2160240" cy="1314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Полезные приемы: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err="1" smtClean="0"/>
              <a:t>Инсценирование</a:t>
            </a:r>
            <a:r>
              <a:rPr lang="ru-RU" b="1" dirty="0" smtClean="0"/>
              <a:t> </a:t>
            </a:r>
            <a:r>
              <a:rPr lang="ru-RU" b="1" dirty="0" smtClean="0"/>
              <a:t>диалогов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При работе с лексическим и грамматическим материалом </a:t>
            </a:r>
            <a:r>
              <a:rPr lang="ru-RU" dirty="0" smtClean="0"/>
              <a:t>использовать</a:t>
            </a:r>
            <a:r>
              <a:rPr lang="ru-RU" dirty="0" smtClean="0"/>
              <a:t> </a:t>
            </a:r>
            <a:r>
              <a:rPr lang="ru-RU" b="1" dirty="0" smtClean="0"/>
              <a:t>игровые приёмы с мячом и без мяча.</a:t>
            </a:r>
            <a:r>
              <a:rPr lang="ru-RU" dirty="0" smtClean="0"/>
              <a:t> Мяч можно использовать при изучении различных тем, в разных по возрасту классах. Темп игры быстрый, позволяющий охватить достаточно объёмный материал.</a:t>
            </a:r>
          </a:p>
          <a:p>
            <a:r>
              <a:rPr lang="ru-RU" dirty="0" smtClean="0"/>
              <a:t> Активно </a:t>
            </a:r>
            <a:r>
              <a:rPr lang="ru-RU" dirty="0" smtClean="0"/>
              <a:t>использовать </a:t>
            </a:r>
            <a:r>
              <a:rPr lang="ru-RU" dirty="0" smtClean="0"/>
              <a:t>в своей работе над различными учебными </a:t>
            </a:r>
            <a:r>
              <a:rPr lang="ru-RU" b="1" dirty="0" smtClean="0"/>
              <a:t>темами рифмовки, загадки, </a:t>
            </a:r>
            <a:r>
              <a:rPr lang="ru-RU" b="1" dirty="0" smtClean="0"/>
              <a:t>пословицы, песни.</a:t>
            </a:r>
            <a:r>
              <a:rPr lang="ru-RU" b="1" dirty="0" smtClean="0"/>
              <a:t> </a:t>
            </a:r>
            <a:r>
              <a:rPr lang="ru-RU" dirty="0" smtClean="0"/>
              <a:t> </a:t>
            </a:r>
          </a:p>
          <a:p>
            <a:r>
              <a:rPr lang="ru-RU" dirty="0" smtClean="0"/>
              <a:t>Чтобы поддержать интерес к изучению языка </a:t>
            </a:r>
            <a:r>
              <a:rPr lang="ru-RU" dirty="0" smtClean="0"/>
              <a:t>использовать </a:t>
            </a:r>
            <a:r>
              <a:rPr lang="ru-RU" dirty="0" smtClean="0"/>
              <a:t>на уроке </a:t>
            </a:r>
            <a:r>
              <a:rPr lang="ru-RU" b="1" dirty="0" smtClean="0"/>
              <a:t>наглядность, таблицы, схемы, </a:t>
            </a:r>
            <a:r>
              <a:rPr lang="ru-RU" b="1" dirty="0" err="1" smtClean="0"/>
              <a:t>звуко</a:t>
            </a:r>
            <a:r>
              <a:rPr lang="ru-RU" b="1" dirty="0" smtClean="0"/>
              <a:t> – технические средства обучения, ИКТ.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484784"/>
            <a:ext cx="539019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2489" t="5556" b="10744"/>
          <a:stretch>
            <a:fillRect/>
          </a:stretch>
        </p:blipFill>
        <p:spPr bwMode="auto">
          <a:xfrm>
            <a:off x="3995936" y="0"/>
            <a:ext cx="5148065" cy="6741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2348880"/>
            <a:ext cx="30243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Stand up if you are the person who…. 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likes wearing stone-washed jeans? (what does it look like?)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k</a:t>
            </a:r>
            <a:r>
              <a:rPr lang="en-US" sz="2000" dirty="0" smtClean="0"/>
              <a:t>nows </a:t>
            </a:r>
            <a:r>
              <a:rPr lang="en-US" sz="2000" dirty="0" smtClean="0"/>
              <a:t>the difference between baggy jeans and flared jeans?</a:t>
            </a:r>
          </a:p>
          <a:p>
            <a:r>
              <a:rPr lang="en-US" sz="2000" dirty="0" smtClean="0"/>
              <a:t> </a:t>
            </a:r>
          </a:p>
          <a:p>
            <a:pPr>
              <a:buFontTx/>
              <a:buChar char="-"/>
            </a:pPr>
            <a:r>
              <a:rPr lang="en-US" sz="2000" smtClean="0"/>
              <a:t>want</a:t>
            </a:r>
            <a:r>
              <a:rPr lang="en-US" sz="2000" smtClean="0"/>
              <a:t>s</a:t>
            </a:r>
            <a:r>
              <a:rPr lang="ru-RU" sz="2000" smtClean="0"/>
              <a:t> </a:t>
            </a:r>
            <a:r>
              <a:rPr lang="en-US" sz="2000" dirty="0" smtClean="0"/>
              <a:t>to buy rivets jeans? </a:t>
            </a:r>
            <a:endParaRPr lang="ru-RU" sz="2400" dirty="0"/>
          </a:p>
        </p:txBody>
      </p:sp>
      <p:pic>
        <p:nvPicPr>
          <p:cNvPr id="1028" name="Picture 4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"/>
            <a:ext cx="1731154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«Зашифрованное слово»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Ученик получает зашифрованный список слов, где число обозначает порядковый номер буквы в алфавите. </a:t>
            </a:r>
            <a:r>
              <a:rPr lang="ru-RU" sz="2000" b="1" dirty="0" smtClean="0"/>
              <a:t>Задача</a:t>
            </a:r>
            <a:r>
              <a:rPr lang="ru-RU" sz="2000" dirty="0" smtClean="0"/>
              <a:t> - расшифровать слова быстро и правильно:</a:t>
            </a:r>
          </a:p>
          <a:p>
            <a:pPr>
              <a:buNone/>
            </a:pPr>
            <a:r>
              <a:rPr lang="ru-RU" dirty="0" smtClean="0"/>
              <a:t>11.14.15.23. –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know</a:t>
            </a:r>
          </a:p>
          <a:p>
            <a:pPr>
              <a:buNone/>
            </a:pPr>
            <a:r>
              <a:rPr lang="en-US" dirty="0" smtClean="0"/>
              <a:t>15.18.7.1.14.9.26.5. </a:t>
            </a:r>
            <a:r>
              <a:rPr lang="ru-RU" dirty="0" smtClean="0"/>
              <a:t>–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organize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78286"/>
            <a:ext cx="4104456" cy="548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5059" t="2886" r="5467" b="63394"/>
          <a:stretch>
            <a:fillRect/>
          </a:stretch>
        </p:blipFill>
        <p:spPr bwMode="auto">
          <a:xfrm>
            <a:off x="4139952" y="1844824"/>
            <a:ext cx="5004048" cy="2452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5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2168" cy="1965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16632"/>
            <a:ext cx="4890325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 со стрелкой вправо 7"/>
          <p:cNvSpPr/>
          <p:nvPr/>
        </p:nvSpPr>
        <p:spPr>
          <a:xfrm rot="20319329">
            <a:off x="879615" y="2733591"/>
            <a:ext cx="3068131" cy="864096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8787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79" r="1331"/>
          <a:stretch>
            <a:fillRect/>
          </a:stretch>
        </p:blipFill>
        <p:spPr bwMode="auto">
          <a:xfrm>
            <a:off x="3635896" y="0"/>
            <a:ext cx="4968552" cy="6743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779" r="1331" b="33132"/>
          <a:stretch>
            <a:fillRect/>
          </a:stretch>
        </p:blipFill>
        <p:spPr bwMode="auto">
          <a:xfrm>
            <a:off x="2699792" y="260648"/>
            <a:ext cx="6264696" cy="5685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3796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260648"/>
            <a:ext cx="1584176" cy="2058732"/>
          </a:xfrm>
          <a:prstGeom prst="rect">
            <a:avLst/>
          </a:prstGeom>
          <a:noFill/>
        </p:spPr>
      </p:pic>
      <p:sp>
        <p:nvSpPr>
          <p:cNvPr id="7" name="Выноска со стрелкой вправо 6"/>
          <p:cNvSpPr/>
          <p:nvPr/>
        </p:nvSpPr>
        <p:spPr>
          <a:xfrm rot="19826197">
            <a:off x="259691" y="2682665"/>
            <a:ext cx="2718645" cy="750488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Развлекательная форма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https://www.englishteachers.ru/uploadedfiles/waresimgs/3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1945677"/>
          </a:xfrm>
          <a:prstGeom prst="rect">
            <a:avLst/>
          </a:prstGeom>
          <a:noFill/>
        </p:spPr>
      </p:pic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431" t="2223" r="13325" b="3089"/>
          <a:stretch>
            <a:fillRect/>
          </a:stretch>
        </p:blipFill>
        <p:spPr bwMode="auto">
          <a:xfrm>
            <a:off x="1619672" y="1609302"/>
            <a:ext cx="7319862" cy="524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 со стрелкой вправо 5"/>
          <p:cNvSpPr/>
          <p:nvPr/>
        </p:nvSpPr>
        <p:spPr>
          <a:xfrm rot="1253243">
            <a:off x="3410438" y="903696"/>
            <a:ext cx="3395511" cy="1042793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Самоконтроль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179512" y="642938"/>
            <a:ext cx="8784976" cy="6215062"/>
            <a:chOff x="179512" y="642938"/>
            <a:chExt cx="8784976" cy="6215062"/>
          </a:xfrm>
        </p:grpSpPr>
        <p:pic>
          <p:nvPicPr>
            <p:cNvPr id="4" name="Picture 4" descr="HEru7SB_064"/>
            <p:cNvPicPr>
              <a:picLocks noChangeAspect="1" noChangeArrowheads="1"/>
            </p:cNvPicPr>
            <p:nvPr/>
          </p:nvPicPr>
          <p:blipFill>
            <a:blip r:embed="rId2" cstate="print"/>
            <a:srcRect l="3846"/>
            <a:stretch>
              <a:fillRect/>
            </a:stretch>
          </p:blipFill>
          <p:spPr bwMode="auto">
            <a:xfrm>
              <a:off x="179512" y="642938"/>
              <a:ext cx="4487738" cy="6215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5" descr="HEru7SB_065"/>
            <p:cNvPicPr>
              <a:picLocks noChangeAspect="1" noChangeArrowheads="1"/>
            </p:cNvPicPr>
            <p:nvPr/>
          </p:nvPicPr>
          <p:blipFill>
            <a:blip r:embed="rId3" cstate="print"/>
            <a:srcRect t="1655" r="8148"/>
            <a:stretch>
              <a:fillRect/>
            </a:stretch>
          </p:blipFill>
          <p:spPr bwMode="auto">
            <a:xfrm>
              <a:off x="4644008" y="692696"/>
              <a:ext cx="4320480" cy="6165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Выноска со стрелкой влево 7"/>
          <p:cNvSpPr/>
          <p:nvPr/>
        </p:nvSpPr>
        <p:spPr>
          <a:xfrm rot="20016520">
            <a:off x="6838469" y="370075"/>
            <a:ext cx="1800200" cy="576064"/>
          </a:xfrm>
          <a:prstGeom prst="lef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  <p:pic>
        <p:nvPicPr>
          <p:cNvPr id="31746" name="Picture 2" descr="https://www.englishteachers.ru/uploadedfiles/waresimgs/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6619" y="1"/>
            <a:ext cx="1414780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9128" t="2861" r="51578" b="1041"/>
          <a:stretch>
            <a:fillRect/>
          </a:stretch>
        </p:blipFill>
        <p:spPr bwMode="auto">
          <a:xfrm>
            <a:off x="4139952" y="-22565"/>
            <a:ext cx="5004048" cy="6880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9128" t="2861" r="51578" b="48865"/>
          <a:stretch>
            <a:fillRect/>
          </a:stretch>
        </p:blipFill>
        <p:spPr bwMode="auto">
          <a:xfrm>
            <a:off x="971600" y="1052736"/>
            <a:ext cx="8172400" cy="564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412730" cy="1916832"/>
          </a:xfrm>
          <a:prstGeom prst="rect">
            <a:avLst/>
          </a:prstGeom>
          <a:noFill/>
        </p:spPr>
      </p:pic>
      <p:sp>
        <p:nvSpPr>
          <p:cNvPr id="8" name="Выноска со стрелкой влево 7"/>
          <p:cNvSpPr/>
          <p:nvPr/>
        </p:nvSpPr>
        <p:spPr>
          <a:xfrm rot="20016520">
            <a:off x="6821296" y="989525"/>
            <a:ext cx="2129766" cy="576064"/>
          </a:xfrm>
          <a:prstGeom prst="lef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Подача материала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l="21303" r="21974" b="39344"/>
          <a:stretch>
            <a:fillRect/>
          </a:stretch>
        </p:blipFill>
        <p:spPr bwMode="auto">
          <a:xfrm>
            <a:off x="111168" y="1268760"/>
            <a:ext cx="9032832" cy="543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2253" cy="1772816"/>
          </a:xfrm>
          <a:prstGeom prst="rect">
            <a:avLst/>
          </a:prstGeom>
          <a:noFill/>
        </p:spPr>
      </p:pic>
      <p:sp>
        <p:nvSpPr>
          <p:cNvPr id="8" name="Выноска со стрелкой влево 7"/>
          <p:cNvSpPr/>
          <p:nvPr/>
        </p:nvSpPr>
        <p:spPr>
          <a:xfrm rot="20016520">
            <a:off x="5453144" y="1352042"/>
            <a:ext cx="2129766" cy="576064"/>
          </a:xfrm>
          <a:prstGeom prst="lef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Подача материала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04476"/>
            <a:ext cx="6255690" cy="6601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8" name="Выноска со стрелкой вправо 7"/>
          <p:cNvSpPr/>
          <p:nvPr/>
        </p:nvSpPr>
        <p:spPr>
          <a:xfrm rot="21403086">
            <a:off x="487625" y="2787097"/>
            <a:ext cx="2753470" cy="780432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Подача материала в доступной и полезной форме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300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пассивностей: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2"/>
          </a:xfrm>
        </p:spPr>
        <p:txBody>
          <a:bodyPr>
            <a:normAutofit fontScale="77500" lnSpcReduction="20000"/>
          </a:bodyPr>
          <a:lstStyle/>
          <a:p>
            <a:pPr fontAlgn="base"/>
            <a:r>
              <a:rPr lang="ru-RU" dirty="0" smtClean="0"/>
              <a:t> «Операционально-техническая» интеллектуальная пассивность, в основе которой лежат: пробелы в знаниях, неумение применять их на новом материале; отсутствие умений и навыков организации учебной работы (неумение усвоить условие задачи, поставить нужные вопросы, работать с учебником); отсутствие привычки самостоятельного выполнения задания. 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«Мотивационной» интеллектуальной пассивности, для которой характерны: выбор преимущественно легких путей достижения цели, не заинтересованность в работе, стремление получить быстрый результат без достаточного осмысливания, дискомфортное эмоциональное состояние в ситуации интеллектуального напряжения.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1"/>
            <a:ext cx="2141446" cy="2952328"/>
          </a:xfrm>
          <a:prstGeom prst="rect">
            <a:avLst/>
          </a:prstGeom>
        </p:spPr>
      </p:pic>
      <p:pic>
        <p:nvPicPr>
          <p:cNvPr id="7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19672" y="1720706"/>
            <a:ext cx="7369539" cy="5048788"/>
          </a:xfrm>
          <a:prstGeom prst="rect">
            <a:avLst/>
          </a:prstGeom>
        </p:spPr>
      </p:pic>
      <p:sp>
        <p:nvSpPr>
          <p:cNvPr id="10" name="Выноска со стрелкой вниз 9"/>
          <p:cNvSpPr/>
          <p:nvPr/>
        </p:nvSpPr>
        <p:spPr>
          <a:xfrm>
            <a:off x="3540245" y="620688"/>
            <a:ext cx="3528392" cy="122413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r>
              <a:rPr lang="en-US" dirty="0" smtClean="0"/>
              <a:t> </a:t>
            </a:r>
            <a:r>
              <a:rPr lang="ru-RU" dirty="0" smtClean="0"/>
              <a:t>и увлекательная форма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2854" y="529099"/>
            <a:ext cx="4536503" cy="61431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3122801"/>
            <a:ext cx="4008083" cy="3384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88641"/>
            <a:ext cx="2141446" cy="2952328"/>
          </a:xfrm>
          <a:prstGeom prst="rect">
            <a:avLst/>
          </a:prstGeom>
        </p:spPr>
      </p:pic>
      <p:sp>
        <p:nvSpPr>
          <p:cNvPr id="7" name="Выноска со стрелкой вниз 6"/>
          <p:cNvSpPr/>
          <p:nvPr/>
        </p:nvSpPr>
        <p:spPr>
          <a:xfrm rot="20190480">
            <a:off x="2220312" y="841976"/>
            <a:ext cx="2065196" cy="1872207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956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r>
              <a:rPr lang="en-US" dirty="0" smtClean="0"/>
              <a:t> </a:t>
            </a:r>
            <a:r>
              <a:rPr lang="ru-RU" dirty="0" smtClean="0"/>
              <a:t>и увлекательная форма, творчество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6018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52017" y="141380"/>
            <a:ext cx="4724681" cy="6599988"/>
          </a:xfrm>
          <a:prstGeom prst="rect">
            <a:avLst/>
          </a:prstGeom>
        </p:spPr>
      </p:pic>
      <p:sp>
        <p:nvSpPr>
          <p:cNvPr id="5" name="Выноска со стрелкой вправо 4"/>
          <p:cNvSpPr/>
          <p:nvPr/>
        </p:nvSpPr>
        <p:spPr>
          <a:xfrm rot="567355">
            <a:off x="593495" y="3355534"/>
            <a:ext cx="2677747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Тематика, содержание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32656"/>
            <a:ext cx="1943974" cy="256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515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V:\pubs_new\happy_english.ru\Webinar\2014\18.06\Heru11_p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41538"/>
            <a:ext cx="4973258" cy="6599830"/>
          </a:xfrm>
          <a:prstGeom prst="rect">
            <a:avLst/>
          </a:prstGeom>
          <a:noFill/>
        </p:spPr>
      </p:pic>
      <p:pic>
        <p:nvPicPr>
          <p:cNvPr id="7" name="Picture 2" descr="http://www.titul.ru/central/pickup.php?s=www_titul_ru&amp;i=k4kyzj0qswa54001i7w1bntmcu4uexo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1905000" cy="2524126"/>
          </a:xfrm>
          <a:prstGeom prst="rect">
            <a:avLst/>
          </a:prstGeom>
          <a:noFill/>
        </p:spPr>
      </p:pic>
      <p:sp>
        <p:nvSpPr>
          <p:cNvPr id="4" name="Выноска со стрелкой вправо 3"/>
          <p:cNvSpPr/>
          <p:nvPr/>
        </p:nvSpPr>
        <p:spPr>
          <a:xfrm rot="21259092">
            <a:off x="593495" y="3355534"/>
            <a:ext cx="2677747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Актуальность темы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08984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en-US" smtClean="0"/>
              <a:t>“The Urals”, </a:t>
            </a:r>
            <a:r>
              <a:rPr lang="ru-RU" smtClean="0"/>
              <a:t>7-11 классы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600" y="1340768"/>
            <a:ext cx="3887787" cy="5276850"/>
          </a:xfrm>
          <a:noFill/>
        </p:spPr>
      </p:pic>
      <p:pic>
        <p:nvPicPr>
          <p:cNvPr id="2150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48213" y="1346200"/>
            <a:ext cx="3856037" cy="5203825"/>
          </a:xfrm>
          <a:noFill/>
        </p:spPr>
      </p:pic>
      <p:sp>
        <p:nvSpPr>
          <p:cNvPr id="5" name="Выноска со стрелкой вправо 4"/>
          <p:cNvSpPr/>
          <p:nvPr/>
        </p:nvSpPr>
        <p:spPr>
          <a:xfrm rot="21259092">
            <a:off x="32736" y="2263458"/>
            <a:ext cx="2677747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Интерес к изучаемому материалу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en-US" smtClean="0"/>
              <a:t>“Songs and Poems for School”</a:t>
            </a:r>
            <a:endParaRPr lang="ru-RU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1006475"/>
            <a:ext cx="4176713" cy="5773738"/>
          </a:xfrm>
          <a:noFill/>
        </p:spPr>
      </p:pic>
      <p:sp>
        <p:nvSpPr>
          <p:cNvPr id="4" name="Выноска со стрелкой вправо 3"/>
          <p:cNvSpPr/>
          <p:nvPr/>
        </p:nvSpPr>
        <p:spPr>
          <a:xfrm rot="21259092">
            <a:off x="284256" y="2767515"/>
            <a:ext cx="2677747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песен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“Songs and Poems for School”</a:t>
            </a:r>
            <a:endParaRPr lang="ru-RU" dirty="0" smtClean="0"/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966788"/>
            <a:ext cx="4103687" cy="5673725"/>
          </a:xfrm>
          <a:noFill/>
        </p:spPr>
      </p:pic>
      <p:pic>
        <p:nvPicPr>
          <p:cNvPr id="2662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981075"/>
            <a:ext cx="4103688" cy="56403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/>
          <a:lstStyle/>
          <a:p>
            <a:pPr eaLnBrk="1" hangingPunct="1"/>
            <a:r>
              <a:rPr lang="en-US" dirty="0" smtClean="0"/>
              <a:t>“Robin </a:t>
            </a:r>
            <a:r>
              <a:rPr lang="en-US" dirty="0" err="1" smtClean="0"/>
              <a:t>MacWizard’s</a:t>
            </a:r>
            <a:r>
              <a:rPr lang="en-US" dirty="0" smtClean="0"/>
              <a:t> Diary</a:t>
            </a:r>
            <a:r>
              <a:rPr lang="en-US" dirty="0" smtClean="0"/>
              <a:t>” </a:t>
            </a:r>
            <a:r>
              <a:rPr lang="en-US" dirty="0" smtClean="0"/>
              <a:t>9 </a:t>
            </a:r>
            <a:r>
              <a:rPr lang="ru-RU" dirty="0" smtClean="0"/>
              <a:t>класс</a:t>
            </a: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576" y="1052736"/>
            <a:ext cx="4071937" cy="5408612"/>
          </a:xfrm>
          <a:noFill/>
        </p:spPr>
      </p:pic>
      <p:pic>
        <p:nvPicPr>
          <p:cNvPr id="2458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4008" y="1412776"/>
            <a:ext cx="4019550" cy="5329237"/>
          </a:xfrm>
          <a:noFill/>
        </p:spPr>
      </p:pic>
      <p:sp>
        <p:nvSpPr>
          <p:cNvPr id="5" name="Выноска со стрелкой вправо 4"/>
          <p:cNvSpPr/>
          <p:nvPr/>
        </p:nvSpPr>
        <p:spPr>
          <a:xfrm rot="20517123">
            <a:off x="244278" y="5543639"/>
            <a:ext cx="2972122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Взаимосвязанность</a:t>
            </a:r>
          </a:p>
          <a:p>
            <a:pPr algn="ctr"/>
            <a:r>
              <a:rPr lang="ru-RU" dirty="0" smtClean="0"/>
              <a:t>в обучении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“Read Up”, </a:t>
            </a:r>
            <a:r>
              <a:rPr lang="ru-RU" dirty="0" smtClean="0"/>
              <a:t>9 класс</a:t>
            </a:r>
          </a:p>
        </p:txBody>
      </p:sp>
      <p:pic>
        <p:nvPicPr>
          <p:cNvPr id="3277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908050"/>
            <a:ext cx="4103688" cy="5643563"/>
          </a:xfrm>
          <a:noFill/>
        </p:spPr>
      </p:pic>
      <p:pic>
        <p:nvPicPr>
          <p:cNvPr id="327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908050"/>
            <a:ext cx="4156075" cy="57134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“Moscow”</a:t>
            </a:r>
            <a:r>
              <a:rPr lang="ru-RU" smtClean="0"/>
              <a:t>, 10-11 классы</a:t>
            </a:r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268413"/>
            <a:ext cx="3960813" cy="5368925"/>
          </a:xfrm>
          <a:noFill/>
        </p:spPr>
      </p:pic>
      <p:pic>
        <p:nvPicPr>
          <p:cNvPr id="3482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1268413"/>
            <a:ext cx="3933825" cy="5329237"/>
          </a:xfrm>
          <a:noFill/>
        </p:spPr>
      </p:pic>
      <p:sp>
        <p:nvSpPr>
          <p:cNvPr id="5" name="Выноска со стрелкой вправо 4"/>
          <p:cNvSpPr/>
          <p:nvPr/>
        </p:nvSpPr>
        <p:spPr>
          <a:xfrm rot="20517123">
            <a:off x="244278" y="5543639"/>
            <a:ext cx="2972122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Новизна информации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пассивностей: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97152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ru-RU" dirty="0" smtClean="0"/>
              <a:t>«Частичная» или избирательная интеллектуальная пассивность. Представители этой группы интеллектуально пассивны только в отдельных видах работы или в отношении некоторых учебных дисциплин.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Общей интеллектуальная пассивность. Представители этой группы не проявляют обычной </a:t>
            </a:r>
            <a:r>
              <a:rPr lang="ru-RU" dirty="0" smtClean="0"/>
              <a:t>любознательности</a:t>
            </a:r>
            <a:r>
              <a:rPr lang="ru-RU" dirty="0" smtClean="0"/>
              <a:t>. Они не желают получать новые знания, избегают умственного напряжения, при этом проявления интеллектуальной пассивности выступают в разных учебных и не учебных ситуациях, даже в игре.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850900"/>
          </a:xfrm>
        </p:spPr>
        <p:txBody>
          <a:bodyPr/>
          <a:lstStyle/>
          <a:p>
            <a:pPr eaLnBrk="1" hangingPunct="1"/>
            <a:r>
              <a:rPr lang="en-US" smtClean="0"/>
              <a:t>“Moscow”</a:t>
            </a:r>
            <a:r>
              <a:rPr lang="ru-RU" smtClean="0"/>
              <a:t>, 10-11 классы</a:t>
            </a:r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028700"/>
            <a:ext cx="4103687" cy="5551488"/>
          </a:xfrm>
          <a:noFill/>
        </p:spPr>
      </p:pic>
      <p:pic>
        <p:nvPicPr>
          <p:cNvPr id="3584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1196975"/>
            <a:ext cx="3884613" cy="5256213"/>
          </a:xfrm>
          <a:noFill/>
        </p:spPr>
      </p:pic>
      <p:sp>
        <p:nvSpPr>
          <p:cNvPr id="5" name="Выноска со стрелкой вправо 4"/>
          <p:cNvSpPr/>
          <p:nvPr/>
        </p:nvSpPr>
        <p:spPr>
          <a:xfrm rot="20517123">
            <a:off x="244278" y="5543639"/>
            <a:ext cx="2972122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Новизна информации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Предлагайте подготовить проекты: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19256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Идеи:</a:t>
            </a:r>
          </a:p>
          <a:p>
            <a:r>
              <a:rPr lang="ru-RU" dirty="0" err="1" smtClean="0"/>
              <a:t>Селфи-проект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а) как делать </a:t>
            </a:r>
            <a:r>
              <a:rPr lang="ru-RU" dirty="0" err="1" smtClean="0"/>
              <a:t>селфи</a:t>
            </a:r>
            <a:r>
              <a:rPr lang="ru-RU" dirty="0" smtClean="0"/>
              <a:t> безопасно;</a:t>
            </a:r>
            <a:br>
              <a:rPr lang="ru-RU" dirty="0" smtClean="0"/>
            </a:br>
            <a:r>
              <a:rPr lang="ru-RU" dirty="0" smtClean="0"/>
              <a:t>б) любимые места через </a:t>
            </a:r>
            <a:r>
              <a:rPr lang="ru-RU" dirty="0" err="1" smtClean="0"/>
              <a:t>селфи</a:t>
            </a:r>
            <a:r>
              <a:rPr lang="ru-RU" dirty="0" smtClean="0"/>
              <a:t>;</a:t>
            </a:r>
            <a:br>
              <a:rPr lang="ru-RU" dirty="0" smtClean="0"/>
            </a:br>
            <a:r>
              <a:rPr lang="ru-RU" dirty="0" smtClean="0"/>
              <a:t>в) достопримечательность на </a:t>
            </a:r>
            <a:r>
              <a:rPr lang="ru-RU" dirty="0" err="1" smtClean="0"/>
              <a:t>селфи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Дополнительная информация:</a:t>
            </a:r>
            <a:br>
              <a:rPr lang="ru-RU" dirty="0" smtClean="0"/>
            </a:br>
            <a:r>
              <a:rPr lang="ru-RU" dirty="0" smtClean="0"/>
              <a:t>а) Новые раскопки (например раскопки на территории Московского Кремля);</a:t>
            </a:r>
            <a:br>
              <a:rPr lang="ru-RU" dirty="0" smtClean="0"/>
            </a:br>
            <a:r>
              <a:rPr lang="ru-RU" dirty="0" smtClean="0"/>
              <a:t>б) Самые удивительные клады найденные при раскопках за последние 10 лет;</a:t>
            </a:r>
          </a:p>
          <a:p>
            <a:r>
              <a:rPr lang="ru-RU" dirty="0" smtClean="0"/>
              <a:t>История фотографии;</a:t>
            </a:r>
          </a:p>
          <a:p>
            <a:r>
              <a:rPr lang="ru-RU" dirty="0" smtClean="0"/>
              <a:t>Мода определенного времени;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Московский кремль: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xn--80apbncz.xn--p1ai/uploadedfiles/1-042016/images/32e9d00105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352928" cy="52016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История фотографии: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2" name="Picture 2" descr="https://pp.userapi.com/c543107/v543107358/1ee7a/imPVCoBX3rs.jpg"/>
          <p:cNvPicPr>
            <a:picLocks noChangeAspect="1" noChangeArrowheads="1"/>
          </p:cNvPicPr>
          <p:nvPr/>
        </p:nvPicPr>
        <p:blipFill>
          <a:blip r:embed="rId2" cstate="print"/>
          <a:srcRect t="13186"/>
          <a:stretch>
            <a:fillRect/>
          </a:stretch>
        </p:blipFill>
        <p:spPr bwMode="auto">
          <a:xfrm>
            <a:off x="2051720" y="980728"/>
            <a:ext cx="5328592" cy="56969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История фотографии: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250" name="Picture 2" descr="https://pp.userapi.com/c639431/v639431489/fd11/LqMUlwAvKr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340768"/>
            <a:ext cx="5753100" cy="4295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en-US" smtClean="0"/>
              <a:t>“St. Petersburg”, </a:t>
            </a:r>
            <a:r>
              <a:rPr lang="ru-RU" smtClean="0"/>
              <a:t>10-11 классы</a:t>
            </a:r>
          </a:p>
        </p:txBody>
      </p:sp>
      <p:pic>
        <p:nvPicPr>
          <p:cNvPr id="3686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003300"/>
            <a:ext cx="4176712" cy="5700713"/>
          </a:xfrm>
          <a:noFill/>
        </p:spPr>
      </p:pic>
      <p:pic>
        <p:nvPicPr>
          <p:cNvPr id="3686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3" y="1268413"/>
            <a:ext cx="3971925" cy="54006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Резюме: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Важно: </a:t>
            </a:r>
          </a:p>
          <a:p>
            <a:r>
              <a:rPr lang="ru-RU" dirty="0" smtClean="0"/>
              <a:t>использовать разнообразные приёмы, </a:t>
            </a:r>
            <a:r>
              <a:rPr lang="ru-RU" dirty="0" smtClean="0"/>
              <a:t>которые затрагивали бы учащихся интеллектуально и </a:t>
            </a:r>
            <a:r>
              <a:rPr lang="ru-RU" dirty="0" smtClean="0"/>
              <a:t>эмоционально ;</a:t>
            </a:r>
            <a:endParaRPr lang="ru-RU" dirty="0" smtClean="0"/>
          </a:p>
          <a:p>
            <a:r>
              <a:rPr lang="ru-RU" dirty="0" smtClean="0"/>
              <a:t>добиваться большей </a:t>
            </a:r>
            <a:r>
              <a:rPr lang="ru-RU" dirty="0" smtClean="0"/>
              <a:t>самостоятельности учащихся в выполнении действий при овладении учебном материалом;</a:t>
            </a:r>
          </a:p>
          <a:p>
            <a:r>
              <a:rPr lang="ru-RU" dirty="0" smtClean="0"/>
              <a:t>формировать такие отношения </a:t>
            </a:r>
            <a:r>
              <a:rPr lang="ru-RU" dirty="0" smtClean="0"/>
              <a:t>взаимодействия между учителем и учащимися, с одной стороны, и в коллективе учащихся, с другой, которые бы вызывали у школьников веру  в успех и желание действовать вместе;</a:t>
            </a:r>
          </a:p>
          <a:p>
            <a:pPr marL="514350" indent="-51435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5602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Буду рад отзывам и вопросам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47664" y="3789040"/>
            <a:ext cx="6336704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Буров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Илья Михайлович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1600" b="1" baseline="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noProof="0" dirty="0" smtClean="0">
                <a:hlinkClick r:id="rId3"/>
              </a:rPr>
              <a:t>bim@titul.ru</a:t>
            </a:r>
            <a:r>
              <a:rPr lang="en-US" sz="2800" b="1" noProof="0" dirty="0" smtClean="0"/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706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Характерные черты: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слабость мотивации учения;</a:t>
            </a:r>
          </a:p>
          <a:p>
            <a:r>
              <a:rPr lang="ru-RU" dirty="0" smtClean="0"/>
              <a:t> «интеллектуальное иждивенчество»; </a:t>
            </a:r>
          </a:p>
          <a:p>
            <a:r>
              <a:rPr lang="ru-RU" dirty="0" smtClean="0"/>
              <a:t>выбор лёгких и простых заданий;</a:t>
            </a:r>
          </a:p>
          <a:p>
            <a:r>
              <a:rPr lang="ru-RU" dirty="0" smtClean="0"/>
              <a:t>большая утомляемость и переживание дискомфорта при умственном напряжении;</a:t>
            </a:r>
          </a:p>
          <a:p>
            <a:r>
              <a:rPr lang="ru-RU" dirty="0" err="1" smtClean="0"/>
              <a:t>несформированность</a:t>
            </a:r>
            <a:r>
              <a:rPr lang="ru-RU" dirty="0" smtClean="0"/>
              <a:t> познавательных интересов; </a:t>
            </a:r>
          </a:p>
          <a:p>
            <a:r>
              <a:rPr lang="ru-RU" dirty="0" smtClean="0"/>
              <a:t>повышенная реакция на новизну;</a:t>
            </a:r>
          </a:p>
          <a:p>
            <a:r>
              <a:rPr lang="ru-RU" dirty="0" err="1" smtClean="0"/>
              <a:t>неоригинальность</a:t>
            </a:r>
            <a:r>
              <a:rPr lang="ru-RU" dirty="0" smtClean="0"/>
              <a:t>, шаблонность воображения.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пассивности: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ru-RU" dirty="0" smtClean="0"/>
              <a:t>недостаток эмоциональной поддержки со стороны </a:t>
            </a:r>
            <a:r>
              <a:rPr lang="ru-RU" dirty="0" smtClean="0"/>
              <a:t>родителей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недостаток внимания со стороны </a:t>
            </a:r>
            <a:r>
              <a:rPr lang="ru-RU" dirty="0" smtClean="0"/>
              <a:t>учителей;</a:t>
            </a:r>
            <a:endParaRPr lang="ru-RU" dirty="0" smtClean="0"/>
          </a:p>
          <a:p>
            <a:r>
              <a:rPr lang="ru-RU" dirty="0" smtClean="0"/>
              <a:t>не знают, что им интересно;</a:t>
            </a:r>
          </a:p>
          <a:p>
            <a:r>
              <a:rPr lang="ru-RU" dirty="0" smtClean="0"/>
              <a:t>повторяющийся неуспех.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Как следствие, учащийся перестает проявлять инициативу.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Условия для повышения мотивации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124744"/>
            <a:ext cx="7992888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/>
              <a:t> Необходимо заботиться </a:t>
            </a:r>
            <a:r>
              <a:rPr lang="ru-RU" sz="2000" dirty="0" smtClean="0"/>
              <a:t>о создании общей положительной атмосферы на уроке, постоянно снижать тревожность детей, исключая упреки, выговор, иронию, насмешку, угрозы и т. д., стремясь исключить страх школьника перед риском ошибиться, забыть, смутиться, неверно ответить</a:t>
            </a:r>
            <a:r>
              <a:rPr lang="ru-RU" sz="2000" dirty="0" smtClean="0"/>
              <a:t>;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Знайте</a:t>
            </a:r>
            <a:r>
              <a:rPr lang="ru-RU" sz="2000" dirty="0" smtClean="0"/>
              <a:t>, чем увлекаются ваши учащиеся. Это хороший инструмент для работы</a:t>
            </a:r>
            <a:r>
              <a:rPr lang="ru-RU" sz="20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Дружественное соперничество еще никогда не было лишним (дискуссия, дебаты, малые группы сотрудничества и т.д</a:t>
            </a:r>
            <a:r>
              <a:rPr lang="ru-RU" sz="2000" dirty="0" smtClean="0"/>
              <a:t>.)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Научите учащихся быть критичными к тому, что они сделали, задавать себе вопросы</a:t>
            </a:r>
            <a:r>
              <a:rPr lang="ru-RU" sz="20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Приносите </a:t>
            </a:r>
            <a:r>
              <a:rPr lang="ru-RU" sz="2000" dirty="0" smtClean="0"/>
              <a:t>на урок своё хорошее настроение и оптимизм – они передадутся учащимся и помогут сформировать у них мотивацию на успех. 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Условия для повышения мотивации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124744"/>
            <a:ext cx="799288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/>
              <a:t> </a:t>
            </a:r>
            <a:r>
              <a:rPr lang="ru-RU" sz="2000" dirty="0" smtClean="0"/>
              <a:t>Задавайте планку, которая будет казаться высокой для учащихся, но вы будете уверены, что она реально достижима.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</a:t>
            </a:r>
            <a:r>
              <a:rPr lang="ru-RU" sz="2000" dirty="0" smtClean="0"/>
              <a:t>Наладьте с обучающимися обратную связь. Покажите им, что задавать вопросы и переспрашивать по теме урока – не преступление</a:t>
            </a:r>
            <a:r>
              <a:rPr lang="ru-RU" sz="20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Объединяйте обучающихся в сбалансированные группы. Практикуйте обучение в сотрудничестве.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Поделитесь с учащимися своим энтузиазмом. 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Знайте своих учащихся;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Покажите, что у каждого есть сильные стороны. Давайте установку на успех. 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Развитие познавательных интересов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24744"/>
            <a:ext cx="8568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Развивать познавательные интересы, для чего необходимо: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не допускать учебных перегрузок, переутомления и одновременно низкой плотности режима работы (дозировка учебного материала с точки зрения количества и качества должна соответствовать возможностям и способностям учащихся</a:t>
            </a:r>
            <a:r>
              <a:rPr lang="ru-RU" sz="2400" dirty="0" smtClean="0"/>
              <a:t>);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стимулировать </a:t>
            </a:r>
            <a:r>
              <a:rPr lang="ru-RU" sz="2400" dirty="0" smtClean="0"/>
              <a:t>познавательный интерес многообразием приемов </a:t>
            </a:r>
            <a:r>
              <a:rPr lang="ru-RU" sz="2400" dirty="0" smtClean="0"/>
              <a:t>занимательности;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использовать </a:t>
            </a:r>
            <a:r>
              <a:rPr lang="ru-RU" sz="2400" dirty="0" smtClean="0"/>
              <a:t>проблемно-поисковые методы обучения.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Ситуации оценки и самооценки деятельности </a:t>
            </a:r>
            <a:r>
              <a:rPr lang="ru-RU" b="1" dirty="0" smtClean="0"/>
              <a:t>предполагают: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формирование</a:t>
            </a:r>
            <a:r>
              <a:rPr lang="ru-RU" dirty="0" smtClean="0"/>
              <a:t>  в основном у </a:t>
            </a:r>
            <a:r>
              <a:rPr lang="ru-RU" u="sng" dirty="0" smtClean="0"/>
              <a:t>старших школьников </a:t>
            </a:r>
            <a:r>
              <a:rPr lang="ru-RU" dirty="0" smtClean="0"/>
              <a:t>критического отношения к выполняемой работе и представлены следующими видами заданий:  </a:t>
            </a:r>
          </a:p>
          <a:p>
            <a:r>
              <a:rPr lang="ru-RU" dirty="0" smtClean="0"/>
              <a:t>Назовите </a:t>
            </a:r>
            <a:r>
              <a:rPr lang="ru-RU" dirty="0" smtClean="0"/>
              <a:t>вопросы к тексту, которые показались вам очень трудными.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Отметьте знаком + те вопросы по тексту, на которые вы знаете ответ.</a:t>
            </a:r>
          </a:p>
          <a:p>
            <a:r>
              <a:rPr lang="ru-RU" dirty="0" smtClean="0"/>
              <a:t>Отметьте </a:t>
            </a:r>
            <a:r>
              <a:rPr lang="ru-RU" dirty="0" smtClean="0"/>
              <a:t>знаком +  те предложения в тексте, которые являются, на ваш взгляд, самыми трудными.  </a:t>
            </a:r>
            <a:endParaRPr lang="ru-RU" dirty="0" smtClean="0"/>
          </a:p>
          <a:p>
            <a:r>
              <a:rPr lang="ru-RU" dirty="0" smtClean="0"/>
              <a:t>Выпишите 10 новых слов или выражений, которых вы не знали ранее.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</TotalTime>
  <Words>711</Words>
  <Application>Microsoft Office PowerPoint</Application>
  <PresentationFormat>Экран (4:3)</PresentationFormat>
  <Paragraphs>132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Работа с пассивными учащимися на уроках английского языка</vt:lpstr>
      <vt:lpstr>Виды пассивностей:</vt:lpstr>
      <vt:lpstr>Виды пассивностей:</vt:lpstr>
      <vt:lpstr>Характерные черты:</vt:lpstr>
      <vt:lpstr>Причины пассивности:</vt:lpstr>
      <vt:lpstr>Условия для повышения мотивации</vt:lpstr>
      <vt:lpstr>Условия для повышения мотивации</vt:lpstr>
      <vt:lpstr>Развитие познавательных интересов</vt:lpstr>
      <vt:lpstr>Ситуации оценки и самооценки деятельности предполагают:</vt:lpstr>
      <vt:lpstr>Полезные приемы:</vt:lpstr>
      <vt:lpstr>Слайд 11</vt:lpstr>
      <vt:lpstr>Игра «Зашифрованное слово»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“The Urals”, 7-11 классы</vt:lpstr>
      <vt:lpstr>“Songs and Poems for School”</vt:lpstr>
      <vt:lpstr>“Songs and Poems for School”</vt:lpstr>
      <vt:lpstr>“Robin MacWizard’s Diary” 9 класс</vt:lpstr>
      <vt:lpstr>“Read Up”, 9 класс</vt:lpstr>
      <vt:lpstr>“Moscow”, 10-11 классы</vt:lpstr>
      <vt:lpstr>“Moscow”, 10-11 классы</vt:lpstr>
      <vt:lpstr>Предлагайте подготовить проекты:</vt:lpstr>
      <vt:lpstr>Московский кремль:</vt:lpstr>
      <vt:lpstr>История фотографии:</vt:lpstr>
      <vt:lpstr>История фотографии:</vt:lpstr>
      <vt:lpstr>“St. Petersburg”, 10-11 классы</vt:lpstr>
      <vt:lpstr>Резюме: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повышения мотивации на уроках английского языка  (на примерах УМК, учебных пособий и обучающих компьютерных программ издательства «Титул»)</dc:title>
  <dc:creator>titul</dc:creator>
  <cp:lastModifiedBy>bim</cp:lastModifiedBy>
  <cp:revision>90</cp:revision>
  <dcterms:modified xsi:type="dcterms:W3CDTF">2017-03-09T09:17:22Z</dcterms:modified>
</cp:coreProperties>
</file>