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313" r:id="rId8"/>
    <p:sldId id="314" r:id="rId9"/>
    <p:sldId id="315" r:id="rId10"/>
    <p:sldId id="316" r:id="rId11"/>
    <p:sldId id="317" r:id="rId12"/>
    <p:sldId id="318" r:id="rId13"/>
    <p:sldId id="319" r:id="rId14"/>
    <p:sldId id="320" r:id="rId15"/>
    <p:sldId id="321" r:id="rId16"/>
    <p:sldId id="322" r:id="rId17"/>
    <p:sldId id="268" r:id="rId18"/>
    <p:sldId id="270" r:id="rId19"/>
    <p:sldId id="271" r:id="rId20"/>
    <p:sldId id="269" r:id="rId21"/>
    <p:sldId id="272" r:id="rId22"/>
    <p:sldId id="273" r:id="rId23"/>
    <p:sldId id="274" r:id="rId24"/>
    <p:sldId id="277" r:id="rId25"/>
    <p:sldId id="278" r:id="rId26"/>
    <p:sldId id="283" r:id="rId27"/>
    <p:sldId id="328" r:id="rId28"/>
    <p:sldId id="330" r:id="rId29"/>
    <p:sldId id="284" r:id="rId30"/>
    <p:sldId id="291" r:id="rId31"/>
    <p:sldId id="292" r:id="rId32"/>
    <p:sldId id="308" r:id="rId33"/>
    <p:sldId id="294" r:id="rId34"/>
    <p:sldId id="295" r:id="rId35"/>
    <p:sldId id="309" r:id="rId36"/>
    <p:sldId id="297" r:id="rId37"/>
    <p:sldId id="327" r:id="rId38"/>
    <p:sldId id="310" r:id="rId39"/>
    <p:sldId id="299" r:id="rId40"/>
    <p:sldId id="329" r:id="rId41"/>
    <p:sldId id="311" r:id="rId42"/>
    <p:sldId id="312" r:id="rId43"/>
    <p:sldId id="325" r:id="rId44"/>
    <p:sldId id="326" r:id="rId45"/>
    <p:sldId id="293" r:id="rId46"/>
    <p:sldId id="267" r:id="rId4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3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51597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75928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02850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69056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95440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1897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06.06.2016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52442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06.06.2016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94196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06.06.2016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2521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39961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7617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06.06.2016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56465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3.em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hyperlink" Target="mailto:olga.dnschool@gmail.com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331640" y="548680"/>
            <a:ext cx="6910536" cy="506487"/>
          </a:xfrm>
        </p:spPr>
        <p:txBody>
          <a:bodyPr>
            <a:noAutofit/>
          </a:bodyPr>
          <a:lstStyle/>
          <a:p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/>
              <a:t/>
            </a:r>
            <a:br>
              <a:rPr lang="en-US" sz="2800" dirty="0"/>
            </a:br>
            <a:r>
              <a:rPr lang="ru-RU" sz="2800" dirty="0" err="1" smtClean="0"/>
              <a:t>Вебинар</a:t>
            </a:r>
            <a:endParaRPr lang="ru-RU" sz="2800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763688" y="1340768"/>
            <a:ext cx="6400800" cy="2232248"/>
          </a:xfrm>
        </p:spPr>
        <p:txBody>
          <a:bodyPr>
            <a:normAutofit fontScale="25000" lnSpcReduction="20000"/>
          </a:bodyPr>
          <a:lstStyle/>
          <a:p>
            <a:endParaRPr lang="en-US" sz="7300" b="1" dirty="0" smtClean="0"/>
          </a:p>
          <a:p>
            <a:endParaRPr lang="en-US" sz="7300" b="1" dirty="0"/>
          </a:p>
          <a:p>
            <a:endParaRPr lang="en-US" sz="7300" b="1" dirty="0" smtClean="0"/>
          </a:p>
          <a:p>
            <a:r>
              <a:rPr lang="ru-RU" sz="12800" b="1" dirty="0" smtClean="0"/>
              <a:t>Приемы и методы обучения детей 3, 4, 5 лет</a:t>
            </a:r>
          </a:p>
          <a:p>
            <a:r>
              <a:rPr lang="ru-RU" sz="12800" b="1" dirty="0" smtClean="0"/>
              <a:t>(на примере пособий издательства «Титул»)</a:t>
            </a:r>
            <a:endParaRPr lang="en-US" sz="12800" b="1" dirty="0" smtClean="0"/>
          </a:p>
          <a:p>
            <a:r>
              <a:rPr lang="ru-RU" sz="9600" b="1" dirty="0" smtClean="0"/>
              <a:t>Ольга Царева</a:t>
            </a:r>
            <a:endParaRPr lang="en-US" sz="9600" b="1" dirty="0" smtClean="0"/>
          </a:p>
          <a:p>
            <a:r>
              <a:rPr lang="ru-RU" sz="9600" b="1" dirty="0" smtClean="0"/>
              <a:t>ЧУ ДО «Школа Дмитрия Никитина»</a:t>
            </a:r>
          </a:p>
          <a:p>
            <a:r>
              <a:rPr lang="ru-RU" sz="9600" b="1" dirty="0" smtClean="0"/>
              <a:t>Ярославль, 2016</a:t>
            </a:r>
            <a:endParaRPr lang="en-US" sz="9600" b="1" dirty="0" smtClean="0"/>
          </a:p>
          <a:p>
            <a:r>
              <a:rPr lang="en-US" sz="9600" b="1" dirty="0" smtClean="0"/>
              <a:t>olga.dnschool@gmail.com</a:t>
            </a:r>
          </a:p>
          <a:p>
            <a:endParaRPr lang="en-US" sz="9600" b="1" dirty="0" smtClean="0"/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357994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980728"/>
            <a:ext cx="4023920" cy="5534075"/>
          </a:xfrm>
        </p:spPr>
      </p:pic>
    </p:spTree>
    <p:extLst>
      <p:ext uri="{BB962C8B-B14F-4D97-AF65-F5344CB8AC3E}">
        <p14:creationId xmlns:p14="http://schemas.microsoft.com/office/powerpoint/2010/main" val="75967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340767"/>
            <a:ext cx="3789429" cy="5211579"/>
          </a:xfrm>
          <a:prstGeom prst="rect">
            <a:avLst/>
          </a:prstGeom>
        </p:spPr>
      </p:pic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7" y="1346494"/>
            <a:ext cx="3785263" cy="5205851"/>
          </a:xfrm>
        </p:spPr>
      </p:pic>
    </p:spTree>
    <p:extLst>
      <p:ext uri="{BB962C8B-B14F-4D97-AF65-F5344CB8AC3E}">
        <p14:creationId xmlns:p14="http://schemas.microsoft.com/office/powerpoint/2010/main" val="3076682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999" y="729945"/>
            <a:ext cx="4082993" cy="561531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764704"/>
            <a:ext cx="4032448" cy="5545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594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764704"/>
            <a:ext cx="3805693" cy="5233948"/>
          </a:xfrm>
        </p:spPr>
      </p:pic>
    </p:spTree>
    <p:extLst>
      <p:ext uri="{BB962C8B-B14F-4D97-AF65-F5344CB8AC3E}">
        <p14:creationId xmlns:p14="http://schemas.microsoft.com/office/powerpoint/2010/main" val="149421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496087"/>
            <a:ext cx="4392488" cy="6040963"/>
          </a:xfrm>
        </p:spPr>
      </p:pic>
    </p:spTree>
    <p:extLst>
      <p:ext uri="{BB962C8B-B14F-4D97-AF65-F5344CB8AC3E}">
        <p14:creationId xmlns:p14="http://schemas.microsoft.com/office/powerpoint/2010/main" val="3220177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6547" y="496086"/>
            <a:ext cx="4279260" cy="5885242"/>
          </a:xfrm>
        </p:spPr>
      </p:pic>
    </p:spTree>
    <p:extLst>
      <p:ext uri="{BB962C8B-B14F-4D97-AF65-F5344CB8AC3E}">
        <p14:creationId xmlns:p14="http://schemas.microsoft.com/office/powerpoint/2010/main" val="3884541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1"/>
                </a:solidFill>
              </a:rPr>
              <a:t/>
            </a:r>
            <a:br>
              <a:rPr lang="en-US" dirty="0" smtClean="0">
                <a:solidFill>
                  <a:schemeClr val="accent1"/>
                </a:solidFill>
              </a:rPr>
            </a:br>
            <a:r>
              <a:rPr lang="en-US" dirty="0">
                <a:solidFill>
                  <a:schemeClr val="accent1"/>
                </a:solidFill>
              </a:rPr>
              <a:t/>
            </a:r>
            <a:br>
              <a:rPr lang="en-US" dirty="0">
                <a:solidFill>
                  <a:schemeClr val="accent1"/>
                </a:solidFill>
              </a:rPr>
            </a:br>
            <a:r>
              <a:rPr lang="en-US" dirty="0" smtClean="0">
                <a:solidFill>
                  <a:schemeClr val="accent1"/>
                </a:solidFill>
              </a:rPr>
              <a:t/>
            </a:r>
            <a:br>
              <a:rPr lang="en-US" dirty="0" smtClean="0">
                <a:solidFill>
                  <a:schemeClr val="accent1"/>
                </a:solidFill>
              </a:rPr>
            </a:br>
            <a:r>
              <a:rPr lang="en-US" dirty="0" smtClean="0">
                <a:solidFill>
                  <a:schemeClr val="accent1"/>
                </a:solidFill>
              </a:rPr>
              <a:t/>
            </a:r>
            <a:br>
              <a:rPr lang="en-US" dirty="0" smtClean="0">
                <a:solidFill>
                  <a:schemeClr val="accent1"/>
                </a:solidFill>
              </a:rPr>
            </a:br>
            <a:r>
              <a:rPr lang="en-US" dirty="0">
                <a:solidFill>
                  <a:schemeClr val="accent1"/>
                </a:solidFill>
              </a:rPr>
              <a:t/>
            </a:r>
            <a:br>
              <a:rPr lang="en-US" dirty="0">
                <a:solidFill>
                  <a:schemeClr val="accent1"/>
                </a:solidFill>
              </a:rPr>
            </a:b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2348880"/>
            <a:ext cx="7715200" cy="3777283"/>
          </a:xfrm>
        </p:spPr>
        <p:txBody>
          <a:bodyPr/>
          <a:lstStyle/>
          <a:p>
            <a:pPr lvl="0"/>
            <a:endParaRPr lang="en-US" dirty="0" smtClean="0"/>
          </a:p>
          <a:p>
            <a:pPr lvl="0"/>
            <a:endParaRPr lang="en-US" dirty="0"/>
          </a:p>
          <a:p>
            <a:pPr lvl="0"/>
            <a:endParaRPr lang="en-US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2769" y="332656"/>
            <a:ext cx="5921559" cy="5921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0066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683568" y="1280743"/>
            <a:ext cx="6825962" cy="382846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844" y="260648"/>
            <a:ext cx="8229600" cy="350912"/>
          </a:xfrm>
        </p:spPr>
        <p:txBody>
          <a:bodyPr>
            <a:noAutofit/>
          </a:bodyPr>
          <a:lstStyle/>
          <a:p>
            <a:r>
              <a:rPr lang="en-US" sz="2800" b="1" dirty="0" err="1" smtClean="0"/>
              <a:t>Georgraphy</a:t>
            </a:r>
            <a:r>
              <a:rPr lang="en-US" sz="2800" b="1" dirty="0" smtClean="0"/>
              <a:t> of a lesson for 3-4 year-olds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1226" y="1382044"/>
            <a:ext cx="8229600" cy="341510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5148064" y="1348676"/>
            <a:ext cx="2169114" cy="1804032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 smtClean="0">
                <a:solidFill>
                  <a:schemeClr val="tx1"/>
                </a:solidFill>
              </a:rPr>
              <a:t>Fingerplay</a:t>
            </a:r>
            <a:r>
              <a:rPr lang="en-US" sz="2400" b="1" dirty="0" smtClean="0">
                <a:solidFill>
                  <a:schemeClr val="tx1"/>
                </a:solidFill>
              </a:rPr>
              <a:t> zone</a:t>
            </a:r>
          </a:p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Story time zone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388877" y="1403006"/>
            <a:ext cx="2232248" cy="158417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Circle time zone</a:t>
            </a:r>
          </a:p>
        </p:txBody>
      </p:sp>
      <p:sp>
        <p:nvSpPr>
          <p:cNvPr id="7" name="Овал 6"/>
          <p:cNvSpPr/>
          <p:nvPr/>
        </p:nvSpPr>
        <p:spPr>
          <a:xfrm>
            <a:off x="3233955" y="3107816"/>
            <a:ext cx="2094707" cy="1332148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Nap time zone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941492" y="2956302"/>
            <a:ext cx="7743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3" name="Овал 12"/>
          <p:cNvSpPr/>
          <p:nvPr/>
        </p:nvSpPr>
        <p:spPr>
          <a:xfrm>
            <a:off x="3621125" y="5109205"/>
            <a:ext cx="2391035" cy="1128107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Table time zone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9846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Finger plays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340768"/>
            <a:ext cx="7315366" cy="4857403"/>
          </a:xfrm>
        </p:spPr>
      </p:pic>
    </p:spTree>
    <p:extLst>
      <p:ext uri="{BB962C8B-B14F-4D97-AF65-F5344CB8AC3E}">
        <p14:creationId xmlns:p14="http://schemas.microsoft.com/office/powerpoint/2010/main" val="1430389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Finger plays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268760"/>
            <a:ext cx="7423811" cy="4929411"/>
          </a:xfrm>
        </p:spPr>
      </p:pic>
    </p:spTree>
    <p:extLst>
      <p:ext uri="{BB962C8B-B14F-4D97-AF65-F5344CB8AC3E}">
        <p14:creationId xmlns:p14="http://schemas.microsoft.com/office/powerpoint/2010/main" val="92085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683568" y="764705"/>
            <a:ext cx="7772400" cy="576063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/>
                </a:solidFill>
              </a:rPr>
              <a:t>План</a:t>
            </a: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187624" y="1340768"/>
            <a:ext cx="7128792" cy="4032448"/>
          </a:xfrm>
        </p:spPr>
        <p:txBody>
          <a:bodyPr>
            <a:normAutofit fontScale="85000" lnSpcReduction="20000"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</a:rPr>
              <a:t>Краткое описание процесса усвоения иностранного языка детьми дошкольного возраста</a:t>
            </a:r>
            <a:endParaRPr lang="en-US" dirty="0" smtClean="0">
              <a:solidFill>
                <a:schemeClr val="tx1"/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en-US" dirty="0" smtClean="0">
              <a:solidFill>
                <a:schemeClr val="tx1"/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</a:rPr>
              <a:t>Краткий обзор пособий из серии «Первые английские слова»</a:t>
            </a:r>
            <a:endParaRPr lang="en-US" dirty="0" smtClean="0">
              <a:solidFill>
                <a:schemeClr val="tx1"/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en-US" dirty="0" smtClean="0">
              <a:solidFill>
                <a:schemeClr val="tx1"/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</a:rPr>
              <a:t>Структура урока английского языка для детей 3-4 и 4-5 лет с видео примерами использования пособия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8657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043608" y="925879"/>
            <a:ext cx="6825962" cy="382846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50912"/>
          </a:xfrm>
        </p:spPr>
        <p:txBody>
          <a:bodyPr>
            <a:noAutofit/>
          </a:bodyPr>
          <a:lstStyle/>
          <a:p>
            <a:r>
              <a:rPr lang="en-US" sz="3200" b="1" dirty="0" err="1" smtClean="0"/>
              <a:t>Georgraphy</a:t>
            </a:r>
            <a:r>
              <a:rPr lang="en-US" sz="3200" b="1" dirty="0" smtClean="0"/>
              <a:t> of a lesson for </a:t>
            </a:r>
            <a:r>
              <a:rPr lang="en-US" sz="3200" b="1" dirty="0" smtClean="0"/>
              <a:t>3-4 </a:t>
            </a:r>
            <a:r>
              <a:rPr lang="en-US" sz="3200" b="1" dirty="0" smtClean="0"/>
              <a:t>year-olds</a:t>
            </a: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1226" y="1382043"/>
            <a:ext cx="8229600" cy="45259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5636561" y="1036078"/>
            <a:ext cx="2169114" cy="1804032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 smtClean="0">
                <a:solidFill>
                  <a:schemeClr val="tx1"/>
                </a:solidFill>
              </a:rPr>
              <a:t>Fingerplay</a:t>
            </a:r>
            <a:r>
              <a:rPr lang="en-US" sz="2400" b="1" dirty="0" smtClean="0">
                <a:solidFill>
                  <a:schemeClr val="tx1"/>
                </a:solidFill>
              </a:rPr>
              <a:t> zone</a:t>
            </a:r>
          </a:p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Story time zone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763688" y="953169"/>
            <a:ext cx="2232248" cy="158417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Circle time zone</a:t>
            </a:r>
          </a:p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3770937" y="2840110"/>
            <a:ext cx="2094707" cy="1332148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Nap time zone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899268" y="3237527"/>
            <a:ext cx="7743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cxnSp>
        <p:nvCxnSpPr>
          <p:cNvPr id="14" name="Прямая со стрелкой 13"/>
          <p:cNvCxnSpPr>
            <a:stCxn id="4" idx="2"/>
          </p:cNvCxnSpPr>
          <p:nvPr/>
        </p:nvCxnSpPr>
        <p:spPr>
          <a:xfrm flipH="1" flipV="1">
            <a:off x="3995936" y="1828166"/>
            <a:ext cx="1640625" cy="10992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Овал 14"/>
          <p:cNvSpPr/>
          <p:nvPr/>
        </p:nvSpPr>
        <p:spPr>
          <a:xfrm>
            <a:off x="4139952" y="5085184"/>
            <a:ext cx="2304256" cy="1296144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Table time</a:t>
            </a:r>
          </a:p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zone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9846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04664"/>
            <a:ext cx="8229600" cy="1143000"/>
          </a:xfrm>
        </p:spPr>
        <p:txBody>
          <a:bodyPr/>
          <a:lstStyle/>
          <a:p>
            <a:r>
              <a:rPr lang="en-US" dirty="0" smtClean="0"/>
              <a:t>Circle time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484784"/>
            <a:ext cx="7423811" cy="4929411"/>
          </a:xfrm>
        </p:spPr>
      </p:pic>
    </p:spTree>
    <p:extLst>
      <p:ext uri="{BB962C8B-B14F-4D97-AF65-F5344CB8AC3E}">
        <p14:creationId xmlns:p14="http://schemas.microsoft.com/office/powerpoint/2010/main" val="1084516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Circle time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890" y="1196752"/>
            <a:ext cx="7401518" cy="4929411"/>
          </a:xfrm>
        </p:spPr>
      </p:pic>
      <p:sp>
        <p:nvSpPr>
          <p:cNvPr id="3" name="Прямоугольник 2"/>
          <p:cNvSpPr/>
          <p:nvPr/>
        </p:nvSpPr>
        <p:spPr>
          <a:xfrm>
            <a:off x="971600" y="5301208"/>
            <a:ext cx="2376264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8075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241663" y="1591905"/>
            <a:ext cx="6825962" cy="291721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50912"/>
          </a:xfrm>
        </p:spPr>
        <p:txBody>
          <a:bodyPr>
            <a:noAutofit/>
          </a:bodyPr>
          <a:lstStyle/>
          <a:p>
            <a:r>
              <a:rPr lang="en-US" sz="3200" b="1" dirty="0" err="1" smtClean="0"/>
              <a:t>Georgraphy</a:t>
            </a:r>
            <a:r>
              <a:rPr lang="en-US" sz="3200" b="1" dirty="0" smtClean="0"/>
              <a:t> of a lesson for </a:t>
            </a:r>
            <a:r>
              <a:rPr lang="en-US" sz="3200" b="1" dirty="0" smtClean="0"/>
              <a:t>3-4 </a:t>
            </a:r>
            <a:r>
              <a:rPr lang="en-US" sz="3200" b="1" dirty="0" smtClean="0"/>
              <a:t>year-olds</a:t>
            </a: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41662" y="980729"/>
            <a:ext cx="7218769" cy="374441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5715832" y="1821973"/>
            <a:ext cx="2169114" cy="1804032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 smtClean="0">
                <a:solidFill>
                  <a:schemeClr val="tx1"/>
                </a:solidFill>
              </a:rPr>
              <a:t>Fingerplay</a:t>
            </a:r>
            <a:r>
              <a:rPr lang="en-US" sz="2400" b="1" dirty="0" smtClean="0">
                <a:solidFill>
                  <a:schemeClr val="tx1"/>
                </a:solidFill>
              </a:rPr>
              <a:t> zone</a:t>
            </a:r>
          </a:p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Story time zone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2014032" y="1139813"/>
            <a:ext cx="2232248" cy="158417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Circle time zone</a:t>
            </a:r>
          </a:p>
        </p:txBody>
      </p:sp>
      <p:sp>
        <p:nvSpPr>
          <p:cNvPr id="7" name="Овал 6"/>
          <p:cNvSpPr/>
          <p:nvPr/>
        </p:nvSpPr>
        <p:spPr>
          <a:xfrm>
            <a:off x="3569993" y="3006930"/>
            <a:ext cx="2094707" cy="1332148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Nap time zone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941492" y="2956302"/>
            <a:ext cx="7743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cxnSp>
        <p:nvCxnSpPr>
          <p:cNvPr id="14" name="Прямая со стрелкой 13"/>
          <p:cNvCxnSpPr>
            <a:stCxn id="4" idx="2"/>
          </p:cNvCxnSpPr>
          <p:nvPr/>
        </p:nvCxnSpPr>
        <p:spPr>
          <a:xfrm flipH="1" flipV="1">
            <a:off x="4077700" y="2348880"/>
            <a:ext cx="1638132" cy="375109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3547236" y="2723989"/>
            <a:ext cx="530464" cy="416979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Овал 20"/>
          <p:cNvSpPr/>
          <p:nvPr/>
        </p:nvSpPr>
        <p:spPr>
          <a:xfrm>
            <a:off x="3758238" y="5085184"/>
            <a:ext cx="2366508" cy="1152128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Table time</a:t>
            </a:r>
          </a:p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zone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9846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Nap time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412776"/>
            <a:ext cx="7391922" cy="4908236"/>
          </a:xfrm>
        </p:spPr>
      </p:pic>
    </p:spTree>
    <p:extLst>
      <p:ext uri="{BB962C8B-B14F-4D97-AF65-F5344CB8AC3E}">
        <p14:creationId xmlns:p14="http://schemas.microsoft.com/office/powerpoint/2010/main" val="2863425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Wake up!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531" y="1534886"/>
            <a:ext cx="7081966" cy="4702426"/>
          </a:xfrm>
        </p:spPr>
      </p:pic>
    </p:spTree>
    <p:extLst>
      <p:ext uri="{BB962C8B-B14F-4D97-AF65-F5344CB8AC3E}">
        <p14:creationId xmlns:p14="http://schemas.microsoft.com/office/powerpoint/2010/main" val="3422075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419872" y="4725144"/>
            <a:ext cx="2808312" cy="17281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94310" y="788670"/>
            <a:ext cx="6825962" cy="382846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50912"/>
          </a:xfrm>
        </p:spPr>
        <p:txBody>
          <a:bodyPr>
            <a:noAutofit/>
          </a:bodyPr>
          <a:lstStyle/>
          <a:p>
            <a:r>
              <a:rPr lang="en-US" sz="3200" b="1" dirty="0" err="1" smtClean="0"/>
              <a:t>Georgraphy</a:t>
            </a:r>
            <a:r>
              <a:rPr lang="en-US" sz="3200" b="1" dirty="0" smtClean="0"/>
              <a:t> of a lesson for </a:t>
            </a:r>
            <a:r>
              <a:rPr lang="en-US" sz="3200" b="1" dirty="0" smtClean="0"/>
              <a:t>3-4 </a:t>
            </a:r>
            <a:r>
              <a:rPr lang="en-US" sz="3200" b="1" dirty="0" smtClean="0"/>
              <a:t>year-olds</a:t>
            </a: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1226" y="1382043"/>
            <a:ext cx="8229600" cy="45259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4779150" y="836712"/>
            <a:ext cx="2169114" cy="1804032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 smtClean="0">
                <a:solidFill>
                  <a:schemeClr val="tx1"/>
                </a:solidFill>
              </a:rPr>
              <a:t>Fingerplay</a:t>
            </a:r>
            <a:r>
              <a:rPr lang="en-US" sz="2400" b="1" dirty="0" smtClean="0">
                <a:solidFill>
                  <a:schemeClr val="tx1"/>
                </a:solidFill>
              </a:rPr>
              <a:t> zone</a:t>
            </a:r>
          </a:p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Story time zone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538689" y="826073"/>
            <a:ext cx="2232248" cy="158417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Circle time zone</a:t>
            </a:r>
          </a:p>
        </p:txBody>
      </p:sp>
      <p:sp>
        <p:nvSpPr>
          <p:cNvPr id="7" name="Овал 6"/>
          <p:cNvSpPr/>
          <p:nvPr/>
        </p:nvSpPr>
        <p:spPr>
          <a:xfrm>
            <a:off x="3607291" y="2528900"/>
            <a:ext cx="2094707" cy="1332148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Nap time zone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3563888" y="4733684"/>
            <a:ext cx="2430524" cy="1503628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Table time zone</a:t>
            </a:r>
          </a:p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941492" y="2956302"/>
            <a:ext cx="7743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cxnSp>
        <p:nvCxnSpPr>
          <p:cNvPr id="14" name="Прямая со стрелкой 13"/>
          <p:cNvCxnSpPr>
            <a:stCxn id="4" idx="2"/>
          </p:cNvCxnSpPr>
          <p:nvPr/>
        </p:nvCxnSpPr>
        <p:spPr>
          <a:xfrm flipH="1">
            <a:off x="3770937" y="1738728"/>
            <a:ext cx="1008213" cy="36519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endCxn id="7" idx="1"/>
          </p:cNvCxnSpPr>
          <p:nvPr/>
        </p:nvCxnSpPr>
        <p:spPr>
          <a:xfrm>
            <a:off x="3313131" y="2310586"/>
            <a:ext cx="600923" cy="413403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>
            <a:endCxn id="9" idx="0"/>
          </p:cNvCxnSpPr>
          <p:nvPr/>
        </p:nvCxnSpPr>
        <p:spPr>
          <a:xfrm>
            <a:off x="4654644" y="3861048"/>
            <a:ext cx="124506" cy="872636"/>
          </a:xfrm>
          <a:prstGeom prst="straightConnector1">
            <a:avLst/>
          </a:prstGeom>
          <a:ln w="34925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32325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0428" y="393788"/>
            <a:ext cx="4401852" cy="6059548"/>
          </a:xfrm>
        </p:spPr>
      </p:pic>
    </p:spTree>
    <p:extLst>
      <p:ext uri="{BB962C8B-B14F-4D97-AF65-F5344CB8AC3E}">
        <p14:creationId xmlns:p14="http://schemas.microsoft.com/office/powerpoint/2010/main" val="1272350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9577568"/>
              </p:ext>
            </p:extLst>
          </p:nvPr>
        </p:nvGraphicFramePr>
        <p:xfrm>
          <a:off x="1475656" y="1196752"/>
          <a:ext cx="6641525" cy="45680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Acrobat Document" r:id="rId3" imgW="10801135" imgH="7429500" progId="AcroExch.Document.DC">
                  <p:embed/>
                </p:oleObj>
              </mc:Choice>
              <mc:Fallback>
                <p:oleObj name="Acrobat Document" r:id="rId3" imgW="10801135" imgH="7429500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75656" y="1196752"/>
                        <a:ext cx="6641525" cy="45680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76589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419872" y="4725144"/>
            <a:ext cx="2808312" cy="17281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94310" y="788670"/>
            <a:ext cx="6825962" cy="382846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50912"/>
          </a:xfrm>
        </p:spPr>
        <p:txBody>
          <a:bodyPr>
            <a:noAutofit/>
          </a:bodyPr>
          <a:lstStyle/>
          <a:p>
            <a:r>
              <a:rPr lang="en-US" sz="3200" b="1" dirty="0" err="1" smtClean="0"/>
              <a:t>Georgraphy</a:t>
            </a:r>
            <a:r>
              <a:rPr lang="en-US" sz="3200" b="1" dirty="0" smtClean="0"/>
              <a:t> of a lesson for </a:t>
            </a:r>
            <a:r>
              <a:rPr lang="en-US" sz="3200" b="1" dirty="0" smtClean="0"/>
              <a:t>3-4 </a:t>
            </a:r>
            <a:r>
              <a:rPr lang="en-US" sz="3200" b="1" dirty="0" smtClean="0"/>
              <a:t>year-olds</a:t>
            </a: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1226" y="1382043"/>
            <a:ext cx="8229600" cy="45259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4779150" y="836712"/>
            <a:ext cx="2169114" cy="1804032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 smtClean="0">
                <a:solidFill>
                  <a:schemeClr val="tx1"/>
                </a:solidFill>
              </a:rPr>
              <a:t>Fingerplay</a:t>
            </a:r>
            <a:r>
              <a:rPr lang="en-US" sz="2400" b="1" dirty="0" smtClean="0">
                <a:solidFill>
                  <a:schemeClr val="tx1"/>
                </a:solidFill>
              </a:rPr>
              <a:t> zone</a:t>
            </a:r>
          </a:p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Story time zone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538689" y="826073"/>
            <a:ext cx="2232248" cy="158417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Circle time zone</a:t>
            </a:r>
          </a:p>
        </p:txBody>
      </p:sp>
      <p:sp>
        <p:nvSpPr>
          <p:cNvPr id="7" name="Овал 6"/>
          <p:cNvSpPr/>
          <p:nvPr/>
        </p:nvSpPr>
        <p:spPr>
          <a:xfrm>
            <a:off x="3607291" y="2528900"/>
            <a:ext cx="2094707" cy="1332148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Nap time zone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3563888" y="4733684"/>
            <a:ext cx="2430524" cy="1719652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Table time zone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941492" y="2956302"/>
            <a:ext cx="7743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cxnSp>
        <p:nvCxnSpPr>
          <p:cNvPr id="14" name="Прямая со стрелкой 13"/>
          <p:cNvCxnSpPr>
            <a:stCxn id="4" idx="2"/>
          </p:cNvCxnSpPr>
          <p:nvPr/>
        </p:nvCxnSpPr>
        <p:spPr>
          <a:xfrm flipH="1">
            <a:off x="3770937" y="1738728"/>
            <a:ext cx="1008213" cy="36519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endCxn id="7" idx="1"/>
          </p:cNvCxnSpPr>
          <p:nvPr/>
        </p:nvCxnSpPr>
        <p:spPr>
          <a:xfrm>
            <a:off x="3313131" y="2310586"/>
            <a:ext cx="600923" cy="413403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7" idx="4"/>
            <a:endCxn id="9" idx="0"/>
          </p:cNvCxnSpPr>
          <p:nvPr/>
        </p:nvCxnSpPr>
        <p:spPr>
          <a:xfrm>
            <a:off x="4654645" y="3861048"/>
            <a:ext cx="124505" cy="872636"/>
          </a:xfrm>
          <a:prstGeom prst="straightConnector1">
            <a:avLst/>
          </a:prstGeom>
          <a:ln w="31750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9" idx="7"/>
          </p:cNvCxnSpPr>
          <p:nvPr/>
        </p:nvCxnSpPr>
        <p:spPr>
          <a:xfrm flipV="1">
            <a:off x="5638470" y="2640744"/>
            <a:ext cx="355942" cy="2344777"/>
          </a:xfrm>
          <a:prstGeom prst="straightConnector1">
            <a:avLst/>
          </a:prstGeom>
          <a:ln w="31750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37446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solidFill>
                  <a:schemeClr val="accent1"/>
                </a:solidFill>
              </a:rPr>
              <a:t>Стадии усвоения иностранного языка детьми дошкольного возраста</a:t>
            </a:r>
            <a:endParaRPr lang="ru-RU" sz="3600" dirty="0">
              <a:solidFill>
                <a:schemeClr val="accent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Молчаливый период</a:t>
            </a:r>
            <a:endParaRPr lang="en-US" sz="4000" dirty="0" smtClean="0"/>
          </a:p>
          <a:p>
            <a:endParaRPr lang="en-US" sz="4000" dirty="0" smtClean="0"/>
          </a:p>
          <a:p>
            <a:r>
              <a:rPr lang="ru-RU" sz="4000" dirty="0" smtClean="0"/>
              <a:t>Промежуточный период</a:t>
            </a:r>
            <a:endParaRPr lang="en-US" sz="4000" dirty="0" smtClean="0"/>
          </a:p>
          <a:p>
            <a:endParaRPr lang="en-US" sz="4000" dirty="0" smtClean="0"/>
          </a:p>
          <a:p>
            <a:r>
              <a:rPr lang="ru-RU" sz="4000" dirty="0" smtClean="0"/>
              <a:t>«Прорыв»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272534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1"/>
                </a:solidFill>
              </a:rPr>
              <a:t>It’s time for a story</a:t>
            </a:r>
            <a:endParaRPr lang="ru-RU" dirty="0">
              <a:solidFill>
                <a:schemeClr val="accent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0829" y="1268298"/>
            <a:ext cx="3309363" cy="4969014"/>
          </a:xfrm>
        </p:spPr>
      </p:pic>
      <p:sp>
        <p:nvSpPr>
          <p:cNvPr id="3" name="Прямоугольник 2"/>
          <p:cNvSpPr/>
          <p:nvPr/>
        </p:nvSpPr>
        <p:spPr>
          <a:xfrm>
            <a:off x="4716016" y="5697895"/>
            <a:ext cx="1656184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4845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1"/>
                </a:solidFill>
              </a:rPr>
              <a:t>It’s time for a story</a:t>
            </a:r>
            <a:endParaRPr lang="ru-RU" dirty="0">
              <a:solidFill>
                <a:schemeClr val="accent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3895" y="1600200"/>
            <a:ext cx="6816209" cy="4525963"/>
          </a:xfrm>
        </p:spPr>
      </p:pic>
    </p:spTree>
    <p:extLst>
      <p:ext uri="{BB962C8B-B14F-4D97-AF65-F5344CB8AC3E}">
        <p14:creationId xmlns:p14="http://schemas.microsoft.com/office/powerpoint/2010/main" val="3975916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419872" y="4725144"/>
            <a:ext cx="2808312" cy="17281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94310" y="788670"/>
            <a:ext cx="6825962" cy="382846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50912"/>
          </a:xfrm>
        </p:spPr>
        <p:txBody>
          <a:bodyPr>
            <a:noAutofit/>
          </a:bodyPr>
          <a:lstStyle/>
          <a:p>
            <a:r>
              <a:rPr lang="en-US" sz="3200" b="1" dirty="0" err="1" smtClean="0"/>
              <a:t>Georgraphy</a:t>
            </a:r>
            <a:r>
              <a:rPr lang="en-US" sz="3200" b="1" dirty="0" smtClean="0"/>
              <a:t> of a lesson for </a:t>
            </a:r>
            <a:r>
              <a:rPr lang="en-US" sz="3200" b="1" dirty="0" smtClean="0"/>
              <a:t>3-4 </a:t>
            </a:r>
            <a:r>
              <a:rPr lang="en-US" sz="3200" b="1" dirty="0" smtClean="0"/>
              <a:t>year-olds</a:t>
            </a: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1226" y="1382043"/>
            <a:ext cx="8229600" cy="45259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4779150" y="836712"/>
            <a:ext cx="2169114" cy="1804032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 smtClean="0">
                <a:solidFill>
                  <a:schemeClr val="tx1"/>
                </a:solidFill>
              </a:rPr>
              <a:t>Fingerplay</a:t>
            </a:r>
            <a:r>
              <a:rPr lang="en-US" sz="2400" b="1" dirty="0" smtClean="0">
                <a:solidFill>
                  <a:schemeClr val="tx1"/>
                </a:solidFill>
              </a:rPr>
              <a:t> zone</a:t>
            </a:r>
          </a:p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Story time zone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538689" y="826073"/>
            <a:ext cx="2232248" cy="158417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Circle time zone</a:t>
            </a:r>
          </a:p>
        </p:txBody>
      </p:sp>
      <p:sp>
        <p:nvSpPr>
          <p:cNvPr id="7" name="Овал 6"/>
          <p:cNvSpPr/>
          <p:nvPr/>
        </p:nvSpPr>
        <p:spPr>
          <a:xfrm>
            <a:off x="3607291" y="2528900"/>
            <a:ext cx="2094707" cy="1332148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Nap time zone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3563888" y="4733684"/>
            <a:ext cx="2430524" cy="1719652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Table time zone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941492" y="2956302"/>
            <a:ext cx="7743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cxnSp>
        <p:nvCxnSpPr>
          <p:cNvPr id="14" name="Прямая со стрелкой 13"/>
          <p:cNvCxnSpPr>
            <a:stCxn id="4" idx="2"/>
          </p:cNvCxnSpPr>
          <p:nvPr/>
        </p:nvCxnSpPr>
        <p:spPr>
          <a:xfrm flipH="1">
            <a:off x="3770937" y="1738728"/>
            <a:ext cx="1008213" cy="36519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endCxn id="7" idx="1"/>
          </p:cNvCxnSpPr>
          <p:nvPr/>
        </p:nvCxnSpPr>
        <p:spPr>
          <a:xfrm>
            <a:off x="3313131" y="2310586"/>
            <a:ext cx="600923" cy="413403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7" idx="4"/>
            <a:endCxn id="9" idx="0"/>
          </p:cNvCxnSpPr>
          <p:nvPr/>
        </p:nvCxnSpPr>
        <p:spPr>
          <a:xfrm>
            <a:off x="4654645" y="3861048"/>
            <a:ext cx="124505" cy="872636"/>
          </a:xfrm>
          <a:prstGeom prst="straightConnector1">
            <a:avLst/>
          </a:prstGeom>
          <a:ln w="31750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9" idx="7"/>
          </p:cNvCxnSpPr>
          <p:nvPr/>
        </p:nvCxnSpPr>
        <p:spPr>
          <a:xfrm flipV="1">
            <a:off x="5638470" y="2640744"/>
            <a:ext cx="355942" cy="2344777"/>
          </a:xfrm>
          <a:prstGeom prst="straightConnector1">
            <a:avLst/>
          </a:prstGeom>
          <a:ln w="31750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6232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771800" y="5013176"/>
            <a:ext cx="3240360" cy="172819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908720"/>
            <a:ext cx="6840760" cy="39604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en-US" sz="3200" b="1" dirty="0" err="1" smtClean="0"/>
              <a:t>Geograghy</a:t>
            </a:r>
            <a:r>
              <a:rPr lang="en-US" sz="3200" b="1" dirty="0" smtClean="0"/>
              <a:t> of a lesson fo</a:t>
            </a:r>
            <a:r>
              <a:rPr lang="en-US" sz="3200" b="1" dirty="0"/>
              <a:t>r</a:t>
            </a:r>
            <a:r>
              <a:rPr lang="ru-RU" sz="3200" b="1" dirty="0" smtClean="0"/>
              <a:t> </a:t>
            </a:r>
            <a:r>
              <a:rPr lang="ru-RU" sz="3200" b="1" dirty="0" smtClean="0"/>
              <a:t>4-</a:t>
            </a:r>
            <a:r>
              <a:rPr lang="en-US" sz="3200" b="1" dirty="0"/>
              <a:t>5</a:t>
            </a:r>
            <a:r>
              <a:rPr lang="ru-RU" sz="3200" b="1" dirty="0" smtClean="0"/>
              <a:t> </a:t>
            </a:r>
            <a:r>
              <a:rPr lang="en-US" sz="3200" b="1" dirty="0" smtClean="0"/>
              <a:t>year-olds</a:t>
            </a: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2776392" y="2264002"/>
            <a:ext cx="2088232" cy="1764196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Rhyme time zone</a:t>
            </a:r>
          </a:p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Circle time zone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5195742" y="3218108"/>
            <a:ext cx="1944216" cy="162018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Calendar time zone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3347864" y="5085184"/>
            <a:ext cx="2088232" cy="1656184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Table time zone</a:t>
            </a:r>
          </a:p>
        </p:txBody>
      </p:sp>
      <p:sp>
        <p:nvSpPr>
          <p:cNvPr id="12" name="Овал 11"/>
          <p:cNvSpPr/>
          <p:nvPr/>
        </p:nvSpPr>
        <p:spPr>
          <a:xfrm>
            <a:off x="5229768" y="908720"/>
            <a:ext cx="1872208" cy="1618486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Story time zone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1857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1"/>
                </a:solidFill>
              </a:rPr>
              <a:t>Rhyme time </a:t>
            </a:r>
            <a:endParaRPr lang="ru-RU" dirty="0">
              <a:solidFill>
                <a:schemeClr val="accent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3895" y="1600200"/>
            <a:ext cx="6816209" cy="4525963"/>
          </a:xfrm>
        </p:spPr>
      </p:pic>
    </p:spTree>
    <p:extLst>
      <p:ext uri="{BB962C8B-B14F-4D97-AF65-F5344CB8AC3E}">
        <p14:creationId xmlns:p14="http://schemas.microsoft.com/office/powerpoint/2010/main" val="1570570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771800" y="5013176"/>
            <a:ext cx="3240360" cy="172819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908720"/>
            <a:ext cx="6840760" cy="39604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en-US" sz="3200" b="1" dirty="0" err="1" smtClean="0"/>
              <a:t>Geograghy</a:t>
            </a:r>
            <a:r>
              <a:rPr lang="en-US" sz="3200" b="1" dirty="0" smtClean="0"/>
              <a:t> of a lesson fo</a:t>
            </a:r>
            <a:r>
              <a:rPr lang="en-US" sz="3200" b="1" dirty="0"/>
              <a:t>r</a:t>
            </a:r>
            <a:r>
              <a:rPr lang="ru-RU" sz="3200" b="1" dirty="0" smtClean="0"/>
              <a:t> </a:t>
            </a:r>
            <a:r>
              <a:rPr lang="ru-RU" sz="3200" b="1" dirty="0" smtClean="0"/>
              <a:t>4-</a:t>
            </a:r>
            <a:r>
              <a:rPr lang="en-US" sz="3200" b="1" dirty="0"/>
              <a:t>5</a:t>
            </a:r>
            <a:r>
              <a:rPr lang="ru-RU" sz="3200" b="1" dirty="0" smtClean="0"/>
              <a:t> </a:t>
            </a:r>
            <a:r>
              <a:rPr lang="en-US" sz="3200" b="1" dirty="0" smtClean="0"/>
              <a:t>year-olds</a:t>
            </a: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2776392" y="2264002"/>
            <a:ext cx="2088232" cy="1764196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Rhyme time zone</a:t>
            </a:r>
          </a:p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Circle time zone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5195742" y="3218108"/>
            <a:ext cx="1944216" cy="162018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Calendar time zone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3347864" y="5085184"/>
            <a:ext cx="2088232" cy="1656184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Table time zone</a:t>
            </a:r>
          </a:p>
        </p:txBody>
      </p:sp>
      <p:sp>
        <p:nvSpPr>
          <p:cNvPr id="12" name="Овал 11"/>
          <p:cNvSpPr/>
          <p:nvPr/>
        </p:nvSpPr>
        <p:spPr>
          <a:xfrm>
            <a:off x="5229768" y="908720"/>
            <a:ext cx="1872208" cy="1618486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Story time zone</a:t>
            </a:r>
            <a:endParaRPr lang="ru-RU" sz="2400" b="1" dirty="0">
              <a:solidFill>
                <a:schemeClr val="tx1"/>
              </a:solidFill>
            </a:endParaRPr>
          </a:p>
        </p:txBody>
      </p:sp>
      <p:cxnSp>
        <p:nvCxnSpPr>
          <p:cNvPr id="8" name="Прямая со стрелкой 7"/>
          <p:cNvCxnSpPr>
            <a:stCxn id="7" idx="5"/>
          </p:cNvCxnSpPr>
          <p:nvPr/>
        </p:nvCxnSpPr>
        <p:spPr>
          <a:xfrm>
            <a:off x="4558810" y="3769837"/>
            <a:ext cx="636932" cy="91211"/>
          </a:xfrm>
          <a:prstGeom prst="straightConnector1">
            <a:avLst/>
          </a:prstGeom>
          <a:ln w="31750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5039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1"/>
                </a:solidFill>
              </a:rPr>
              <a:t>Calendar time</a:t>
            </a:r>
            <a:endParaRPr lang="ru-RU" dirty="0">
              <a:solidFill>
                <a:schemeClr val="accent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7527" y="1600200"/>
            <a:ext cx="7063679" cy="4709120"/>
          </a:xfrm>
        </p:spPr>
      </p:pic>
    </p:spTree>
    <p:extLst>
      <p:ext uri="{BB962C8B-B14F-4D97-AF65-F5344CB8AC3E}">
        <p14:creationId xmlns:p14="http://schemas.microsoft.com/office/powerpoint/2010/main" val="2894268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0428" y="592040"/>
            <a:ext cx="4257835" cy="5861296"/>
          </a:xfrm>
        </p:spPr>
      </p:pic>
    </p:spTree>
    <p:extLst>
      <p:ext uri="{BB962C8B-B14F-4D97-AF65-F5344CB8AC3E}">
        <p14:creationId xmlns:p14="http://schemas.microsoft.com/office/powerpoint/2010/main" val="1460958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771800" y="5013176"/>
            <a:ext cx="3240360" cy="172819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908720"/>
            <a:ext cx="6840760" cy="39604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en-US" sz="3200" b="1" dirty="0" err="1" smtClean="0"/>
              <a:t>Geograghy</a:t>
            </a:r>
            <a:r>
              <a:rPr lang="en-US" sz="3200" b="1" dirty="0" smtClean="0"/>
              <a:t> of a lesson fo</a:t>
            </a:r>
            <a:r>
              <a:rPr lang="en-US" sz="3200" b="1" dirty="0"/>
              <a:t>r</a:t>
            </a:r>
            <a:r>
              <a:rPr lang="ru-RU" sz="3200" b="1" dirty="0" smtClean="0"/>
              <a:t> </a:t>
            </a:r>
            <a:r>
              <a:rPr lang="ru-RU" sz="3200" b="1" dirty="0" smtClean="0"/>
              <a:t>4-</a:t>
            </a:r>
            <a:r>
              <a:rPr lang="en-US" sz="3200" b="1" dirty="0"/>
              <a:t>5</a:t>
            </a:r>
            <a:r>
              <a:rPr lang="ru-RU" sz="3200" b="1" dirty="0" smtClean="0"/>
              <a:t> </a:t>
            </a:r>
            <a:r>
              <a:rPr lang="en-US" sz="3200" b="1" dirty="0" smtClean="0"/>
              <a:t>year-olds</a:t>
            </a: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2776392" y="2264002"/>
            <a:ext cx="2088232" cy="1764196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Rhyme time zone</a:t>
            </a:r>
          </a:p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Circle time zone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5195742" y="3218108"/>
            <a:ext cx="1944216" cy="162018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Calendar time zone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3347864" y="5085184"/>
            <a:ext cx="2088232" cy="1656184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Table time zone</a:t>
            </a:r>
          </a:p>
        </p:txBody>
      </p:sp>
      <p:sp>
        <p:nvSpPr>
          <p:cNvPr id="12" name="Овал 11"/>
          <p:cNvSpPr/>
          <p:nvPr/>
        </p:nvSpPr>
        <p:spPr>
          <a:xfrm>
            <a:off x="5229768" y="908720"/>
            <a:ext cx="1872208" cy="1618486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Story time zone</a:t>
            </a:r>
            <a:endParaRPr lang="ru-RU" sz="2400" b="1" dirty="0">
              <a:solidFill>
                <a:schemeClr val="tx1"/>
              </a:solidFill>
            </a:endParaRPr>
          </a:p>
        </p:txBody>
      </p:sp>
      <p:cxnSp>
        <p:nvCxnSpPr>
          <p:cNvPr id="8" name="Прямая со стрелкой 7"/>
          <p:cNvCxnSpPr>
            <a:stCxn id="7" idx="5"/>
            <a:endCxn id="9" idx="2"/>
          </p:cNvCxnSpPr>
          <p:nvPr/>
        </p:nvCxnSpPr>
        <p:spPr>
          <a:xfrm>
            <a:off x="4558810" y="3769837"/>
            <a:ext cx="636932" cy="258361"/>
          </a:xfrm>
          <a:prstGeom prst="straightConnector1">
            <a:avLst/>
          </a:prstGeom>
          <a:ln w="31750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9" idx="3"/>
          </p:cNvCxnSpPr>
          <p:nvPr/>
        </p:nvCxnSpPr>
        <p:spPr>
          <a:xfrm flipH="1" flipV="1">
            <a:off x="3820508" y="4028198"/>
            <a:ext cx="1659958" cy="572820"/>
          </a:xfrm>
          <a:prstGeom prst="straightConnector1">
            <a:avLst/>
          </a:prstGeom>
          <a:ln w="31750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5039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1"/>
                </a:solidFill>
              </a:rPr>
              <a:t>Circle time</a:t>
            </a:r>
            <a:endParaRPr lang="ru-RU" dirty="0">
              <a:solidFill>
                <a:schemeClr val="accent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7527" y="1600200"/>
            <a:ext cx="7063679" cy="4709120"/>
          </a:xfrm>
        </p:spPr>
      </p:pic>
    </p:spTree>
    <p:extLst>
      <p:ext uri="{BB962C8B-B14F-4D97-AF65-F5344CB8AC3E}">
        <p14:creationId xmlns:p14="http://schemas.microsoft.com/office/powerpoint/2010/main" val="2449150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Молчаливый период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4500" y="1756228"/>
            <a:ext cx="6025852" cy="4007192"/>
          </a:xfrm>
        </p:spPr>
      </p:pic>
    </p:spTree>
    <p:extLst>
      <p:ext uri="{BB962C8B-B14F-4D97-AF65-F5344CB8AC3E}">
        <p14:creationId xmlns:p14="http://schemas.microsoft.com/office/powerpoint/2010/main" val="1270949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2736" y="620688"/>
            <a:ext cx="4184715" cy="5760640"/>
          </a:xfrm>
        </p:spPr>
      </p:pic>
    </p:spTree>
    <p:extLst>
      <p:ext uri="{BB962C8B-B14F-4D97-AF65-F5344CB8AC3E}">
        <p14:creationId xmlns:p14="http://schemas.microsoft.com/office/powerpoint/2010/main" val="2872525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771800" y="5013176"/>
            <a:ext cx="3240360" cy="172819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908720"/>
            <a:ext cx="6840760" cy="39604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en-US" sz="3200" b="1" dirty="0" err="1" smtClean="0"/>
              <a:t>Geograghy</a:t>
            </a:r>
            <a:r>
              <a:rPr lang="en-US" sz="3200" b="1" dirty="0" smtClean="0"/>
              <a:t> of a lesson fo</a:t>
            </a:r>
            <a:r>
              <a:rPr lang="en-US" sz="3200" b="1" dirty="0"/>
              <a:t>r</a:t>
            </a:r>
            <a:r>
              <a:rPr lang="ru-RU" sz="3200" b="1" dirty="0" smtClean="0"/>
              <a:t> </a:t>
            </a:r>
            <a:r>
              <a:rPr lang="ru-RU" sz="3200" b="1" dirty="0" smtClean="0"/>
              <a:t>4-</a:t>
            </a:r>
            <a:r>
              <a:rPr lang="en-US" sz="3200" b="1" dirty="0"/>
              <a:t>5</a:t>
            </a:r>
            <a:r>
              <a:rPr lang="ru-RU" sz="3200" b="1" dirty="0" smtClean="0"/>
              <a:t> </a:t>
            </a:r>
            <a:r>
              <a:rPr lang="en-US" sz="3200" b="1" dirty="0" smtClean="0"/>
              <a:t>year-olds</a:t>
            </a: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2776392" y="2264002"/>
            <a:ext cx="2088232" cy="1764196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Rhyme time zone</a:t>
            </a:r>
          </a:p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Circle time zone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5195742" y="3218108"/>
            <a:ext cx="1944216" cy="162018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Calendar time zone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3347864" y="5085184"/>
            <a:ext cx="2088232" cy="1656184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Table time zone</a:t>
            </a:r>
          </a:p>
        </p:txBody>
      </p:sp>
      <p:sp>
        <p:nvSpPr>
          <p:cNvPr id="12" name="Овал 11"/>
          <p:cNvSpPr/>
          <p:nvPr/>
        </p:nvSpPr>
        <p:spPr>
          <a:xfrm>
            <a:off x="5229768" y="908720"/>
            <a:ext cx="1872208" cy="1618486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Story time zone</a:t>
            </a:r>
            <a:endParaRPr lang="ru-RU" sz="2400" b="1" dirty="0">
              <a:solidFill>
                <a:schemeClr val="tx1"/>
              </a:solidFill>
            </a:endParaRPr>
          </a:p>
        </p:txBody>
      </p:sp>
      <p:cxnSp>
        <p:nvCxnSpPr>
          <p:cNvPr id="8" name="Прямая со стрелкой 7"/>
          <p:cNvCxnSpPr>
            <a:stCxn id="7" idx="5"/>
            <a:endCxn id="9" idx="2"/>
          </p:cNvCxnSpPr>
          <p:nvPr/>
        </p:nvCxnSpPr>
        <p:spPr>
          <a:xfrm>
            <a:off x="4558810" y="3769837"/>
            <a:ext cx="636932" cy="258361"/>
          </a:xfrm>
          <a:prstGeom prst="straightConnector1">
            <a:avLst/>
          </a:prstGeom>
          <a:ln w="31750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9" idx="3"/>
          </p:cNvCxnSpPr>
          <p:nvPr/>
        </p:nvCxnSpPr>
        <p:spPr>
          <a:xfrm flipH="1" flipV="1">
            <a:off x="3820508" y="4028198"/>
            <a:ext cx="1659958" cy="572820"/>
          </a:xfrm>
          <a:prstGeom prst="straightConnector1">
            <a:avLst/>
          </a:prstGeom>
          <a:ln w="31750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endCxn id="10" idx="0"/>
          </p:cNvCxnSpPr>
          <p:nvPr/>
        </p:nvCxnSpPr>
        <p:spPr>
          <a:xfrm>
            <a:off x="3820508" y="4028198"/>
            <a:ext cx="571472" cy="1056986"/>
          </a:xfrm>
          <a:prstGeom prst="straightConnector1">
            <a:avLst/>
          </a:prstGeom>
          <a:ln w="31750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8460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771800" y="5013176"/>
            <a:ext cx="3240360" cy="172819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908720"/>
            <a:ext cx="6840760" cy="39604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en-US" sz="3200" b="1" dirty="0" err="1" smtClean="0"/>
              <a:t>Geograghy</a:t>
            </a:r>
            <a:r>
              <a:rPr lang="en-US" sz="3200" b="1" dirty="0" smtClean="0"/>
              <a:t> of a lesson fo</a:t>
            </a:r>
            <a:r>
              <a:rPr lang="en-US" sz="3200" b="1" dirty="0"/>
              <a:t>r</a:t>
            </a:r>
            <a:r>
              <a:rPr lang="ru-RU" sz="3200" b="1" dirty="0" smtClean="0"/>
              <a:t> </a:t>
            </a:r>
            <a:r>
              <a:rPr lang="ru-RU" sz="3200" b="1" dirty="0" smtClean="0"/>
              <a:t>4-</a:t>
            </a:r>
            <a:r>
              <a:rPr lang="ru-RU" sz="3200" b="1" dirty="0"/>
              <a:t>5</a:t>
            </a:r>
            <a:r>
              <a:rPr lang="ru-RU" sz="3200" b="1" dirty="0" smtClean="0"/>
              <a:t> </a:t>
            </a:r>
            <a:r>
              <a:rPr lang="en-US" sz="3200" b="1" dirty="0" smtClean="0"/>
              <a:t>year-olds</a:t>
            </a: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2776392" y="2264002"/>
            <a:ext cx="2088232" cy="1764196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Rhyme time zone</a:t>
            </a:r>
          </a:p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Circle time zone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5195742" y="3218108"/>
            <a:ext cx="1944216" cy="162018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Calendar time zone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3347864" y="5085184"/>
            <a:ext cx="2088232" cy="1656184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Table time zone</a:t>
            </a:r>
          </a:p>
        </p:txBody>
      </p:sp>
      <p:sp>
        <p:nvSpPr>
          <p:cNvPr id="12" name="Овал 11"/>
          <p:cNvSpPr/>
          <p:nvPr/>
        </p:nvSpPr>
        <p:spPr>
          <a:xfrm>
            <a:off x="5229768" y="908720"/>
            <a:ext cx="1872208" cy="1618486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Story time zone</a:t>
            </a:r>
            <a:endParaRPr lang="ru-RU" sz="2400" b="1" dirty="0">
              <a:solidFill>
                <a:schemeClr val="tx1"/>
              </a:solidFill>
            </a:endParaRPr>
          </a:p>
        </p:txBody>
      </p:sp>
      <p:cxnSp>
        <p:nvCxnSpPr>
          <p:cNvPr id="8" name="Прямая со стрелкой 7"/>
          <p:cNvCxnSpPr>
            <a:stCxn id="7" idx="5"/>
            <a:endCxn id="9" idx="2"/>
          </p:cNvCxnSpPr>
          <p:nvPr/>
        </p:nvCxnSpPr>
        <p:spPr>
          <a:xfrm>
            <a:off x="4558810" y="3769837"/>
            <a:ext cx="636932" cy="258361"/>
          </a:xfrm>
          <a:prstGeom prst="straightConnector1">
            <a:avLst/>
          </a:prstGeom>
          <a:ln w="31750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9" idx="3"/>
          </p:cNvCxnSpPr>
          <p:nvPr/>
        </p:nvCxnSpPr>
        <p:spPr>
          <a:xfrm flipH="1" flipV="1">
            <a:off x="3820508" y="4028198"/>
            <a:ext cx="1659958" cy="572820"/>
          </a:xfrm>
          <a:prstGeom prst="straightConnector1">
            <a:avLst/>
          </a:prstGeom>
          <a:ln w="31750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endCxn id="10" idx="0"/>
          </p:cNvCxnSpPr>
          <p:nvPr/>
        </p:nvCxnSpPr>
        <p:spPr>
          <a:xfrm>
            <a:off x="3820508" y="4028198"/>
            <a:ext cx="571472" cy="1056986"/>
          </a:xfrm>
          <a:prstGeom prst="straightConnector1">
            <a:avLst/>
          </a:prstGeom>
          <a:ln w="31750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stCxn id="10" idx="0"/>
          </p:cNvCxnSpPr>
          <p:nvPr/>
        </p:nvCxnSpPr>
        <p:spPr>
          <a:xfrm flipV="1">
            <a:off x="4391980" y="2420888"/>
            <a:ext cx="1476164" cy="2664296"/>
          </a:xfrm>
          <a:prstGeom prst="straightConnector1">
            <a:avLst/>
          </a:prstGeom>
          <a:ln w="31750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5680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3446" y="900410"/>
            <a:ext cx="4048793" cy="5552926"/>
          </a:xfrm>
        </p:spPr>
      </p:pic>
    </p:spTree>
    <p:extLst>
      <p:ext uri="{BB962C8B-B14F-4D97-AF65-F5344CB8AC3E}">
        <p14:creationId xmlns:p14="http://schemas.microsoft.com/office/powerpoint/2010/main" val="1292318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771800" y="5013176"/>
            <a:ext cx="3240360" cy="172819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908720"/>
            <a:ext cx="6840760" cy="39604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en-US" sz="3200" b="1" dirty="0" err="1" smtClean="0"/>
              <a:t>Geograghy</a:t>
            </a:r>
            <a:r>
              <a:rPr lang="en-US" sz="3200" b="1" dirty="0" smtClean="0"/>
              <a:t> of a lesson fo</a:t>
            </a:r>
            <a:r>
              <a:rPr lang="en-US" sz="3200" b="1" dirty="0"/>
              <a:t>r</a:t>
            </a:r>
            <a:r>
              <a:rPr lang="ru-RU" sz="3200" b="1" dirty="0" smtClean="0"/>
              <a:t> </a:t>
            </a:r>
            <a:r>
              <a:rPr lang="ru-RU" sz="3200" b="1" dirty="0" smtClean="0"/>
              <a:t>4-</a:t>
            </a:r>
            <a:r>
              <a:rPr lang="en-US" sz="3200" b="1" dirty="0"/>
              <a:t>5</a:t>
            </a:r>
            <a:r>
              <a:rPr lang="ru-RU" sz="3200" b="1" dirty="0" smtClean="0"/>
              <a:t> </a:t>
            </a:r>
            <a:r>
              <a:rPr lang="en-US" sz="3200" b="1" dirty="0" smtClean="0"/>
              <a:t>year-olds</a:t>
            </a: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2776392" y="2264002"/>
            <a:ext cx="2088232" cy="1764196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Rhyme time zone</a:t>
            </a:r>
          </a:p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Circle time zone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5195742" y="3218108"/>
            <a:ext cx="1944216" cy="162018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Calendar time zone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3347864" y="5085184"/>
            <a:ext cx="2088232" cy="1656184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Table time zone</a:t>
            </a:r>
          </a:p>
        </p:txBody>
      </p:sp>
      <p:sp>
        <p:nvSpPr>
          <p:cNvPr id="12" name="Овал 11"/>
          <p:cNvSpPr/>
          <p:nvPr/>
        </p:nvSpPr>
        <p:spPr>
          <a:xfrm>
            <a:off x="5229768" y="908720"/>
            <a:ext cx="1872208" cy="1618486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Story time zone</a:t>
            </a:r>
            <a:endParaRPr lang="ru-RU" sz="2400" b="1" dirty="0">
              <a:solidFill>
                <a:schemeClr val="tx1"/>
              </a:solidFill>
            </a:endParaRPr>
          </a:p>
        </p:txBody>
      </p:sp>
      <p:cxnSp>
        <p:nvCxnSpPr>
          <p:cNvPr id="8" name="Прямая со стрелкой 7"/>
          <p:cNvCxnSpPr>
            <a:stCxn id="7" idx="5"/>
            <a:endCxn id="9" idx="2"/>
          </p:cNvCxnSpPr>
          <p:nvPr/>
        </p:nvCxnSpPr>
        <p:spPr>
          <a:xfrm>
            <a:off x="4558810" y="3769837"/>
            <a:ext cx="636932" cy="258361"/>
          </a:xfrm>
          <a:prstGeom prst="straightConnector1">
            <a:avLst/>
          </a:prstGeom>
          <a:ln w="31750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9" idx="3"/>
          </p:cNvCxnSpPr>
          <p:nvPr/>
        </p:nvCxnSpPr>
        <p:spPr>
          <a:xfrm flipH="1" flipV="1">
            <a:off x="3820508" y="4028198"/>
            <a:ext cx="1659958" cy="572820"/>
          </a:xfrm>
          <a:prstGeom prst="straightConnector1">
            <a:avLst/>
          </a:prstGeom>
          <a:ln w="31750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endCxn id="10" idx="0"/>
          </p:cNvCxnSpPr>
          <p:nvPr/>
        </p:nvCxnSpPr>
        <p:spPr>
          <a:xfrm>
            <a:off x="3820508" y="4028198"/>
            <a:ext cx="571472" cy="1056986"/>
          </a:xfrm>
          <a:prstGeom prst="straightConnector1">
            <a:avLst/>
          </a:prstGeom>
          <a:ln w="31750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stCxn id="10" idx="0"/>
          </p:cNvCxnSpPr>
          <p:nvPr/>
        </p:nvCxnSpPr>
        <p:spPr>
          <a:xfrm flipV="1">
            <a:off x="4391980" y="2420888"/>
            <a:ext cx="1476164" cy="2664296"/>
          </a:xfrm>
          <a:prstGeom prst="straightConnector1">
            <a:avLst/>
          </a:prstGeom>
          <a:ln w="31750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6929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700808"/>
            <a:ext cx="8229600" cy="1143000"/>
          </a:xfrm>
        </p:spPr>
        <p:txBody>
          <a:bodyPr/>
          <a:lstStyle/>
          <a:p>
            <a:r>
              <a:rPr lang="ru-RU" dirty="0" smtClean="0"/>
              <a:t>Вопросы</a:t>
            </a:r>
            <a:r>
              <a:rPr lang="en-US" dirty="0" smtClean="0"/>
              <a:t>?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0437" y="2791619"/>
            <a:ext cx="2143125" cy="2143125"/>
          </a:xfrm>
        </p:spPr>
      </p:pic>
    </p:spTree>
    <p:extLst>
      <p:ext uri="{BB962C8B-B14F-4D97-AF65-F5344CB8AC3E}">
        <p14:creationId xmlns:p14="http://schemas.microsoft.com/office/powerpoint/2010/main" val="86075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</a:t>
            </a:r>
            <a:r>
              <a:rPr lang="en-US" dirty="0" smtClean="0"/>
              <a:t>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dirty="0" smtClean="0"/>
              <a:t>Olga </a:t>
            </a:r>
            <a:r>
              <a:rPr lang="en-US" dirty="0" err="1" smtClean="0"/>
              <a:t>Tsareva</a:t>
            </a:r>
            <a:endParaRPr lang="en-US" dirty="0" smtClean="0"/>
          </a:p>
          <a:p>
            <a:pPr marL="0" indent="0" algn="ctr">
              <a:buNone/>
            </a:pPr>
            <a:r>
              <a:rPr lang="en-US" dirty="0" smtClean="0">
                <a:hlinkClick r:id="rId2"/>
              </a:rPr>
              <a:t>olga.dnschool@gmail.com</a:t>
            </a:r>
            <a:endParaRPr lang="en-US" dirty="0" smtClean="0"/>
          </a:p>
          <a:p>
            <a:pPr marL="0" indent="0" algn="ctr">
              <a:buNone/>
            </a:pPr>
            <a:r>
              <a:rPr lang="en-US" dirty="0" smtClean="0"/>
              <a:t>nikitindima.name - </a:t>
            </a:r>
            <a:r>
              <a:rPr lang="ru-RU" dirty="0" smtClean="0"/>
              <a:t>блог</a:t>
            </a:r>
            <a:endParaRPr lang="en-US" dirty="0" smtClean="0"/>
          </a:p>
          <a:p>
            <a:pPr marL="0" indent="0" algn="ctr">
              <a:buNone/>
            </a:pPr>
            <a:r>
              <a:rPr lang="en-US" dirty="0" smtClean="0">
                <a:solidFill>
                  <a:schemeClr val="accent2"/>
                </a:solidFill>
              </a:rPr>
              <a:t>vk.com </a:t>
            </a:r>
            <a:endParaRPr lang="ru-RU" dirty="0" smtClean="0">
              <a:solidFill>
                <a:schemeClr val="accent2"/>
              </a:solidFill>
            </a:endParaRPr>
          </a:p>
          <a:p>
            <a:pPr marL="0" indent="0" algn="ctr">
              <a:buNone/>
            </a:pPr>
            <a:r>
              <a:rPr lang="ru-RU" dirty="0" smtClean="0"/>
              <a:t>Ольга Царева</a:t>
            </a:r>
            <a:endParaRPr lang="en-US" dirty="0" smtClean="0"/>
          </a:p>
          <a:p>
            <a:pPr marL="0" indent="0" algn="ctr">
              <a:buNone/>
            </a:pPr>
            <a:r>
              <a:rPr lang="en-US" dirty="0" smtClean="0">
                <a:solidFill>
                  <a:schemeClr val="accent2"/>
                </a:solidFill>
              </a:rPr>
              <a:t>facebook.com</a:t>
            </a:r>
          </a:p>
          <a:p>
            <a:pPr marL="0" indent="0" algn="ctr">
              <a:buNone/>
            </a:pPr>
            <a:r>
              <a:rPr lang="en-US" dirty="0" smtClean="0"/>
              <a:t>Olga </a:t>
            </a:r>
            <a:r>
              <a:rPr lang="en-US" dirty="0" err="1" smtClean="0"/>
              <a:t>Tsareva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1642387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Промежуточный период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922" y="1600200"/>
            <a:ext cx="8046156" cy="4525963"/>
          </a:xfrm>
        </p:spPr>
      </p:pic>
    </p:spTree>
    <p:extLst>
      <p:ext uri="{BB962C8B-B14F-4D97-AF65-F5344CB8AC3E}">
        <p14:creationId xmlns:p14="http://schemas.microsoft.com/office/powerpoint/2010/main" val="4123615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/>
                </a:solidFill>
              </a:rPr>
              <a:t>«Прорыв»</a:t>
            </a:r>
            <a:endParaRPr lang="ru-RU" dirty="0">
              <a:solidFill>
                <a:schemeClr val="accent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420888"/>
            <a:ext cx="3200035" cy="316835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2348880"/>
            <a:ext cx="3229250" cy="311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951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Серия пособий «Первые английские слова»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637" y="1892504"/>
            <a:ext cx="5969691" cy="3984768"/>
          </a:xfrm>
        </p:spPr>
      </p:pic>
    </p:spTree>
    <p:extLst>
      <p:ext uri="{BB962C8B-B14F-4D97-AF65-F5344CB8AC3E}">
        <p14:creationId xmlns:p14="http://schemas.microsoft.com/office/powerpoint/2010/main" val="1540176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Серия «Первые английские слова»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lang="ru-RU" sz="2800" dirty="0" smtClean="0"/>
              <a:t> </a:t>
            </a:r>
            <a:r>
              <a:rPr lang="en-US" sz="28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I can (</a:t>
            </a:r>
            <a:r>
              <a:rPr lang="ru-RU" sz="28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Я умею</a:t>
            </a:r>
            <a:r>
              <a:rPr lang="en-US" sz="28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)</a:t>
            </a:r>
            <a:endParaRPr lang="ru-RU" sz="2800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ru-RU" sz="2800" dirty="0" smtClean="0"/>
              <a:t> </a:t>
            </a:r>
            <a:r>
              <a:rPr lang="en-US" sz="2800" dirty="0" smtClean="0"/>
              <a:t>What do birds say? (</a:t>
            </a:r>
            <a:r>
              <a:rPr lang="ru-RU" sz="2800" dirty="0" smtClean="0"/>
              <a:t>Что говорят птицы?</a:t>
            </a:r>
            <a:r>
              <a:rPr lang="en-US" sz="2800" dirty="0" smtClean="0"/>
              <a:t>)</a:t>
            </a:r>
            <a:endParaRPr lang="ru-RU" sz="2800" dirty="0" smtClean="0"/>
          </a:p>
          <a:p>
            <a:pPr>
              <a:lnSpc>
                <a:spcPct val="150000"/>
              </a:lnSpc>
            </a:pPr>
            <a:r>
              <a:rPr lang="en-US" sz="2800" dirty="0" smtClean="0"/>
              <a:t>What do animals say? (</a:t>
            </a:r>
            <a:r>
              <a:rPr lang="ru-RU" sz="2800" dirty="0" smtClean="0"/>
              <a:t>Что говорят животные?</a:t>
            </a:r>
            <a:r>
              <a:rPr lang="en-US" sz="2800" dirty="0" smtClean="0"/>
              <a:t>)</a:t>
            </a:r>
            <a:endParaRPr lang="ru-RU" sz="2800" dirty="0" smtClean="0"/>
          </a:p>
          <a:p>
            <a:pPr>
              <a:lnSpc>
                <a:spcPct val="150000"/>
              </a:lnSpc>
            </a:pPr>
            <a:r>
              <a:rPr lang="en-US" sz="28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Let’s count (</a:t>
            </a:r>
            <a:r>
              <a:rPr lang="ru-RU" sz="28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Учимся считать</a:t>
            </a:r>
            <a:r>
              <a:rPr lang="en-US" sz="28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)</a:t>
            </a:r>
            <a:endParaRPr lang="ru-RU" sz="2800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sz="2800" dirty="0" smtClean="0">
                <a:solidFill>
                  <a:schemeClr val="accent1"/>
                </a:solidFill>
              </a:rPr>
              <a:t>Seasons (</a:t>
            </a:r>
            <a:r>
              <a:rPr lang="ru-RU" sz="2800" dirty="0" smtClean="0">
                <a:solidFill>
                  <a:schemeClr val="accent1"/>
                </a:solidFill>
              </a:rPr>
              <a:t>Времена года</a:t>
            </a:r>
            <a:r>
              <a:rPr lang="en-US" sz="2800" dirty="0" smtClean="0">
                <a:solidFill>
                  <a:schemeClr val="accent1"/>
                </a:solidFill>
              </a:rPr>
              <a:t>)</a:t>
            </a:r>
            <a:endParaRPr lang="ru-RU" sz="2800" dirty="0" smtClean="0">
              <a:solidFill>
                <a:schemeClr val="accent1"/>
              </a:solidFill>
            </a:endParaRPr>
          </a:p>
          <a:p>
            <a:pPr>
              <a:lnSpc>
                <a:spcPct val="150000"/>
              </a:lnSpc>
            </a:pPr>
            <a:r>
              <a:rPr lang="en-US" sz="2800" dirty="0" smtClean="0">
                <a:solidFill>
                  <a:schemeClr val="accent1"/>
                </a:solidFill>
              </a:rPr>
              <a:t>Toys (</a:t>
            </a:r>
            <a:r>
              <a:rPr lang="ru-RU" sz="2800" dirty="0">
                <a:solidFill>
                  <a:schemeClr val="accent1"/>
                </a:solidFill>
              </a:rPr>
              <a:t>И</a:t>
            </a:r>
            <a:r>
              <a:rPr lang="ru-RU" sz="2800" dirty="0" smtClean="0">
                <a:solidFill>
                  <a:schemeClr val="accent1"/>
                </a:solidFill>
              </a:rPr>
              <a:t>грушки</a:t>
            </a:r>
            <a:r>
              <a:rPr lang="en-US" sz="2800" dirty="0" smtClean="0">
                <a:solidFill>
                  <a:schemeClr val="accent1"/>
                </a:solidFill>
              </a:rPr>
              <a:t>)</a:t>
            </a:r>
            <a:endParaRPr lang="ru-RU" sz="2800" dirty="0" smtClean="0">
              <a:solidFill>
                <a:schemeClr val="accent1"/>
              </a:solidFill>
            </a:endParaRPr>
          </a:p>
          <a:p>
            <a:pPr>
              <a:lnSpc>
                <a:spcPct val="150000"/>
              </a:lnSpc>
            </a:pPr>
            <a:r>
              <a:rPr lang="en-US" sz="2800" dirty="0" err="1" smtClean="0"/>
              <a:t>Colours</a:t>
            </a:r>
            <a:r>
              <a:rPr lang="en-US" sz="2800" dirty="0" smtClean="0"/>
              <a:t> </a:t>
            </a:r>
            <a:r>
              <a:rPr lang="ru-RU" sz="2800" dirty="0" smtClean="0"/>
              <a:t>(Цвета)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7074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Colours</a:t>
            </a:r>
            <a:r>
              <a:rPr lang="en-US" dirty="0" smtClean="0"/>
              <a:t> (</a:t>
            </a:r>
            <a:r>
              <a:rPr lang="ru-RU" dirty="0" smtClean="0"/>
              <a:t>Цвета</a:t>
            </a:r>
            <a:r>
              <a:rPr lang="en-US" dirty="0" smtClean="0"/>
              <a:t>)</a:t>
            </a:r>
            <a:endParaRPr lang="ru-RU" dirty="0"/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1268760"/>
            <a:ext cx="3733685" cy="5134916"/>
          </a:xfrm>
        </p:spPr>
      </p:pic>
    </p:spTree>
    <p:extLst>
      <p:ext uri="{BB962C8B-B14F-4D97-AF65-F5344CB8AC3E}">
        <p14:creationId xmlns:p14="http://schemas.microsoft.com/office/powerpoint/2010/main" val="3049722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22225" cmpd="sng"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304</TotalTime>
  <Words>462</Words>
  <Application>Microsoft Office PowerPoint</Application>
  <PresentationFormat>Экран (4:3)</PresentationFormat>
  <Paragraphs>131</Paragraphs>
  <Slides>46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46</vt:i4>
      </vt:variant>
    </vt:vector>
  </HeadingPairs>
  <TitlesOfParts>
    <vt:vector size="48" baseType="lpstr">
      <vt:lpstr>Тема Office</vt:lpstr>
      <vt:lpstr>Adobe Acrobat Document</vt:lpstr>
      <vt:lpstr>  Вебинар</vt:lpstr>
      <vt:lpstr>План</vt:lpstr>
      <vt:lpstr>Стадии усвоения иностранного языка детьми дошкольного возраста</vt:lpstr>
      <vt:lpstr>Молчаливый период</vt:lpstr>
      <vt:lpstr>Промежуточный период</vt:lpstr>
      <vt:lpstr>«Прорыв»</vt:lpstr>
      <vt:lpstr>Серия пособий «Первые английские слова»</vt:lpstr>
      <vt:lpstr>Серия «Первые английские слова»</vt:lpstr>
      <vt:lpstr>Colours (Цвета)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</vt:lpstr>
      <vt:lpstr>Georgraphy of a lesson for 3-4 year-olds</vt:lpstr>
      <vt:lpstr>Finger plays</vt:lpstr>
      <vt:lpstr>Finger plays</vt:lpstr>
      <vt:lpstr>Georgraphy of a lesson for 3-4 year-olds</vt:lpstr>
      <vt:lpstr>Circle time</vt:lpstr>
      <vt:lpstr>Circle time</vt:lpstr>
      <vt:lpstr>Georgraphy of a lesson for 3-4 year-olds</vt:lpstr>
      <vt:lpstr>Nap time</vt:lpstr>
      <vt:lpstr>Wake up!</vt:lpstr>
      <vt:lpstr>Georgraphy of a lesson for 3-4 year-olds</vt:lpstr>
      <vt:lpstr>Презентация PowerPoint</vt:lpstr>
      <vt:lpstr>Презентация PowerPoint</vt:lpstr>
      <vt:lpstr>Georgraphy of a lesson for 3-4 year-olds</vt:lpstr>
      <vt:lpstr>It’s time for a story</vt:lpstr>
      <vt:lpstr>It’s time for a story</vt:lpstr>
      <vt:lpstr>Georgraphy of a lesson for 3-4 year-olds</vt:lpstr>
      <vt:lpstr>Geograghy of a lesson for 4-5 year-olds</vt:lpstr>
      <vt:lpstr>Rhyme time </vt:lpstr>
      <vt:lpstr>Geograghy of a lesson for 4-5 year-olds</vt:lpstr>
      <vt:lpstr>Calendar time</vt:lpstr>
      <vt:lpstr>Презентация PowerPoint</vt:lpstr>
      <vt:lpstr>Geograghy of a lesson for 4-5 year-olds</vt:lpstr>
      <vt:lpstr>Circle time</vt:lpstr>
      <vt:lpstr>Презентация PowerPoint</vt:lpstr>
      <vt:lpstr>Geograghy of a lesson for 4-5 year-olds</vt:lpstr>
      <vt:lpstr>Geograghy of a lesson for 4-5 year-olds</vt:lpstr>
      <vt:lpstr>Презентация PowerPoint</vt:lpstr>
      <vt:lpstr>Geograghy of a lesson for 4-5 year-olds</vt:lpstr>
      <vt:lpstr>Вопросы?</vt:lpstr>
      <vt:lpstr>Спасибо!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Webinar</dc:title>
  <dc:creator>Ольга Царева</dc:creator>
  <cp:lastModifiedBy>Ольга Царева</cp:lastModifiedBy>
  <cp:revision>44</cp:revision>
  <dcterms:created xsi:type="dcterms:W3CDTF">2016-04-22T20:36:43Z</dcterms:created>
  <dcterms:modified xsi:type="dcterms:W3CDTF">2016-06-06T12:47:11Z</dcterms:modified>
</cp:coreProperties>
</file>