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4"/>
  </p:handoutMasterIdLst>
  <p:sldIdLst>
    <p:sldId id="257" r:id="rId2"/>
    <p:sldId id="258" r:id="rId3"/>
    <p:sldId id="261" r:id="rId4"/>
    <p:sldId id="267" r:id="rId5"/>
    <p:sldId id="268" r:id="rId6"/>
    <p:sldId id="311" r:id="rId7"/>
    <p:sldId id="312" r:id="rId8"/>
    <p:sldId id="269" r:id="rId9"/>
    <p:sldId id="299" r:id="rId10"/>
    <p:sldId id="300" r:id="rId11"/>
    <p:sldId id="301" r:id="rId12"/>
    <p:sldId id="302" r:id="rId13"/>
    <p:sldId id="262" r:id="rId14"/>
    <p:sldId id="313" r:id="rId15"/>
    <p:sldId id="314" r:id="rId16"/>
    <p:sldId id="315" r:id="rId17"/>
    <p:sldId id="298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316" r:id="rId29"/>
    <p:sldId id="317" r:id="rId30"/>
    <p:sldId id="287" r:id="rId31"/>
    <p:sldId id="288" r:id="rId32"/>
    <p:sldId id="289" r:id="rId33"/>
    <p:sldId id="290" r:id="rId34"/>
    <p:sldId id="291" r:id="rId35"/>
    <p:sldId id="305" r:id="rId36"/>
    <p:sldId id="295" r:id="rId37"/>
    <p:sldId id="306" r:id="rId38"/>
    <p:sldId id="260" r:id="rId39"/>
    <p:sldId id="325" r:id="rId40"/>
    <p:sldId id="264" r:id="rId41"/>
    <p:sldId id="263" r:id="rId42"/>
    <p:sldId id="265" r:id="rId43"/>
    <p:sldId id="303" r:id="rId44"/>
    <p:sldId id="307" r:id="rId45"/>
    <p:sldId id="326" r:id="rId46"/>
    <p:sldId id="310" r:id="rId47"/>
    <p:sldId id="266" r:id="rId48"/>
    <p:sldId id="309" r:id="rId49"/>
    <p:sldId id="304" r:id="rId50"/>
    <p:sldId id="270" r:id="rId51"/>
    <p:sldId id="323" r:id="rId52"/>
    <p:sldId id="324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849" autoAdjust="0"/>
  </p:normalViewPr>
  <p:slideViewPr>
    <p:cSldViewPr>
      <p:cViewPr varScale="1">
        <p:scale>
          <a:sx n="72" d="100"/>
          <a:sy n="72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8461F-4124-4B5C-B81D-1FBEA5302D42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5ACCF-3C45-4743-A339-DE511ADEB3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2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psycinteractive.org/topics/cognition/bloom.html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20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820472" cy="1470025"/>
          </a:xfrm>
        </p:spPr>
        <p:txBody>
          <a:bodyPr>
            <a:normAutofit/>
          </a:bodyPr>
          <a:lstStyle/>
          <a:p>
            <a:r>
              <a:rPr lang="ru-RU" b="1" dirty="0"/>
              <a:t>Формирование УУД в ходе развития критического мышления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941168"/>
            <a:ext cx="5752728" cy="1752600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sz="2600" dirty="0">
                <a:solidFill>
                  <a:schemeClr val="tx1"/>
                </a:solidFill>
              </a:rPr>
              <a:t>Буров Илья Михайлович,</a:t>
            </a:r>
            <a:endParaRPr lang="en-US" sz="2600" dirty="0">
              <a:solidFill>
                <a:schemeClr val="tx1"/>
              </a:solidFill>
            </a:endParaRPr>
          </a:p>
          <a:p>
            <a:pPr algn="r"/>
            <a:r>
              <a:rPr lang="ru-RU" sz="2600" dirty="0">
                <a:solidFill>
                  <a:schemeClr val="tx1"/>
                </a:solidFill>
              </a:rPr>
              <a:t> ведущий методист издательства «Титул», аспирант Университета Российской Академии Образования кафедры методики преподавания иностранных языков</a:t>
            </a:r>
          </a:p>
          <a:p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20888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Личностные УУД</a:t>
            </a: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altLang="ru-RU" dirty="0"/>
              <a:t>Самоопределение – личностное, профессиональное, жизненное;</a:t>
            </a:r>
          </a:p>
          <a:p>
            <a:r>
              <a:rPr lang="ru-RU" altLang="ru-RU" dirty="0" err="1"/>
              <a:t>Смыслообразование</a:t>
            </a:r>
            <a:r>
              <a:rPr lang="ru-RU" altLang="ru-RU" dirty="0"/>
              <a:t>: установление учащимися связи между целью учебной деятельности и ее мотивами;</a:t>
            </a:r>
          </a:p>
          <a:p>
            <a:r>
              <a:rPr lang="ru-RU" altLang="ru-RU" dirty="0"/>
              <a:t>Нравственно-этическая ориентация (нравственно-этическое оценивание, моральный выбор на основе социальных и личностных ценностей).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1147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Регулятивные УУД</a:t>
            </a: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</p:spPr>
        <p:txBody>
          <a:bodyPr>
            <a:normAutofit lnSpcReduction="10000"/>
          </a:bodyPr>
          <a:lstStyle/>
          <a:p>
            <a:r>
              <a:rPr lang="ru-RU" altLang="ru-RU" sz="2400" dirty="0"/>
              <a:t>Целеполагание – постановка учебной задачи на основе того, что уже известно учащимся и тем, что еще неизвестно.</a:t>
            </a:r>
          </a:p>
          <a:p>
            <a:r>
              <a:rPr lang="ru-RU" altLang="ru-RU" sz="2400" dirty="0"/>
              <a:t>Планирование – определение последовательности промежуточных целей для достижения конечного результата.</a:t>
            </a:r>
          </a:p>
          <a:p>
            <a:r>
              <a:rPr lang="ru-RU" altLang="ru-RU" sz="2400" dirty="0"/>
              <a:t>Прогнозирование.</a:t>
            </a:r>
          </a:p>
          <a:p>
            <a:r>
              <a:rPr lang="ru-RU" altLang="ru-RU" sz="2400" dirty="0"/>
              <a:t>Контроль в форме сличения способа действия и его результата с эталоном.</a:t>
            </a:r>
          </a:p>
          <a:p>
            <a:r>
              <a:rPr lang="ru-RU" altLang="ru-RU" sz="2400" dirty="0"/>
              <a:t>Коррекция.</a:t>
            </a:r>
          </a:p>
          <a:p>
            <a:r>
              <a:rPr lang="ru-RU" altLang="ru-RU" sz="2400" dirty="0"/>
              <a:t>Оценка.</a:t>
            </a:r>
          </a:p>
          <a:p>
            <a:r>
              <a:rPr lang="ru-RU" altLang="ru-RU" sz="2400" dirty="0" err="1"/>
              <a:t>Саморегуляция</a:t>
            </a:r>
            <a:r>
              <a:rPr lang="ru-RU" altLang="ru-RU" sz="2400" dirty="0"/>
              <a:t> как способ к волевому усилию.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6375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Познавательные УУД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2400" b="1" u="sng" dirty="0" err="1"/>
              <a:t>Общеучебные</a:t>
            </a:r>
            <a:r>
              <a:rPr lang="ru-RU" altLang="ru-RU" sz="2400" b="1" u="sng" dirty="0"/>
              <a:t>:</a:t>
            </a:r>
            <a:r>
              <a:rPr lang="ru-RU" altLang="ru-RU" sz="2400" dirty="0"/>
              <a:t> самостоятельное выделение и формулировка познавательной цели, поиск и выделение необходимой информации, структурирование знаний, осознанное и произвольное построение речевого высказывания, выбор наиболее эффективных способов решения задач в зависимости от конкретных условий, рефлексия, смысловое чтение, постановка и формулирование проблемы, самостоятельное создание алгоритмов деятельности при решении проблем творческого и поискового характера.</a:t>
            </a:r>
          </a:p>
          <a:p>
            <a:r>
              <a:rPr lang="ru-RU" altLang="ru-RU" sz="2400" b="1" u="sng" dirty="0"/>
              <a:t>Знаково-символические:</a:t>
            </a:r>
            <a:r>
              <a:rPr lang="ru-RU" altLang="ru-RU" sz="2400" dirty="0"/>
              <a:t> моделирование, преобразование модели с целью выявления общих законов.</a:t>
            </a:r>
          </a:p>
          <a:p>
            <a:r>
              <a:rPr lang="ru-RU" altLang="ru-RU" sz="2400" b="1" u="sng" dirty="0"/>
              <a:t>Логические:</a:t>
            </a:r>
            <a:r>
              <a:rPr lang="ru-RU" altLang="ru-RU" sz="2400" dirty="0"/>
              <a:t> анализ, синтез, сравнение, классификация объектов по выделенным признакам, выведение следствий, установление причинно-следственных связей, построение логической цепи рассуждений, доказательство, выдвижение гипотез и их обоснование.</a:t>
            </a: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676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8067"/>
            <a:ext cx="9130512" cy="664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68" y="571500"/>
            <a:ext cx="4148106" cy="5715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739" t="323"/>
          <a:stretch/>
        </p:blipFill>
        <p:spPr>
          <a:xfrm>
            <a:off x="5023874" y="571500"/>
            <a:ext cx="4104092" cy="5715000"/>
          </a:xfrm>
          <a:prstGeom prst="rect">
            <a:avLst/>
          </a:prstGeom>
        </p:spPr>
      </p:pic>
      <p:pic>
        <p:nvPicPr>
          <p:cNvPr id="4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71500"/>
            <a:ext cx="1187353" cy="1633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9639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4139952" y="747794"/>
            <a:ext cx="4176464" cy="55387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773832" y="3933056"/>
            <a:ext cx="2880320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Классификация слов по группам</a:t>
            </a:r>
          </a:p>
        </p:txBody>
      </p:sp>
    </p:spTree>
    <p:extLst>
      <p:ext uri="{BB962C8B-B14F-4D97-AF65-F5344CB8AC3E}">
        <p14:creationId xmlns:p14="http://schemas.microsoft.com/office/powerpoint/2010/main" val="1991625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3995936" y="692696"/>
            <a:ext cx="3960440" cy="54519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00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3933056"/>
            <a:ext cx="3024336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Ранжирование предметов по их количеству</a:t>
            </a:r>
          </a:p>
        </p:txBody>
      </p:sp>
    </p:spTree>
    <p:extLst>
      <p:ext uri="{BB962C8B-B14F-4D97-AF65-F5344CB8AC3E}">
        <p14:creationId xmlns:p14="http://schemas.microsoft.com/office/powerpoint/2010/main" val="2560663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Этапы формирования критического мышления на уроке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/>
          <a:lstStyle/>
          <a:p>
            <a:r>
              <a:rPr lang="ru-RU" dirty="0"/>
              <a:t>Фаза вызова;</a:t>
            </a:r>
          </a:p>
          <a:p>
            <a:r>
              <a:rPr lang="ru-RU" dirty="0"/>
              <a:t>Фаза осмысления;</a:t>
            </a:r>
          </a:p>
          <a:p>
            <a:r>
              <a:rPr lang="ru-RU" dirty="0"/>
              <a:t>Фаза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Фаза вызова</a:t>
            </a:r>
            <a:r>
              <a:rPr lang="ru-RU" dirty="0"/>
              <a:t>: активизация знаний по теме, выявление их личностной важности для учеников, формулировка цели работы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/>
              <a:t>Возможные приемы</a:t>
            </a:r>
            <a:r>
              <a:rPr lang="ru-RU" dirty="0"/>
              <a:t>: составление списка известной информации, обсуждение того, что уже ученики знают о данной теме/проблеме, предположения по заголовку, ключевым словам, картинкам, </a:t>
            </a:r>
            <a:r>
              <a:rPr lang="ru-RU" dirty="0" err="1"/>
              <a:t>верные-неверные</a:t>
            </a:r>
            <a:r>
              <a:rPr lang="ru-RU" dirty="0"/>
              <a:t> утверждения, перепутанный список событий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/>
              <a:t>Фаза осмысления</a:t>
            </a:r>
            <a:r>
              <a:rPr lang="ru-RU"/>
              <a:t>: на основе выявленного личностного смысла организуется работа с информацией, достижение цели работы</a:t>
            </a:r>
          </a:p>
          <a:p>
            <a:r>
              <a:rPr lang="ru-RU" i="1"/>
              <a:t>Возможные приемы</a:t>
            </a:r>
            <a:r>
              <a:rPr lang="ru-RU"/>
              <a:t>: поиск ответов на поставленные в первой части вопросы, маркировка текста, поиск ответов на </a:t>
            </a:r>
            <a:r>
              <a:rPr lang="en-US"/>
              <a:t>while-reading questions</a:t>
            </a:r>
            <a:r>
              <a:rPr lang="ru-RU"/>
              <a:t>, обсуждение и сравнение мнения одноклассников</a:t>
            </a:r>
            <a:r>
              <a:rPr lang="en-US"/>
              <a:t> </a:t>
            </a:r>
            <a:r>
              <a:rPr lang="ru-RU"/>
              <a:t>и т.д.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Формирование УУД в ходе развития критического мышления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Как стимулировать коммуникацию на уроке для эффективного формирования УУД?</a:t>
            </a:r>
          </a:p>
          <a:p>
            <a:r>
              <a:rPr lang="ru-RU" dirty="0"/>
              <a:t>Как научить умению выявлять, наблюдать, различать, классифицировать, оценивать, критически анализировать, делать выводы?</a:t>
            </a:r>
          </a:p>
          <a:p>
            <a:pPr lvl="0"/>
            <a:r>
              <a:rPr lang="ru-RU" dirty="0"/>
              <a:t>Как научить применять знания, умения и навыки с учетом речевой ситуации?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Развитие критического мышления: ход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/>
              <a:t>Фаза рефлексии</a:t>
            </a:r>
            <a:r>
              <a:rPr lang="ru-RU" dirty="0"/>
              <a:t>: систематизация полученного материала, соотнесение новой информации со старой, выработка личной позиции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/>
              <a:t>Возможные приемы</a:t>
            </a:r>
            <a:r>
              <a:rPr lang="ru-RU" dirty="0"/>
              <a:t>: ответы на поставленные вопросы, формулировка и аргументирование собственного мнения, организация дискуссий, письменные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>
              <a:buNone/>
            </a:pPr>
            <a:r>
              <a:rPr lang="ru-RU" dirty="0"/>
              <a:t>«Мозговой штурм»</a:t>
            </a:r>
          </a:p>
          <a:p>
            <a:pPr fontAlgn="base">
              <a:buNone/>
            </a:pPr>
            <a:r>
              <a:rPr lang="ru-RU" dirty="0"/>
              <a:t>Цель использования:</a:t>
            </a:r>
          </a:p>
          <a:p>
            <a:pPr fontAlgn="base">
              <a:buNone/>
            </a:pPr>
            <a:r>
              <a:rPr lang="ru-RU" dirty="0"/>
              <a:t>1) выяснение того, что знают дети по теме; </a:t>
            </a:r>
          </a:p>
          <a:p>
            <a:pPr fontAlgn="base">
              <a:buNone/>
            </a:pPr>
            <a:r>
              <a:rPr lang="ru-RU" dirty="0"/>
              <a:t>2) набрасывание идей, предположений по теме;</a:t>
            </a:r>
          </a:p>
          <a:p>
            <a:pPr fontAlgn="base">
              <a:buNone/>
            </a:pPr>
            <a:r>
              <a:rPr lang="ru-RU" dirty="0"/>
              <a:t>3) активизация имеющихся знаний.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208" r="30630"/>
          <a:stretch/>
        </p:blipFill>
        <p:spPr>
          <a:xfrm>
            <a:off x="3768579" y="0"/>
            <a:ext cx="4918221" cy="68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926" t="40196" r="18500" b="12182"/>
          <a:stretch/>
        </p:blipFill>
        <p:spPr>
          <a:xfrm>
            <a:off x="271019" y="2708920"/>
            <a:ext cx="6995120" cy="2900417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721575" cy="24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/>
              <a:t>«Корзина идей»</a:t>
            </a:r>
          </a:p>
          <a:p>
            <a:pPr fontAlgn="base">
              <a:buNone/>
            </a:pPr>
            <a:r>
              <a:rPr lang="ru-RU" dirty="0"/>
              <a:t>На доске прикрепляется значок корзины, в которую условно собирается то, что ученики знают об изучаемой теме.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 fontAlgn="base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7904" y="22650"/>
            <a:ext cx="5040114" cy="680379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8" b="46207"/>
          <a:stretch/>
        </p:blipFill>
        <p:spPr>
          <a:xfrm>
            <a:off x="0" y="2564904"/>
            <a:ext cx="9186212" cy="3134210"/>
          </a:xfrm>
          <a:prstGeom prst="rect">
            <a:avLst/>
          </a:prstGeom>
          <a:noFill/>
        </p:spPr>
      </p:pic>
      <p:pic>
        <p:nvPicPr>
          <p:cNvPr id="19458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6" y="44624"/>
            <a:ext cx="141273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/>
              <a:t>“Верные и неверные утверждения”</a:t>
            </a:r>
          </a:p>
          <a:p>
            <a:pPr fontAlgn="base"/>
            <a:r>
              <a:rPr lang="ru-RU" dirty="0"/>
              <a:t>Учащиеся выбирают “верные” утверждения, полагаясь на собственный опыт или интуицию. </a:t>
            </a:r>
          </a:p>
          <a:p>
            <a:pPr fontAlgn="base"/>
            <a:r>
              <a:rPr lang="ru-RU" dirty="0"/>
              <a:t>Выделяют ключевые моменты, а элемент соревнования позволяет удерживать внимание до конца урока.</a:t>
            </a:r>
          </a:p>
          <a:p>
            <a:pPr fontAlgn="base"/>
            <a:r>
              <a:rPr lang="ru-RU" dirty="0"/>
              <a:t>На стадии рефлексии возвращаемся к этому приему, чтобы выяснить, какие из утверждений были верными.</a:t>
            </a:r>
          </a:p>
          <a:p>
            <a:pPr fontAlgn="base">
              <a:buNone/>
            </a:pPr>
            <a:r>
              <a:rPr lang="ru-RU" dirty="0"/>
              <a:t>Стадии использования: фазы вызова,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dirty="0"/>
              <a:t>«ИНСЕРТ»</a:t>
            </a:r>
          </a:p>
          <a:p>
            <a:pPr fontAlgn="base">
              <a:buNone/>
            </a:pPr>
            <a:r>
              <a:rPr lang="ru-RU" dirty="0"/>
              <a:t>Чтение текста с пометками:</a:t>
            </a:r>
            <a:br>
              <a:rPr lang="ru-RU" dirty="0"/>
            </a:br>
            <a:r>
              <a:rPr lang="ru-RU" dirty="0"/>
              <a:t> + я это знал,</a:t>
            </a:r>
            <a:br>
              <a:rPr lang="ru-RU" dirty="0"/>
            </a:br>
            <a:r>
              <a:rPr lang="ru-RU" dirty="0"/>
              <a:t> - я этого не знал,</a:t>
            </a:r>
            <a:br>
              <a:rPr lang="ru-RU" dirty="0"/>
            </a:br>
            <a:r>
              <a:rPr lang="ru-RU" dirty="0"/>
              <a:t> ! это меня удивило</a:t>
            </a:r>
            <a:br>
              <a:rPr lang="ru-RU" dirty="0"/>
            </a:br>
            <a:r>
              <a:rPr lang="ru-RU" dirty="0"/>
              <a:t> ? хотел бы узнать подробнее.</a:t>
            </a:r>
          </a:p>
          <a:p>
            <a:pPr fontAlgn="base">
              <a:buNone/>
            </a:pPr>
            <a:r>
              <a:rPr lang="ru-RU" dirty="0"/>
              <a:t>Составление таблицы, выписываются основные положения из текста</a:t>
            </a:r>
          </a:p>
          <a:p>
            <a:pPr fontAlgn="base">
              <a:buNone/>
            </a:pPr>
            <a:endParaRPr lang="ru-RU" dirty="0"/>
          </a:p>
          <a:p>
            <a:pPr fontAlgn="base">
              <a:buNone/>
            </a:pPr>
            <a:r>
              <a:rPr lang="ru-RU" dirty="0"/>
              <a:t>Стадии использования: фаза осмысления</a:t>
            </a:r>
          </a:p>
          <a:p>
            <a:pPr fontAlgn="base"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995545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818" r="29722"/>
          <a:stretch>
            <a:fillRect/>
          </a:stretch>
        </p:blipFill>
        <p:spPr bwMode="auto">
          <a:xfrm>
            <a:off x="269979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20771" cy="263691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814219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Критическое мышление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 anchor="t"/>
          <a:lstStyle/>
          <a:p>
            <a:pPr>
              <a:buNone/>
            </a:pPr>
            <a:r>
              <a:rPr lang="ru-RU" dirty="0"/>
              <a:t>Главная цель технологии развития критического мышления – развитие интеллектуальных способностей ученика, позволяющих ему </a:t>
            </a:r>
            <a:r>
              <a:rPr lang="ru-RU" u="sng" dirty="0"/>
              <a:t>учиться самостоятельно</a:t>
            </a:r>
            <a:r>
              <a:rPr lang="ru-RU" dirty="0"/>
              <a:t>. </a:t>
            </a:r>
          </a:p>
          <a:p>
            <a:pPr algn="r">
              <a:buNone/>
            </a:pPr>
            <a:r>
              <a:rPr lang="ru-RU" i="1" dirty="0"/>
              <a:t>Сергей Измаилович Заир-Бек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dirty="0"/>
              <a:t>«</a:t>
            </a:r>
            <a:r>
              <a:rPr lang="ru-RU" sz="2800" dirty="0"/>
              <a:t>Толстый и тонкий вопросы»</a:t>
            </a:r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r>
              <a:rPr lang="ru-RU" sz="2800" dirty="0"/>
              <a:t>Метод используется при организации </a:t>
            </a:r>
            <a:r>
              <a:rPr lang="ru-RU" sz="2800" dirty="0" err="1"/>
              <a:t>взаимоопроса</a:t>
            </a:r>
            <a:r>
              <a:rPr lang="ru-RU" sz="2800" dirty="0"/>
              <a:t>, опроса на уроке, парной и групповой работы.</a:t>
            </a:r>
          </a:p>
          <a:p>
            <a:pPr fontAlgn="base"/>
            <a:r>
              <a:rPr lang="ru-RU" sz="2800" dirty="0"/>
              <a:t>Стадия использования: фаза осмысления и рефлексии.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802693"/>
              </p:ext>
            </p:extLst>
          </p:nvPr>
        </p:nvGraphicFramePr>
        <p:xfrm>
          <a:off x="611560" y="2348880"/>
          <a:ext cx="8064896" cy="1828800"/>
        </p:xfrm>
        <a:graphic>
          <a:graphicData uri="http://schemas.openxmlformats.org/drawingml/2006/table">
            <a:tbl>
              <a:tblPr/>
              <a:tblGrid>
                <a:gridCol w="402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8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Толстые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>
                          <a:effectLst/>
                        </a:rPr>
                        <a:t>Тонкие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Дайте три объяснения почему….?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Объясните почему….. 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В чем различие……?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Кто…..?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Что…?.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Когда…?..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4963" y="3176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5427712" cy="66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dirty="0"/>
              <a:t>«Прогнозирование с помощью открытых вопросов»</a:t>
            </a:r>
          </a:p>
          <a:p>
            <a:pPr fontAlgn="base">
              <a:buNone/>
            </a:pPr>
            <a:r>
              <a:rPr lang="ru-RU" dirty="0"/>
              <a:t>Чтение текста по частям и постановка открытых вопросов: </a:t>
            </a:r>
          </a:p>
          <a:p>
            <a:pPr fontAlgn="base">
              <a:buNone/>
            </a:pPr>
            <a:r>
              <a:rPr lang="ru-RU" dirty="0"/>
              <a:t>Что будет с героями дальше?</a:t>
            </a:r>
          </a:p>
          <a:p>
            <a:pPr fontAlgn="base">
              <a:buNone/>
            </a:pPr>
            <a:r>
              <a:rPr lang="ru-RU" dirty="0"/>
              <a:t>Почему вы так думаете?</a:t>
            </a:r>
          </a:p>
          <a:p>
            <a:pPr fontAlgn="base">
              <a:buNone/>
            </a:pPr>
            <a:r>
              <a:rPr lang="ru-RU" dirty="0"/>
              <a:t>Как выглядели герои?</a:t>
            </a:r>
          </a:p>
          <a:p>
            <a:pPr fontAlgn="base">
              <a:buNone/>
            </a:pPr>
            <a:r>
              <a:rPr lang="ru-RU" dirty="0"/>
              <a:t>Опишите дальнейшие события и т. д.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906"/>
            <a:ext cx="9144000" cy="596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59632" cy="16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85000" lnSpcReduction="10000"/>
          </a:bodyPr>
          <a:lstStyle/>
          <a:p>
            <a:pPr fontAlgn="base">
              <a:buNone/>
            </a:pPr>
            <a:r>
              <a:rPr lang="ru-RU" dirty="0"/>
              <a:t>«Зигзаг»</a:t>
            </a:r>
          </a:p>
          <a:p>
            <a:pPr fontAlgn="base">
              <a:buNone/>
            </a:pPr>
            <a:r>
              <a:rPr lang="ru-RU" dirty="0"/>
              <a:t>1 этап - учащиеся делятся на группы, в группах рассчитываются на такое количество, сколько групп. </a:t>
            </a:r>
          </a:p>
          <a:p>
            <a:pPr fontAlgn="base">
              <a:buNone/>
            </a:pPr>
            <a:r>
              <a:rPr lang="ru-RU" dirty="0"/>
              <a:t>2 этап – рассаживаются в группы экспертов /по номерам/, каждая группа получает определенное задание, в группе изучают, составляют опорные схемы.</a:t>
            </a:r>
          </a:p>
          <a:p>
            <a:pPr fontAlgn="base">
              <a:buNone/>
            </a:pPr>
            <a:r>
              <a:rPr lang="ru-RU" dirty="0"/>
              <a:t>3 этап – возвращаются в домашние группы, по очереди рассказывают новый материал – </a:t>
            </a:r>
            <a:r>
              <a:rPr lang="ru-RU" dirty="0" err="1"/>
              <a:t>взаимообучение</a:t>
            </a:r>
            <a:r>
              <a:rPr lang="ru-RU" dirty="0"/>
              <a:t>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797087"/>
            <a:ext cx="8332987" cy="568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3" t="51709"/>
          <a:stretch/>
        </p:blipFill>
        <p:spPr bwMode="auto">
          <a:xfrm>
            <a:off x="50265" y="797087"/>
            <a:ext cx="8773418" cy="600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" y="87403"/>
            <a:ext cx="1019863" cy="132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0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/>
              <a:t>«Перекрестная дискуссия»</a:t>
            </a:r>
          </a:p>
          <a:p>
            <a:pPr fontAlgn="base"/>
            <a:r>
              <a:rPr lang="ru-RU" dirty="0"/>
              <a:t>По прочитанному тексту дается проблемный вопрос, не имеющий однозначного ответа. </a:t>
            </a:r>
          </a:p>
          <a:p>
            <a:pPr fontAlgn="base"/>
            <a:r>
              <a:rPr lang="ru-RU" dirty="0"/>
              <a:t>Учащиеся работают в парах, выписывают аргументы в пользу каждой версии.</a:t>
            </a:r>
          </a:p>
          <a:p>
            <a:pPr fontAlgn="base"/>
            <a:r>
              <a:rPr lang="ru-RU" dirty="0"/>
              <a:t>Делятся на группы с противоположным мнением. </a:t>
            </a:r>
          </a:p>
          <a:p>
            <a:pPr fontAlgn="base"/>
            <a:r>
              <a:rPr lang="ru-RU" dirty="0"/>
              <a:t>Высказываются разные точки зрения, доказываются.</a:t>
            </a:r>
          </a:p>
          <a:p>
            <a:pPr fontAlgn="base"/>
            <a:r>
              <a:rPr lang="ru-RU" dirty="0"/>
              <a:t>Аргументы одной группы – контраргументы другой. </a:t>
            </a:r>
          </a:p>
          <a:p>
            <a:pPr fontAlgn="base"/>
            <a:r>
              <a:rPr lang="ru-RU" dirty="0"/>
              <a:t>Группы сидят в разных частях класса. Учащиеся могут менять свою точку зрения и переходить из группы в группу в течение дискуссии.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013" t="42997" r="24012"/>
          <a:stretch/>
        </p:blipFill>
        <p:spPr>
          <a:xfrm>
            <a:off x="1355263" y="0"/>
            <a:ext cx="7788737" cy="48027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6375" t="13583" r="24800" b="41494"/>
          <a:stretch/>
        </p:blipFill>
        <p:spPr>
          <a:xfrm>
            <a:off x="1757243" y="3270760"/>
            <a:ext cx="6984776" cy="3613239"/>
          </a:xfrm>
          <a:prstGeom prst="rect">
            <a:avLst/>
          </a:prstGeom>
        </p:spPr>
      </p:pic>
      <p:pic>
        <p:nvPicPr>
          <p:cNvPr id="2050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29" y="1417638"/>
            <a:ext cx="182712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3859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УУД при помощи технологии критического мышления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930058"/>
              </p:ext>
            </p:extLst>
          </p:nvPr>
        </p:nvGraphicFramePr>
        <p:xfrm>
          <a:off x="179511" y="1556793"/>
          <a:ext cx="8784978" cy="5315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6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427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Личностные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</a:t>
                      </a:r>
                      <a:r>
                        <a:rPr lang="ru-RU" baseline="0" dirty="0"/>
                        <a:t> р</a:t>
                      </a:r>
                      <a:r>
                        <a:rPr lang="ru-RU" dirty="0"/>
                        <a:t>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610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Внутрення</a:t>
                      </a:r>
                      <a:r>
                        <a:rPr lang="ru-RU" baseline="0" dirty="0"/>
                        <a:t>я позиция школьника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«Прогнозирование с помощью открытых вопросов»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199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Адекватная</a:t>
                      </a:r>
                      <a:r>
                        <a:rPr lang="ru-RU" baseline="0" dirty="0"/>
                        <a:t> мотивация учебной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«Прогнозирование с помощью открытых вопросов»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Enjoy</a:t>
                      </a:r>
                      <a:r>
                        <a:rPr lang="en-US" baseline="0" dirty="0"/>
                        <a:t> English 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884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Ориентация на моральные нормы и их выполнение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307" y="3284984"/>
            <a:ext cx="2352414" cy="332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УУД при помощи технологии критического мышления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79511" y="1556793"/>
          <a:ext cx="8784978" cy="5315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6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0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427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Личностные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</a:t>
                      </a:r>
                      <a:r>
                        <a:rPr lang="ru-RU" baseline="0" dirty="0"/>
                        <a:t> р</a:t>
                      </a:r>
                      <a:r>
                        <a:rPr lang="ru-RU" dirty="0"/>
                        <a:t>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610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Внутрення</a:t>
                      </a:r>
                      <a:r>
                        <a:rPr lang="ru-RU" baseline="0" dirty="0"/>
                        <a:t>я позиция школьника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«Прогнозирование с помощью открытых вопросов»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199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Адекватная</a:t>
                      </a:r>
                      <a:r>
                        <a:rPr lang="ru-RU" baseline="0" dirty="0"/>
                        <a:t> мотивация учебной деятельности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«Прогнозирование с помощью открытых вопросов»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Enjoy</a:t>
                      </a:r>
                      <a:r>
                        <a:rPr lang="en-US" baseline="0" dirty="0"/>
                        <a:t> English 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884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Ориентация на моральные нормы и их выполнение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307" y="3284984"/>
            <a:ext cx="2352414" cy="332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86126"/>
            <a:ext cx="6265532" cy="255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16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Критическое мышление, определение: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/>
              <a:t>«Критическое мышление – это система мыслительных стратегий и коммуникативных качеств, позволяющих эффективно взаимодействовать с информационной реальностью» (</a:t>
            </a:r>
            <a:r>
              <a:rPr lang="ru-RU" i="1" dirty="0"/>
              <a:t>Е.С. </a:t>
            </a:r>
            <a:r>
              <a:rPr lang="ru-RU" i="1" dirty="0" err="1"/>
              <a:t>Полат</a:t>
            </a:r>
            <a:r>
              <a:rPr lang="ru-RU" dirty="0"/>
              <a:t>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/>
              <a:t>Стратегии и качества включают: умения обработки информации, способность оценить информацию и определить правильная она или нет, способность рассмотреть альтернативные решения, учесть основанные на фактах мнения, способность делать выводы на основании фактов, воспринимать взаимосвязь событий и информации, решать проблемы и т.д.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УУД при помощи технологии критического мышления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439880"/>
              </p:ext>
            </p:extLst>
          </p:nvPr>
        </p:nvGraphicFramePr>
        <p:xfrm>
          <a:off x="179511" y="1556792"/>
          <a:ext cx="8784978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626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Регулятивные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 развития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6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Принимать и сохранять</a:t>
                      </a:r>
                      <a:r>
                        <a:rPr lang="ru-RU" baseline="0" dirty="0"/>
                        <a:t> учебную цель и задачу, планировать ее реализацию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  <a:endParaRPr lang="en-US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«Мозговой штурм»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Happy</a:t>
                      </a:r>
                      <a:r>
                        <a:rPr lang="en-US" baseline="0" dirty="0"/>
                        <a:t> English.ru 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762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Контролировать</a:t>
                      </a:r>
                      <a:r>
                        <a:rPr lang="ru-RU" baseline="0" dirty="0"/>
                        <a:t> и оценивать свои действия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  <a:endParaRPr lang="ru-RU" dirty="0"/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«Свободное письмо»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Синквейн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Корректировать свою деятельность в ходе контроля</a:t>
                      </a:r>
                      <a:r>
                        <a:rPr lang="ru-RU" baseline="0" dirty="0"/>
                        <a:t> и оценки своих действий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“Верные и неверные утверждения”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«Свободное письмо»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Синквейн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53" y="2204864"/>
            <a:ext cx="223184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070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Happy English.ru 10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484" y="-22579"/>
            <a:ext cx="5054774" cy="684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06"/>
          <a:stretch/>
        </p:blipFill>
        <p:spPr bwMode="auto">
          <a:xfrm>
            <a:off x="165983" y="-22579"/>
            <a:ext cx="7795002" cy="5692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95"/>
          <a:stretch/>
        </p:blipFill>
        <p:spPr bwMode="auto">
          <a:xfrm>
            <a:off x="0" y="908720"/>
            <a:ext cx="9215864" cy="578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УУД при помощи технологии критического мышления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127166"/>
              </p:ext>
            </p:extLst>
          </p:nvPr>
        </p:nvGraphicFramePr>
        <p:xfrm>
          <a:off x="179511" y="1556793"/>
          <a:ext cx="8784978" cy="5136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637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Познавательные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 развития</a:t>
                      </a:r>
                      <a:r>
                        <a:rPr lang="ru-RU" baseline="0" dirty="0"/>
                        <a:t> </a:t>
                      </a:r>
                      <a:r>
                        <a:rPr lang="ru-RU" dirty="0"/>
                        <a:t>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25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Использование знаково-символических</a:t>
                      </a:r>
                      <a:r>
                        <a:rPr lang="ru-RU" baseline="0" dirty="0"/>
                        <a:t> средств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«ИНСЕРТ»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</a:t>
                      </a:r>
                      <a:r>
                        <a:rPr lang="ru-RU" baseline="0" dirty="0"/>
                        <a:t> из </a:t>
                      </a:r>
                      <a:r>
                        <a:rPr lang="en-US" altLang="ru-RU" sz="1800" dirty="0"/>
                        <a:t>NME5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693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Действия моделирования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  <a:endParaRPr lang="en-US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«Корзина идей»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9" b="75677"/>
          <a:stretch/>
        </p:blipFill>
        <p:spPr>
          <a:xfrm>
            <a:off x="6056335" y="2132856"/>
            <a:ext cx="2804939" cy="72008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9" b="75677"/>
          <a:stretch/>
        </p:blipFill>
        <p:spPr>
          <a:xfrm>
            <a:off x="3203848" y="2572121"/>
            <a:ext cx="6048672" cy="1552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40966"/>
          </a:xfrm>
        </p:spPr>
        <p:txBody>
          <a:bodyPr>
            <a:noAutofit/>
          </a:bodyPr>
          <a:lstStyle/>
          <a:p>
            <a:r>
              <a:rPr lang="ru-RU" sz="2800" dirty="0"/>
              <a:t>Развитие УУД при помощи технологии критического мышления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587823"/>
              </p:ext>
            </p:extLst>
          </p:nvPr>
        </p:nvGraphicFramePr>
        <p:xfrm>
          <a:off x="179512" y="1124743"/>
          <a:ext cx="8784978" cy="5561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709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Познавательные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 развития</a:t>
                      </a:r>
                      <a:r>
                        <a:rPr lang="ru-RU" baseline="0" dirty="0"/>
                        <a:t> </a:t>
                      </a:r>
                      <a:r>
                        <a:rPr lang="ru-RU" dirty="0"/>
                        <a:t>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72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Широкий</a:t>
                      </a:r>
                      <a:r>
                        <a:rPr lang="ru-RU" baseline="0" dirty="0"/>
                        <a:t> спектр логических действий и операций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«Толстый и тонкий вопросы»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«Перекрестная дискуссия»</a:t>
                      </a:r>
                      <a:endParaRPr lang="ru-RU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Happy</a:t>
                      </a:r>
                    </a:p>
                    <a:p>
                      <a:pPr algn="l"/>
                      <a:r>
                        <a:rPr lang="en-US" dirty="0"/>
                        <a:t>English.ru</a:t>
                      </a:r>
                    </a:p>
                    <a:p>
                      <a:pPr algn="l"/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425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Общие</a:t>
                      </a:r>
                      <a:r>
                        <a:rPr lang="ru-RU" baseline="0" dirty="0"/>
                        <a:t> приемы решения задач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«Последнее слово за мной»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855068"/>
            <a:ext cx="1670947" cy="22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6535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937" y="119416"/>
            <a:ext cx="4888013" cy="671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8" y="119416"/>
            <a:ext cx="1753135" cy="23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3" b="32259"/>
          <a:stretch/>
        </p:blipFill>
        <p:spPr bwMode="auto">
          <a:xfrm>
            <a:off x="323528" y="2138670"/>
            <a:ext cx="8751422" cy="432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7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913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Прием «Последнее слово за мной»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42" y="829153"/>
            <a:ext cx="8893122" cy="6028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700691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913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Прием «Последнее слово за мной»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42" y="829153"/>
            <a:ext cx="8893122" cy="602884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5" t="45293"/>
          <a:stretch/>
        </p:blipFill>
        <p:spPr>
          <a:xfrm>
            <a:off x="2263080" y="182949"/>
            <a:ext cx="6732240" cy="66750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756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8080162"/>
              </p:ext>
            </p:extLst>
          </p:nvPr>
        </p:nvGraphicFramePr>
        <p:xfrm>
          <a:off x="179512" y="116632"/>
          <a:ext cx="8784978" cy="6624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063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Коммуникативные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 развития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182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Учитывать позицию</a:t>
                      </a:r>
                      <a:r>
                        <a:rPr lang="ru-RU" baseline="0" dirty="0"/>
                        <a:t> собеседника (партнера)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«Зигзаг»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«Последнее слово за мной»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227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Организовывать и осуществлять сотрудничество</a:t>
                      </a:r>
                      <a:r>
                        <a:rPr lang="ru-RU" baseline="0" dirty="0"/>
                        <a:t> и кооперацию с учителем и сверстниками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“Верные и неверные утверждения”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«Толстый и тонкий вопросы»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«Зигзаг»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Взаимоопрос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«Перекрестная дискуссия»</a:t>
                      </a:r>
                      <a:endParaRPr lang="en-US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«Дебаты»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New</a:t>
                      </a:r>
                      <a:r>
                        <a:rPr lang="en-US" baseline="0" dirty="0"/>
                        <a:t> Millennium English 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r>
              <a:rPr lang="ru-RU" altLang="ru-RU" sz="3200"/>
              <a:t>Аргументация в дебатах (</a:t>
            </a:r>
            <a:r>
              <a:rPr lang="en-US" altLang="ru-RU" sz="3200"/>
              <a:t>NME7)</a:t>
            </a:r>
            <a:endParaRPr lang="ru-RU" altLang="ru-RU" sz="320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908050"/>
            <a:ext cx="4249737" cy="5729288"/>
          </a:xfrm>
          <a:noFill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557338"/>
            <a:ext cx="3240087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ыгнутая вниз стрелка 6"/>
          <p:cNvSpPr/>
          <p:nvPr/>
        </p:nvSpPr>
        <p:spPr>
          <a:xfrm rot="20123870">
            <a:off x="2720975" y="4762500"/>
            <a:ext cx="4535488" cy="1295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8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3354597"/>
              </p:ext>
            </p:extLst>
          </p:nvPr>
        </p:nvGraphicFramePr>
        <p:xfrm>
          <a:off x="251520" y="116632"/>
          <a:ext cx="8784978" cy="6624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0524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Коммуникативные УУД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Приемы развития критического мышления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199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Адекватно</a:t>
                      </a:r>
                      <a:r>
                        <a:rPr lang="ru-RU" baseline="0" dirty="0"/>
                        <a:t> передавать информацию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«Толстый и тонкий вопросы»</a:t>
                      </a:r>
                    </a:p>
                    <a:p>
                      <a:pPr algn="ctr"/>
                      <a:r>
                        <a:rPr lang="ru-RU" sz="1800" b="0" i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Взаимоопрос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“Ключевые слова”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Happy English.ru</a:t>
                      </a:r>
                      <a:r>
                        <a:rPr lang="en-US" baseline="0" dirty="0"/>
                        <a:t> 10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749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Отображать предметное содержание и условия деятельности в речи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«Ролевая игра»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«Перекрестная дискуссия»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945" y="2420888"/>
            <a:ext cx="7665442" cy="211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Критическое мышление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    Готовность и способность к самостоятельной информационно-познавательной деятельности, включая умение ориентироваться в различных источниках информации, критически оценивать и интерпретировать информацию, получаемую из различных источников; умение 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 и по аналогии) и делать выводы</a:t>
            </a:r>
            <a:r>
              <a:rPr lang="en-US" dirty="0"/>
              <a:t>.</a:t>
            </a:r>
            <a:r>
              <a:rPr lang="ru-RU" dirty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/>
              <a:t>Планируемые </a:t>
            </a:r>
            <a:r>
              <a:rPr lang="ru-RU" i="1" dirty="0" err="1"/>
              <a:t>метапредметные</a:t>
            </a:r>
            <a:r>
              <a:rPr lang="ru-RU" i="1" dirty="0"/>
              <a:t> результаты обучения (извлечение)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Советы методистов: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229600" cy="49291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не давать ученикам готовых решений;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использовать задания без «единственно верного ответа»;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использовать возможности для обмена идеями;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сопоставлять и сравнивать как можно больше;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/>
              <a:t>классифицировать идеи, предметы и т. д.;</a:t>
            </a:r>
          </a:p>
          <a:p>
            <a:pPr>
              <a:defRPr/>
            </a:pPr>
            <a:r>
              <a:rPr lang="ru-RU" dirty="0"/>
              <a:t>идти от знания к оцениванию (см. таксономию </a:t>
            </a:r>
            <a:r>
              <a:rPr lang="ru-RU" dirty="0" err="1"/>
              <a:t>Блума</a:t>
            </a:r>
            <a:r>
              <a:rPr lang="ru-RU" dirty="0"/>
              <a:t> и примеры формулировок заданий: </a:t>
            </a:r>
            <a:r>
              <a:rPr lang="en-US" dirty="0">
                <a:hlinkClick r:id="rId2"/>
              </a:rPr>
              <a:t>http://www.edpsycinteractive.org/topics/cognition/bloom.html</a:t>
            </a:r>
            <a:r>
              <a:rPr lang="ru-RU" dirty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5840" y="91935"/>
            <a:ext cx="7884368" cy="584821"/>
          </a:xfrm>
        </p:spPr>
        <p:txBody>
          <a:bodyPr>
            <a:normAutofit fontScale="90000"/>
          </a:bodyPr>
          <a:lstStyle/>
          <a:p>
            <a:pPr>
              <a:lnSpc>
                <a:spcPts val="4875"/>
              </a:lnSpc>
              <a:spcBef>
                <a:spcPts val="0"/>
              </a:spcBef>
            </a:pPr>
            <a:br>
              <a:rPr lang="ru-RU" sz="3000" b="1" dirty="0">
                <a:solidFill>
                  <a:srgbClr val="C32FA7"/>
                </a:solidFill>
              </a:rPr>
            </a:br>
            <a:r>
              <a:rPr lang="ru-RU" sz="2325" b="1" dirty="0">
                <a:solidFill>
                  <a:srgbClr val="C32FA7"/>
                </a:solidFill>
              </a:rPr>
              <a:t>К.И. Кауфман</a:t>
            </a:r>
            <a:r>
              <a:rPr lang="en-US" sz="2325" b="1" dirty="0">
                <a:solidFill>
                  <a:srgbClr val="C32FA7"/>
                </a:solidFill>
              </a:rPr>
              <a:t>, </a:t>
            </a:r>
            <a:r>
              <a:rPr lang="ru-RU" sz="2325" b="1" dirty="0">
                <a:solidFill>
                  <a:srgbClr val="C32FA7"/>
                </a:solidFill>
              </a:rPr>
              <a:t>М.Ю. Кауфман</a:t>
            </a:r>
            <a:endParaRPr lang="ru-RU" sz="3675" b="1" cap="all" spc="75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924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6040" y="1218237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8232" y="3998722"/>
            <a:ext cx="1943419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6040" y="4005064"/>
            <a:ext cx="1911250" cy="266800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75251" y="2060986"/>
            <a:ext cx="1984503" cy="269613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2060987"/>
            <a:ext cx="2009747" cy="26961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416674845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ontent.xx.fbcdn.net/hphotos-xfl1/v/t1.0-9/12565420_1650970585164119_2974730706423321169_n.png?oh=cccde37a2a3be34213ab573a4df47ec5&amp;oe=579200D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287"/>
            <a:ext cx="9143999" cy="5619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521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260350"/>
            <a:ext cx="6700837" cy="6337300"/>
          </a:xfrm>
        </p:spPr>
      </p:pic>
      <p:pic>
        <p:nvPicPr>
          <p:cNvPr id="2355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4775"/>
            <a:ext cx="1624013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9017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endParaRPr lang="ru-RU" alt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765175"/>
            <a:ext cx="5738813" cy="60928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3284984"/>
            <a:ext cx="9144001" cy="3408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5888"/>
            <a:ext cx="1827213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8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Факторы, мешающие критическому мышлению: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856984" cy="489654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Confirmation bias: </a:t>
            </a:r>
            <a:r>
              <a:rPr lang="ru-RU" sz="2000" dirty="0"/>
              <a:t>подгонка фактов под свои убеждения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Attribution (self-serving) bias:</a:t>
            </a:r>
            <a:r>
              <a:rPr lang="ru-RU" sz="2000" dirty="0"/>
              <a:t> уверенность в том, что плохие события случаются с нами исключительно из-за внешних факторов, а хорошие – из-за наших качеств, а со всеми другими людьми – наоборот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/>
              <a:t>Trusting testimonial evidence: </a:t>
            </a:r>
            <a:r>
              <a:rPr lang="ru-RU" sz="2000" dirty="0"/>
              <a:t>вера в информацию, полученную от другого человека, даже когда нет фактов, которые ее подтверждали бы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Провалы в памяти: заполнение провалов в памяти информацией, которая может быть неверна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Принятие чужого авторитета без вопросов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Обобщения на основе малого количества наблюдений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Отказ признать недостаток собственного знания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/>
              <a:t>Совпадения: вера в то, что смежные во времени события обязательно связаны друг с другом, тогда как они могут быть просто совпадениями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i="1" dirty="0"/>
              <a:t>Gene </a:t>
            </a:r>
            <a:r>
              <a:rPr lang="en-US" sz="2000" i="1" dirty="0" err="1"/>
              <a:t>Pinder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УУД</a:t>
            </a:r>
          </a:p>
        </p:txBody>
      </p:sp>
      <p:sp>
        <p:nvSpPr>
          <p:cNvPr id="33795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altLang="ru-RU" dirty="0"/>
              <a:t>Универсальные учебные действия:</a:t>
            </a:r>
          </a:p>
          <a:p>
            <a:r>
              <a:rPr lang="ru-RU" altLang="ru-RU" dirty="0"/>
              <a:t>личностные;</a:t>
            </a:r>
          </a:p>
          <a:p>
            <a:r>
              <a:rPr lang="ru-RU" altLang="ru-RU" dirty="0"/>
              <a:t>познавательные; </a:t>
            </a:r>
          </a:p>
          <a:p>
            <a:r>
              <a:rPr lang="ru-RU" altLang="ru-RU" dirty="0"/>
              <a:t>регулятивные;</a:t>
            </a:r>
          </a:p>
          <a:p>
            <a:r>
              <a:rPr lang="ru-RU" altLang="ru-RU" dirty="0"/>
              <a:t>коммуникативные.</a:t>
            </a:r>
          </a:p>
        </p:txBody>
      </p:sp>
    </p:spTree>
    <p:extLst>
      <p:ext uri="{BB962C8B-B14F-4D97-AF65-F5344CB8AC3E}">
        <p14:creationId xmlns:p14="http://schemas.microsoft.com/office/powerpoint/2010/main" val="210558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1644</Words>
  <Application>Microsoft Office PowerPoint</Application>
  <PresentationFormat>Экран (4:3)</PresentationFormat>
  <Paragraphs>236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Calibri</vt:lpstr>
      <vt:lpstr>Pragmatica Bold</vt:lpstr>
      <vt:lpstr>Тема Office</vt:lpstr>
      <vt:lpstr>Формирование УУД в ходе развития критического мышления</vt:lpstr>
      <vt:lpstr>Формирование УУД в ходе развития критического мышления</vt:lpstr>
      <vt:lpstr>Критическое мышление</vt:lpstr>
      <vt:lpstr>Критическое мышление, определение:</vt:lpstr>
      <vt:lpstr>Критическое мышление и ФГОС</vt:lpstr>
      <vt:lpstr>Презентация PowerPoint</vt:lpstr>
      <vt:lpstr>Презентация PowerPoint</vt:lpstr>
      <vt:lpstr>Факторы, мешающие критическому мышлению:</vt:lpstr>
      <vt:lpstr>УУД</vt:lpstr>
      <vt:lpstr>Личностные УУД</vt:lpstr>
      <vt:lpstr>Регулятивные УУД</vt:lpstr>
      <vt:lpstr>Познавательные УУД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формирования критического мышления на уроке</vt:lpstr>
      <vt:lpstr>Развитие критического мышления: ход работы</vt:lpstr>
      <vt:lpstr>Развитие критического мышления: ход работы</vt:lpstr>
      <vt:lpstr>Развитие критического мышления: ход работы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Развитие УУД при помощи технологии критического мышления</vt:lpstr>
      <vt:lpstr>Развитие УУД при помощи технологии критического мышления</vt:lpstr>
      <vt:lpstr>Развитие УУД при помощи технологии критического мышления</vt:lpstr>
      <vt:lpstr>Happy English.ru 10</vt:lpstr>
      <vt:lpstr>Развитие УУД при помощи технологии критического мышления</vt:lpstr>
      <vt:lpstr>Развитие УУД при помощи технологии критического мышления</vt:lpstr>
      <vt:lpstr>Презентация PowerPoint</vt:lpstr>
      <vt:lpstr>Прием «Последнее слово за мной»</vt:lpstr>
      <vt:lpstr>Прием «Последнее слово за мной»</vt:lpstr>
      <vt:lpstr>Презентация PowerPoint</vt:lpstr>
      <vt:lpstr>Аргументация в дебатах (NME7)</vt:lpstr>
      <vt:lpstr>Презентация PowerPoint</vt:lpstr>
      <vt:lpstr>Советы методистов:</vt:lpstr>
      <vt:lpstr> К.И. Кауфман, М.Ю. Кауфман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УУД в ходе развития критического мышления</dc:title>
  <dc:creator>titul</dc:creator>
  <cp:lastModifiedBy>traveler</cp:lastModifiedBy>
  <cp:revision>37</cp:revision>
  <dcterms:modified xsi:type="dcterms:W3CDTF">2017-01-19T12:21:27Z</dcterms:modified>
</cp:coreProperties>
</file>