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69" r:id="rId3"/>
    <p:sldId id="270" r:id="rId4"/>
    <p:sldId id="260" r:id="rId5"/>
    <p:sldId id="261" r:id="rId6"/>
    <p:sldId id="257" r:id="rId7"/>
    <p:sldId id="295" r:id="rId8"/>
    <p:sldId id="297" r:id="rId9"/>
    <p:sldId id="258" r:id="rId10"/>
    <p:sldId id="274" r:id="rId11"/>
    <p:sldId id="282" r:id="rId12"/>
    <p:sldId id="290" r:id="rId13"/>
    <p:sldId id="291" r:id="rId14"/>
    <p:sldId id="283" r:id="rId15"/>
    <p:sldId id="284" r:id="rId16"/>
    <p:sldId id="276" r:id="rId17"/>
    <p:sldId id="277" r:id="rId18"/>
    <p:sldId id="281" r:id="rId19"/>
    <p:sldId id="259" r:id="rId20"/>
    <p:sldId id="280" r:id="rId21"/>
    <p:sldId id="301" r:id="rId22"/>
    <p:sldId id="262" r:id="rId23"/>
    <p:sldId id="287" r:id="rId24"/>
    <p:sldId id="292" r:id="rId25"/>
    <p:sldId id="288" r:id="rId26"/>
    <p:sldId id="289" r:id="rId27"/>
    <p:sldId id="293" r:id="rId28"/>
    <p:sldId id="263" r:id="rId29"/>
    <p:sldId id="298" r:id="rId30"/>
    <p:sldId id="275" r:id="rId31"/>
    <p:sldId id="294" r:id="rId32"/>
    <p:sldId id="264" r:id="rId33"/>
    <p:sldId id="271" r:id="rId34"/>
    <p:sldId id="278" r:id="rId35"/>
    <p:sldId id="279" r:id="rId36"/>
    <p:sldId id="285" r:id="rId37"/>
    <p:sldId id="286" r:id="rId38"/>
    <p:sldId id="302" r:id="rId39"/>
    <p:sldId id="299" r:id="rId40"/>
    <p:sldId id="300" r:id="rId41"/>
    <p:sldId id="265" r:id="rId42"/>
    <p:sldId id="266" r:id="rId43"/>
    <p:sldId id="267" r:id="rId44"/>
    <p:sldId id="268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4E037-B421-4F26-AB9D-39909E343C87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FB22C-4D47-4D51-8A5D-E3650415BC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799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577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3232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5439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1982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6516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9999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183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513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8837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5805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916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6375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B0AD1-923B-4C9D-B8CD-40A350C3BAAA}" type="datetimeFigureOut">
              <a:rPr lang="ru-RU" smtClean="0"/>
              <a:pPr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C31C6-E36D-498E-9486-E23B29B86E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297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hyperlink" Target="http://audio.neteducom.com/books/17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ebkonspect.com/?id=2313&amp;labelid=35950&amp;room=profile" TargetMode="External"/><Relationship Id="rId2" Type="http://schemas.openxmlformats.org/officeDocument/2006/relationships/hyperlink" Target="http://cito-web.yspu.org/link1/metod/met104/node7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syera.ru/3000/razvitie-poznavatelnyh-processov-mladshih-shkolnikov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www.englishteachers.ru/Wares?category=discount&amp;backto=L3Nob3A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www.englishteachers.ru/forum/index.php?showtopic=3646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6143" y="1928133"/>
            <a:ext cx="11132458" cy="2387600"/>
          </a:xfrm>
        </p:spPr>
        <p:txBody>
          <a:bodyPr>
            <a:noAutofit/>
          </a:bodyPr>
          <a:lstStyle/>
          <a:p>
            <a:r>
              <a:rPr lang="ru-RU" sz="4000" b="1" dirty="0"/>
              <a:t>Развитие эмоциональной сферы и личностных качеств младшего школьника на уроках английского языка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800" b="1" i="1" dirty="0" smtClean="0"/>
              <a:t>(</a:t>
            </a:r>
            <a:r>
              <a:rPr lang="ru-RU" sz="2800" b="1" i="1" dirty="0"/>
              <a:t>на примере курсов и пособий издательства “Титул</a:t>
            </a:r>
            <a:r>
              <a:rPr lang="ru-RU" sz="2800" b="1" i="1" dirty="0" smtClean="0"/>
              <a:t>”)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8857" y="5602514"/>
            <a:ext cx="9144000" cy="845457"/>
          </a:xfrm>
        </p:spPr>
        <p:txBody>
          <a:bodyPr>
            <a:noAutofit/>
          </a:bodyPr>
          <a:lstStyle/>
          <a:p>
            <a:r>
              <a:rPr lang="ru-RU" sz="1800" dirty="0" smtClean="0"/>
              <a:t>Казеичева А.Е., заместитель руководителя </a:t>
            </a:r>
          </a:p>
          <a:p>
            <a:r>
              <a:rPr lang="ru-RU" sz="1800" dirty="0" smtClean="0"/>
              <a:t>Центра образовательных программ </a:t>
            </a:r>
          </a:p>
          <a:p>
            <a:r>
              <a:rPr lang="ru-RU" sz="1800" dirty="0" smtClean="0"/>
              <a:t>издательства ТИТУЛ, автор учебных пособий</a:t>
            </a:r>
            <a:endParaRPr lang="ru-RU" sz="1800" dirty="0"/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4788296" y="139296"/>
            <a:ext cx="2298303" cy="14227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93807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3087" y="81461"/>
            <a:ext cx="4927599" cy="677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4493" y="120708"/>
            <a:ext cx="4899060" cy="673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315" y="217713"/>
            <a:ext cx="2053772" cy="2830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7638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905907" y="329114"/>
            <a:ext cx="7886700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02677" y="1119314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6124123" y="3251200"/>
            <a:ext cx="4107109" cy="3324194"/>
          </a:xfrm>
        </p:spPr>
        <p:txBody>
          <a:bodyPr rtlCol="0">
            <a:normAutofit/>
          </a:bodyPr>
          <a:lstStyle/>
          <a:p>
            <a:pPr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>
              <a:buNone/>
              <a:defRPr/>
            </a:pPr>
            <a:r>
              <a:rPr lang="ru-RU" dirty="0" smtClean="0"/>
              <a:t>к книгам:</a:t>
            </a:r>
          </a:p>
          <a:p>
            <a:pPr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</p:txBody>
      </p:sp>
      <p:pic>
        <p:nvPicPr>
          <p:cNvPr id="5" name="Picture 2" descr="Y:\Delo-New\Oblozhki\Titul\Big\Songs_2_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309555" y="466015"/>
            <a:ext cx="1815251" cy="2501172"/>
          </a:xfrm>
          <a:prstGeom prst="rect">
            <a:avLst/>
          </a:prstGeom>
          <a:noFill/>
        </p:spPr>
      </p:pic>
      <p:pic>
        <p:nvPicPr>
          <p:cNvPr id="6" name="Picture 3" descr="Y:\Delo-New\Oblozhki\Titul\Big\Songs_5_11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8316686" y="561343"/>
            <a:ext cx="1754888" cy="2405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9692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508" y="50152"/>
            <a:ext cx="5014006" cy="68078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7" y="142336"/>
            <a:ext cx="1770823" cy="2397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0470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exeyvk\Рабочий стол\Проектная деятельность\M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109"/>
          <a:stretch>
            <a:fillRect/>
          </a:stretch>
        </p:blipFill>
        <p:spPr>
          <a:xfrm>
            <a:off x="4852843" y="0"/>
            <a:ext cx="5004049" cy="6827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7346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206" y="217443"/>
            <a:ext cx="2037020" cy="27870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4258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0973" y="94814"/>
            <a:ext cx="5187454" cy="6640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2336" y="94814"/>
            <a:ext cx="7037762" cy="6550685"/>
          </a:xfrm>
          <a:prstGeom prst="rect">
            <a:avLst/>
          </a:prstGeom>
        </p:spPr>
      </p:pic>
      <p:pic>
        <p:nvPicPr>
          <p:cNvPr id="8194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253998"/>
            <a:ext cx="2447636" cy="26924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420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70768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736" y="81756"/>
            <a:ext cx="4897471" cy="66410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4398" y="365125"/>
            <a:ext cx="10043988" cy="6210568"/>
          </a:xfrm>
          <a:prstGeom prst="rect">
            <a:avLst/>
          </a:prstGeom>
        </p:spPr>
      </p:pic>
      <p:pic>
        <p:nvPicPr>
          <p:cNvPr id="6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535" y="156546"/>
            <a:ext cx="2400632" cy="2524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2062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620" y="189203"/>
            <a:ext cx="2400632" cy="2524968"/>
          </a:xfrm>
          <a:prstGeom prst="rect">
            <a:avLst/>
          </a:prstGeom>
          <a:noFill/>
        </p:spPr>
      </p:pic>
      <p:pic>
        <p:nvPicPr>
          <p:cNvPr id="4" name="Picture 2" descr="V:\pubs_new\happy_english.ru\Webinar\2014\18.06\Heru4(2)_p8-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022" y="189203"/>
            <a:ext cx="9699321" cy="6668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5455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V:\pubs_new\happy_english.ru\Webinar\Презентация 02.12.13\HEru3SB2_p48-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4147" y="117645"/>
            <a:ext cx="9803396" cy="6740355"/>
          </a:xfrm>
          <a:prstGeom prst="rect">
            <a:avLst/>
          </a:prstGeom>
          <a:noFill/>
        </p:spPr>
      </p:pic>
      <p:pic>
        <p:nvPicPr>
          <p:cNvPr id="4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969" y="155982"/>
            <a:ext cx="1826195" cy="251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769136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1190" y="303898"/>
            <a:ext cx="4614702" cy="638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887" y="188640"/>
            <a:ext cx="2085369" cy="2873874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1234" y="188640"/>
            <a:ext cx="4653763" cy="6502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306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03857" cy="1325563"/>
          </a:xfrm>
        </p:spPr>
        <p:txBody>
          <a:bodyPr/>
          <a:lstStyle/>
          <a:p>
            <a:r>
              <a:rPr lang="ru-RU" b="1" dirty="0" smtClean="0"/>
              <a:t>Личностные качества мл. школьника. Память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Совершенствование памяти в младшем школьном возрасте обусловлено в первую очередь приобретением в ходе учебной деятельности различных способов и стратегий запоминания, связанных с организацией и обработкой запоминаемого материала. Однако без специальной работы, направленной на формирование таких способов, они складываются стихийно и нередко оказываются непродуктивными</a:t>
            </a:r>
            <a:r>
              <a:rPr lang="ru-RU" dirty="0" smtClean="0"/>
              <a:t>.</a:t>
            </a:r>
          </a:p>
          <a:p>
            <a:r>
              <a:rPr lang="ru-RU" b="1" dirty="0"/>
              <a:t>Процесс развития логической памяти </a:t>
            </a:r>
            <a:r>
              <a:rPr lang="ru-RU" dirty="0"/>
              <a:t>у </a:t>
            </a:r>
            <a:r>
              <a:rPr lang="ru-RU" b="1" dirty="0"/>
              <a:t>младших школьников должен быть специально организован, </a:t>
            </a:r>
            <a:r>
              <a:rPr lang="ru-RU" dirty="0"/>
              <a:t>поскольку в подавляющем большинстве дети этого возраста самостоятельно (без специального обучения) не используют приемы смысловой обработки материала и с целью запоминания прибегают к испытанному средству — повторению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78803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Считаете ли вы необходимым развивать эмоциональную сферу у младших школьников? Почему?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515255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9070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397" y="275726"/>
            <a:ext cx="2116997" cy="29174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19985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C:\Documents and Settings\alexeyvk\Рабочий стол\Развивающее обучение\Паямть и догадка ХЕРУ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8516"/>
          <a:stretch>
            <a:fillRect/>
          </a:stretch>
        </p:blipFill>
        <p:spPr>
          <a:xfrm>
            <a:off x="4288972" y="174171"/>
            <a:ext cx="5983440" cy="6324600"/>
          </a:xfrm>
          <a:noFill/>
        </p:spPr>
      </p:pic>
      <p:pic>
        <p:nvPicPr>
          <p:cNvPr id="5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569" y="253953"/>
            <a:ext cx="1826195" cy="2511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998" y="249011"/>
            <a:ext cx="11393716" cy="1325563"/>
          </a:xfrm>
        </p:spPr>
        <p:txBody>
          <a:bodyPr/>
          <a:lstStyle/>
          <a:p>
            <a:r>
              <a:rPr lang="ru-RU" b="1" dirty="0" smtClean="0"/>
              <a:t>Личностные качества мл. школьника.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999" y="1422400"/>
            <a:ext cx="11205029" cy="5254171"/>
          </a:xfrm>
        </p:spPr>
        <p:txBody>
          <a:bodyPr>
            <a:normAutofit fontScale="92500"/>
          </a:bodyPr>
          <a:lstStyle/>
          <a:p>
            <a:pPr fontAlgn="base">
              <a:spcBef>
                <a:spcPts val="0"/>
              </a:spcBef>
              <a:spcAft>
                <a:spcPts val="600"/>
              </a:spcAft>
            </a:pPr>
            <a:r>
              <a:rPr lang="ru-RU" dirty="0"/>
              <a:t>В школьном обучении интенсивно развиваются все свойства внимания. </a:t>
            </a:r>
            <a:endParaRPr lang="ru-RU" dirty="0" smtClean="0"/>
          </a:p>
          <a:p>
            <a:pPr fontAlgn="base">
              <a:spcBef>
                <a:spcPts val="0"/>
              </a:spcBef>
              <a:spcAft>
                <a:spcPts val="600"/>
              </a:spcAft>
            </a:pPr>
            <a:r>
              <a:rPr lang="ru-RU" dirty="0" smtClean="0"/>
              <a:t>Наиболее </a:t>
            </a:r>
            <a:r>
              <a:rPr lang="ru-RU" dirty="0"/>
              <a:t>заметно развитие произвольности, поскольку в школе требуется прослеживать и усваивать те свойства объектов, какие в данный момент вовсе не интересуют ребенка</a:t>
            </a:r>
            <a:r>
              <a:rPr lang="ru-RU" dirty="0" smtClean="0"/>
              <a:t>.</a:t>
            </a:r>
          </a:p>
          <a:p>
            <a:pPr fontAlgn="base">
              <a:spcBef>
                <a:spcPts val="0"/>
              </a:spcBef>
              <a:spcAft>
                <a:spcPts val="600"/>
              </a:spcAft>
            </a:pPr>
            <a:r>
              <a:rPr lang="ru-RU" dirty="0" smtClean="0"/>
              <a:t> </a:t>
            </a:r>
            <a:r>
              <a:rPr lang="ru-RU" dirty="0"/>
              <a:t>Устойчивость произвольного внимания школьника зависит от того, насколько четко учитель ставит цели и задачи учебных действий: откройте учебник на странице такой-то, найдите упражнение №... а теперь все внимание на доску, </a:t>
            </a:r>
            <a:r>
              <a:rPr lang="ru-RU" dirty="0" smtClean="0"/>
              <a:t>и др.</a:t>
            </a:r>
            <a:endParaRPr lang="ru-RU" dirty="0"/>
          </a:p>
          <a:p>
            <a:pPr fontAlgn="base">
              <a:spcBef>
                <a:spcPts val="0"/>
              </a:spcBef>
              <a:spcAft>
                <a:spcPts val="600"/>
              </a:spcAft>
            </a:pPr>
            <a:r>
              <a:rPr lang="ru-RU" dirty="0"/>
              <a:t>Удержать произвольное внимание в течение урока ребенку трудно, поэтому постоянно привлекаются элементы непроизвольного внимания, используя наглядность, выделение нужных деталей ярким цветом, меняя интонацию и темп голоса, меняя формы работы и методические приемы, создавая игровые и соревновательные моменты.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358469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24558" y="0"/>
            <a:ext cx="5057443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617" y="210439"/>
            <a:ext cx="2202910" cy="29827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588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1896" b="2845"/>
          <a:stretch/>
        </p:blipFill>
        <p:spPr bwMode="auto">
          <a:xfrm>
            <a:off x="4166969" y="1"/>
            <a:ext cx="5296346" cy="687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179" y="181439"/>
            <a:ext cx="2052727" cy="2808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5469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3275" y="373764"/>
            <a:ext cx="9519550" cy="6317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361" y="185078"/>
            <a:ext cx="1800200" cy="24553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0634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C:\Documents and Settings\bae\Рабочий стол\Новая папка (2)\HEru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8930" y="365125"/>
            <a:ext cx="9257496" cy="6369504"/>
          </a:xfrm>
          <a:prstGeom prst="rect">
            <a:avLst/>
          </a:prstGeom>
          <a:noFill/>
        </p:spPr>
      </p:pic>
      <p:pic>
        <p:nvPicPr>
          <p:cNvPr id="8" name="Picture 2" descr="http://www.titul.ru/central/pickup.php?s=www_titul_ru&amp;i=fb0b0emux2t9a9sot211sgfesxu2ohm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141" y="188639"/>
            <a:ext cx="1826195" cy="251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340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671" y="304346"/>
            <a:ext cx="9414593" cy="646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download/promo/5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39" y="204107"/>
            <a:ext cx="2158182" cy="2973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292434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114" y="234497"/>
            <a:ext cx="10729686" cy="1325563"/>
          </a:xfrm>
        </p:spPr>
        <p:txBody>
          <a:bodyPr/>
          <a:lstStyle/>
          <a:p>
            <a:r>
              <a:rPr lang="ru-RU" b="1" dirty="0" smtClean="0"/>
              <a:t>Личностные качества мл. школьника. Воображение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604204"/>
          </a:xfrm>
        </p:spPr>
        <p:txBody>
          <a:bodyPr/>
          <a:lstStyle/>
          <a:p>
            <a:r>
              <a:rPr lang="ru-RU" dirty="0" smtClean="0"/>
              <a:t>Воображение </a:t>
            </a:r>
            <a:r>
              <a:rPr lang="ru-RU" dirty="0"/>
              <a:t>не только обеспечивает усвоение учебного материала, но и выступает формой личностной активности школьника, способом идентификации себя с положительными героями, о которых повествуют на уроке. </a:t>
            </a:r>
            <a:endParaRPr lang="ru-RU" dirty="0" smtClean="0"/>
          </a:p>
          <a:p>
            <a:r>
              <a:rPr lang="ru-RU" dirty="0" smtClean="0"/>
              <a:t>Развить </a:t>
            </a:r>
            <a:r>
              <a:rPr lang="ru-RU" dirty="0"/>
              <a:t>любознательность детей и любовь к чтению нельзя без опоры на воображение. Усилить это ценнейшее личностное влияние обучения помогают такие формы работы, как </a:t>
            </a:r>
            <a:r>
              <a:rPr lang="ru-RU" dirty="0" smtClean="0"/>
              <a:t>драматизации</a:t>
            </a:r>
            <a:r>
              <a:rPr lang="ru-RU" dirty="0"/>
              <a:t>, рисунки на темы </a:t>
            </a:r>
            <a:r>
              <a:rPr lang="ru-RU" dirty="0" smtClean="0"/>
              <a:t>прочитанного.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480291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73762" y="0"/>
            <a:ext cx="5710467" cy="6858000"/>
          </a:xfrm>
        </p:spPr>
      </p:pic>
      <p:pic>
        <p:nvPicPr>
          <p:cNvPr id="40963" name="Picture 3" descr="Y:\Delo-New\Oblozhki\Titul\Big\ReadUp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116" y="325665"/>
            <a:ext cx="1672167" cy="231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Считаете ли вы необходимым развивать личностные качества младших школьников? Зачем их нужно развивать?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175980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542" b="5813"/>
          <a:stretch/>
        </p:blipFill>
        <p:spPr bwMode="auto">
          <a:xfrm>
            <a:off x="4703777" y="4002"/>
            <a:ext cx="5329432" cy="68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201" y="188685"/>
            <a:ext cx="2191450" cy="2946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900942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6921" y="145143"/>
            <a:ext cx="9563301" cy="65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www.englishteachers.ru/download/promo/5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39" y="204107"/>
            <a:ext cx="2158182" cy="2973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689382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585" y="321582"/>
            <a:ext cx="10874829" cy="1325563"/>
          </a:xfrm>
        </p:spPr>
        <p:txBody>
          <a:bodyPr/>
          <a:lstStyle/>
          <a:p>
            <a:r>
              <a:rPr lang="ru-RU" b="1" dirty="0" smtClean="0"/>
              <a:t>Личностные качества мл. школьника. Мышление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4"/>
            <a:ext cx="11005457" cy="4778375"/>
          </a:xfrm>
        </p:spPr>
        <p:txBody>
          <a:bodyPr>
            <a:normAutofit fontScale="92500" lnSpcReduction="20000"/>
          </a:bodyPr>
          <a:lstStyle/>
          <a:p>
            <a:pPr fontAlgn="base"/>
            <a:r>
              <a:rPr lang="ru-RU" dirty="0"/>
              <a:t>Развитие мышления в начальной школе проходит две стадии. На первой стадии у детей преобладает наглядно-действенное мышление, анализ материала на основе видимых, воспринимаемых черт предметов. Учебные действия выполняются по </a:t>
            </a:r>
            <a:r>
              <a:rPr lang="ru-RU" dirty="0" smtClean="0"/>
              <a:t>образцу</a:t>
            </a:r>
          </a:p>
          <a:p>
            <a:pPr fontAlgn="base"/>
            <a:r>
              <a:rPr lang="ru-RU" dirty="0"/>
              <a:t> Вторая стадия в его развитии отличается усвоением научных понятий с их родовидовыми соотношениями и классификацией. </a:t>
            </a:r>
            <a:endParaRPr lang="ru-RU" dirty="0" smtClean="0"/>
          </a:p>
          <a:p>
            <a:pPr fontAlgn="base"/>
            <a:r>
              <a:rPr lang="ru-RU" dirty="0" smtClean="0"/>
              <a:t>Особую </a:t>
            </a:r>
            <a:r>
              <a:rPr lang="ru-RU" dirty="0"/>
              <a:t>роль в развитии мышления школьников имеют действия моделирования, когда требуется сокращенно </a:t>
            </a:r>
            <a:r>
              <a:rPr lang="ru-RU" dirty="0" smtClean="0"/>
              <a:t>воспроизвести прочитанный текст, </a:t>
            </a:r>
            <a:r>
              <a:rPr lang="ru-RU" dirty="0"/>
              <a:t>составить план </a:t>
            </a:r>
            <a:r>
              <a:rPr lang="ru-RU" dirty="0" smtClean="0"/>
              <a:t>прочитанного/услышанного, кратко записать суть материала знаками, схемой.</a:t>
            </a:r>
            <a:endParaRPr lang="ru-RU" dirty="0"/>
          </a:p>
          <a:p>
            <a:pPr fontAlgn="base"/>
            <a:r>
              <a:rPr lang="ru-RU" dirty="0"/>
              <a:t>Развитие абстрактного мышления заложено уже в самой структуре учебной деятельности. Она предполагает умение школьника находить общий способ действий в сходных учебных заданиях, то есть умение конкретно-практические задачи представить как учебно-теоретические.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116293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b="6472"/>
          <a:stretch/>
        </p:blipFill>
        <p:spPr>
          <a:xfrm>
            <a:off x="524312" y="0"/>
            <a:ext cx="5557174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r="13506" b="5981"/>
          <a:stretch/>
        </p:blipFill>
        <p:spPr>
          <a:xfrm>
            <a:off x="6081486" y="-200090"/>
            <a:ext cx="4394072" cy="7103648"/>
          </a:xfrm>
          <a:prstGeom prst="rect">
            <a:avLst/>
          </a:prstGeom>
        </p:spPr>
      </p:pic>
      <p:pic>
        <p:nvPicPr>
          <p:cNvPr id="9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9557" y="203200"/>
            <a:ext cx="1589103" cy="21771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201088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7638" y="390376"/>
            <a:ext cx="4181475" cy="6267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6976" y="404665"/>
            <a:ext cx="4391025" cy="6238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56648" y="226843"/>
            <a:ext cx="2230989" cy="3082414"/>
            <a:chOff x="4405312" y="2154621"/>
            <a:chExt cx="2804784" cy="3836275"/>
          </a:xfrm>
        </p:grpSpPr>
        <p:pic>
          <p:nvPicPr>
            <p:cNvPr id="8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9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9770325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95801" y="38172"/>
            <a:ext cx="5034341" cy="6819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48" y="257192"/>
            <a:ext cx="2482176" cy="3429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12711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Y:\Titul-OKT\Конобеев\Страницы учебников для вебинаров и презентаций\HEru\HEru3\HEru3SB2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0118" y="538976"/>
            <a:ext cx="1836282" cy="2520450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2257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:\Titul-OKT\Конобеев\Страницы учебников для вебинаров и презентаций\HEru\HEru3\HEru3SB1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354" y="566056"/>
            <a:ext cx="1808727" cy="2493369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t="55249" r="1811" b="1701"/>
          <a:stretch/>
        </p:blipFill>
        <p:spPr bwMode="auto">
          <a:xfrm>
            <a:off x="3397548" y="1920285"/>
            <a:ext cx="7956252" cy="4797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280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4344" y="174688"/>
            <a:ext cx="4834035" cy="664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730" y="174688"/>
            <a:ext cx="4834035" cy="664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l="6857" t="4322" r="8172" b="55630"/>
          <a:stretch/>
        </p:blipFill>
        <p:spPr bwMode="auto">
          <a:xfrm>
            <a:off x="2245985" y="0"/>
            <a:ext cx="5332707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7186" t="20931" r="12563" b="51608"/>
          <a:stretch/>
        </p:blipFill>
        <p:spPr bwMode="auto">
          <a:xfrm>
            <a:off x="5387282" y="3711376"/>
            <a:ext cx="5966518" cy="2807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676" y="551780"/>
            <a:ext cx="2263181" cy="23803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6249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61457" y="239759"/>
            <a:ext cx="4903335" cy="6618241"/>
          </a:xfrm>
          <a:prstGeom prst="rect">
            <a:avLst/>
          </a:prstGeom>
          <a:noFill/>
        </p:spPr>
      </p:pic>
      <p:pic>
        <p:nvPicPr>
          <p:cNvPr id="6" name="Picture 5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23282" y="217714"/>
            <a:ext cx="4896590" cy="6634263"/>
          </a:xfrm>
          <a:prstGeom prst="rect">
            <a:avLst/>
          </a:prstGeom>
          <a:noFill/>
        </p:spPr>
      </p:pic>
      <p:pic>
        <p:nvPicPr>
          <p:cNvPr id="7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180" y="181439"/>
            <a:ext cx="1737126" cy="237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Развитие критического мышления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5022" y="1687967"/>
            <a:ext cx="10972800" cy="49291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Педагогические принципы: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 давать ученикам готовых решений;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использовать задания без «единственно верного ответа»;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использовать возможности для обмена идеями;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сопоставлять и сравнивать как можно больше;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классифицировать идеи, предметы и т. 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029" y="205468"/>
            <a:ext cx="10515600" cy="92664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Изучение предмета </a:t>
            </a:r>
            <a:r>
              <a:rPr lang="en-US" sz="3600" b="1" dirty="0" smtClean="0"/>
              <a:t>“</a:t>
            </a:r>
            <a:r>
              <a:rPr lang="ru-RU" sz="3600" b="1" dirty="0" smtClean="0"/>
              <a:t>Иностранный язык</a:t>
            </a:r>
            <a:r>
              <a:rPr lang="en-US" sz="3600" b="1" dirty="0" smtClean="0"/>
              <a:t>”</a:t>
            </a:r>
            <a:r>
              <a:rPr lang="ru-RU" sz="3600" b="1" dirty="0" smtClean="0"/>
              <a:t> направлено на решение следующих задач: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744" y="1407886"/>
            <a:ext cx="11800114" cy="51961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dirty="0"/>
              <a:t>формирование представлений</a:t>
            </a:r>
            <a:r>
              <a:rPr lang="ru-RU" sz="2500" dirty="0"/>
              <a:t> об иностранном языке как средстве общения, позволяющем добиваться взаимопонимания с людьми, говорящими или пишущими на иностранном языке, узнавать новое через звучащие и письменные тексты;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dirty="0"/>
              <a:t>расширение лингвистического кругозора</a:t>
            </a:r>
            <a:r>
              <a:rPr lang="ru-RU" sz="2500" dirty="0"/>
              <a:t> младших школьников; освоение элементарных лингвистических представлений, доступных младшим школьникам и необходимых для овладения устной и письменной речью на иностранном языке на элементарном уровне;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dirty="0"/>
              <a:t>обеспечение коммуникативно-психологической</a:t>
            </a:r>
            <a:r>
              <a:rPr lang="ru-RU" sz="2500" dirty="0"/>
              <a:t> адаптации детей к новому языковому миру для преодоления в дальнейшем психологического барьера и использования иностранного языка как средства общения;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u="sng" dirty="0">
                <a:solidFill>
                  <a:srgbClr val="0070C0"/>
                </a:solidFill>
              </a:rPr>
              <a:t>развитие личностных кач</a:t>
            </a:r>
            <a:r>
              <a:rPr lang="ru-RU" sz="2500" u="sng" dirty="0">
                <a:solidFill>
                  <a:srgbClr val="0070C0"/>
                </a:solidFill>
              </a:rPr>
              <a:t>е</a:t>
            </a:r>
            <a:r>
              <a:rPr lang="ru-RU" sz="2500" i="1" u="sng" dirty="0">
                <a:solidFill>
                  <a:srgbClr val="0070C0"/>
                </a:solidFill>
              </a:rPr>
              <a:t>ств</a:t>
            </a:r>
            <a:r>
              <a:rPr lang="ru-RU" sz="2500" dirty="0">
                <a:solidFill>
                  <a:srgbClr val="0070C0"/>
                </a:solidFill>
              </a:rPr>
              <a:t> младшего школьника, его внимания, мышления, памяти и воображения в процессе участия в моделируемых ситуациях общения, ролевых играх; в ходе овладения языковым материалом</a:t>
            </a:r>
            <a:r>
              <a:rPr lang="ru-RU" sz="2500" dirty="0" smtClean="0">
                <a:solidFill>
                  <a:srgbClr val="0070C0"/>
                </a:solidFill>
              </a:rPr>
              <a:t>;</a:t>
            </a:r>
            <a:endParaRPr lang="ru-RU" sz="25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7339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97628" y="966561"/>
            <a:ext cx="8563544" cy="5368924"/>
          </a:xfr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3075" y="283050"/>
            <a:ext cx="1800200" cy="245539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 по теме </a:t>
            </a:r>
            <a:r>
              <a:rPr lang="ru-RU" dirty="0" err="1" smtClean="0"/>
              <a:t>вебинара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http://cito-web.yspu.org/link1/metod/met104/node7.html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http://webkonspect.com/?id=2313&amp;labelid=35950&amp;room=profile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http://psyera.ru/3000/razvitie-poznavatelnyh-processov-mladshih-shkolnikov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349876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0" y="5877153"/>
            <a:ext cx="10515600" cy="75587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https://www.englishteachers.ru/Wares?category=discount&amp;backto=L3Nob3A</a:t>
            </a:r>
            <a:r>
              <a:rPr lang="en-US" dirty="0" smtClean="0"/>
              <a:t>=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Action 02 20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1031"/>
            <a:ext cx="10646683" cy="5323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463703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998" y="6023429"/>
            <a:ext cx="10515600" cy="755135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hlinkClick r:id="rId2"/>
              </a:rPr>
              <a:t>https://www.englishteachers.ru/forum/index.php?showtopic=3646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31996" y="352305"/>
            <a:ext cx="9083603" cy="5531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41378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295" y="365125"/>
            <a:ext cx="11673715" cy="620077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9173029" y="1146630"/>
            <a:ext cx="1465943" cy="65314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6336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429" y="278039"/>
            <a:ext cx="10515600" cy="92664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Изучение предмета </a:t>
            </a:r>
            <a:r>
              <a:rPr lang="en-US" sz="3600" b="1" dirty="0" smtClean="0"/>
              <a:t>“</a:t>
            </a:r>
            <a:r>
              <a:rPr lang="ru-RU" sz="3600" b="1" dirty="0" smtClean="0"/>
              <a:t>Иностранный язык</a:t>
            </a:r>
            <a:r>
              <a:rPr lang="en-US" sz="3600" b="1" dirty="0" smtClean="0"/>
              <a:t>”</a:t>
            </a:r>
            <a:r>
              <a:rPr lang="ru-RU" sz="3600" b="1" dirty="0" smtClean="0"/>
              <a:t> направлено на решение следующих задач: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744" y="1625600"/>
            <a:ext cx="11800114" cy="5080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u="sng" dirty="0" smtClean="0">
                <a:solidFill>
                  <a:srgbClr val="0070C0"/>
                </a:solidFill>
              </a:rPr>
              <a:t>развитие </a:t>
            </a:r>
            <a:r>
              <a:rPr lang="ru-RU" sz="2500" i="1" u="sng" dirty="0">
                <a:solidFill>
                  <a:srgbClr val="0070C0"/>
                </a:solidFill>
              </a:rPr>
              <a:t>эмоциональной сферы</a:t>
            </a:r>
            <a:r>
              <a:rPr lang="ru-RU" sz="2500" dirty="0">
                <a:solidFill>
                  <a:srgbClr val="0070C0"/>
                </a:solidFill>
              </a:rPr>
              <a:t> детей в процессе обучающих игр, учебных спектаклей с использованием иностранного языка;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dirty="0"/>
              <a:t>приобщение младших школьников</a:t>
            </a:r>
            <a:r>
              <a:rPr lang="ru-RU" sz="2500" dirty="0"/>
              <a:t> к новому социальному опыту за счет проигрывания на иностранном языке различных ролей в игровых ситуациях, типичных для семейного, бытового, учебного общения;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dirty="0"/>
              <a:t>духовно-нравственное воспитание школьника</a:t>
            </a:r>
            <a:r>
              <a:rPr lang="ru-RU" sz="2500" dirty="0"/>
              <a:t>, понимание и соблюдение им таких нравственных устоев семьи как любовь к близким, взаимопомощь, уважение к родителям, забота о младших;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500" i="1" dirty="0"/>
              <a:t>развитие познавательных способностей</a:t>
            </a:r>
            <a:r>
              <a:rPr lang="ru-RU" sz="2500" dirty="0"/>
              <a:t>, овладение умением координирования работы с разными компонентами учебно-методического комплекта (учебником, рабочей тетрадью, </a:t>
            </a:r>
            <a:r>
              <a:rPr lang="ru-RU" sz="2500" dirty="0" err="1"/>
              <a:t>аудиоприложением</a:t>
            </a:r>
            <a:r>
              <a:rPr lang="ru-RU" sz="2500" dirty="0"/>
              <a:t>, мультимедийным приложением и т.д.), умением работать в паре, в группе</a:t>
            </a:r>
            <a:r>
              <a:rPr lang="ru-RU" sz="2500" dirty="0" smtClean="0"/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ru-RU" sz="2000" i="1" dirty="0" smtClean="0"/>
              <a:t>По Примерной программе для начальной школы</a:t>
            </a:r>
            <a:endParaRPr lang="ru-RU" sz="2000" i="1" dirty="0"/>
          </a:p>
        </p:txBody>
      </p:sp>
    </p:spTree>
    <p:extLst>
      <p:ext uri="{BB962C8B-B14F-4D97-AF65-F5344CB8AC3E}">
        <p14:creationId xmlns="" xmlns:p14="http://schemas.microsoft.com/office/powerpoint/2010/main" val="771597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Эмоционально-волевая сфера развития младшего школьника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2086" y="2173968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/>
              <a:t>Одним из условий возникновения у детей младшего школьного возраста сложных эмоций есть взаимосвязь и взаимозависимость эмоциональных и познавательных процессов - двух наиболее важных сфер его психологического развития</a:t>
            </a:r>
          </a:p>
          <a:p>
            <a:endParaRPr lang="ru-RU" sz="3000" dirty="0" smtClean="0"/>
          </a:p>
          <a:p>
            <a:r>
              <a:rPr lang="ru-RU" sz="3000" dirty="0" smtClean="0"/>
              <a:t>Младшие </a:t>
            </a:r>
            <a:r>
              <a:rPr lang="ru-RU" sz="3000" dirty="0"/>
              <a:t>школьники эмоционально впечатлительны. У них развивается чувство собственного достоинства, внешним выражением которого является гневное реагирование на любое унижение их личности и позитивное переживание похвалы.</a:t>
            </a:r>
          </a:p>
          <a:p>
            <a:endParaRPr lang="ru-RU" dirty="0" smtClean="0"/>
          </a:p>
          <a:p>
            <a:r>
              <a:rPr lang="ru-RU" sz="2600" i="1" dirty="0"/>
              <a:t>Психология детства: Учебник / под общей </a:t>
            </a:r>
            <a:r>
              <a:rPr lang="ru-RU" sz="2600" i="1" dirty="0" err="1"/>
              <a:t>ред.А</a:t>
            </a:r>
            <a:r>
              <a:rPr lang="ru-RU" sz="2600" i="1" dirty="0"/>
              <a:t>. А. </a:t>
            </a:r>
            <a:r>
              <a:rPr lang="ru-RU" sz="2600" i="1" dirty="0" err="1"/>
              <a:t>Реан</a:t>
            </a:r>
            <a:r>
              <a:rPr lang="ru-RU" sz="2600" i="1" dirty="0"/>
              <a:t>. - М.: "</a:t>
            </a:r>
            <a:r>
              <a:rPr lang="ru-RU" sz="2600" i="1" dirty="0" err="1"/>
              <a:t>Олма</a:t>
            </a:r>
            <a:r>
              <a:rPr lang="ru-RU" sz="2600" i="1" dirty="0"/>
              <a:t>-пресс", 2010. - 365 с.</a:t>
            </a:r>
          </a:p>
        </p:txBody>
      </p:sp>
    </p:spTree>
    <p:extLst>
      <p:ext uri="{BB962C8B-B14F-4D97-AF65-F5344CB8AC3E}">
        <p14:creationId xmlns="" xmlns:p14="http://schemas.microsoft.com/office/powerpoint/2010/main" val="3093212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42570" y="312492"/>
            <a:ext cx="4619625" cy="6400800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858" y="260648"/>
            <a:ext cx="1979712" cy="271229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8174" y="260648"/>
            <a:ext cx="4985251" cy="64526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80790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3225" y="325724"/>
            <a:ext cx="4600575" cy="6257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4437" y="325725"/>
            <a:ext cx="4879753" cy="6257925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9416781" y="3280229"/>
            <a:ext cx="2064019" cy="2888342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1154207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286" y="1582056"/>
            <a:ext cx="11596914" cy="527594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Большое место в жизни младшего школьника занимают </a:t>
            </a:r>
            <a:r>
              <a:rPr lang="ru-RU" u="sng" dirty="0"/>
              <a:t>чувства как мотивы поведения</a:t>
            </a:r>
            <a:r>
              <a:rPr lang="ru-RU" dirty="0"/>
              <a:t>. Развитие </a:t>
            </a:r>
            <a:r>
              <a:rPr lang="ru-RU" b="1" i="1" dirty="0"/>
              <a:t>эмоциональной сферы</a:t>
            </a:r>
            <a:r>
              <a:rPr lang="ru-RU" dirty="0"/>
              <a:t> в этот период характеризуется усилением </a:t>
            </a:r>
            <a:r>
              <a:rPr lang="ru-RU" i="1" dirty="0"/>
              <a:t>сдержанности и осознанности</a:t>
            </a:r>
            <a:r>
              <a:rPr lang="ru-RU" dirty="0"/>
              <a:t> в проявлениях эмоций, повышением эмоциональной устойчивости. </a:t>
            </a:r>
            <a:endParaRPr lang="ru-RU" dirty="0" smtClean="0"/>
          </a:p>
          <a:p>
            <a:r>
              <a:rPr lang="ru-RU" dirty="0" smtClean="0"/>
              <a:t>Младший </a:t>
            </a:r>
            <a:r>
              <a:rPr lang="ru-RU" dirty="0"/>
              <a:t>школьник начинает более сдержанно выражать собственные эмоции, особенно негативные, что связано с различением ситуаций, в которых можно или нельзя обнаруживать собственные чувства, то есть произвольность поведения постепенно начинает отражаться на сфере чувств. Однако, в целом, для детей характерна </a:t>
            </a:r>
            <a:r>
              <a:rPr lang="ru-RU" u="sng" dirty="0"/>
              <a:t>впечатлительность и отзывчивость</a:t>
            </a:r>
            <a:r>
              <a:rPr lang="ru-RU" dirty="0"/>
              <a:t>.</a:t>
            </a:r>
          </a:p>
          <a:p>
            <a:r>
              <a:rPr lang="ru-RU" dirty="0" smtClean="0"/>
              <a:t>Наряду </a:t>
            </a:r>
            <a:r>
              <a:rPr lang="ru-RU" dirty="0"/>
              <a:t>с повышением произвольности эмоционального процесса, в младшем школьном возрасте изменяется </a:t>
            </a:r>
            <a:r>
              <a:rPr lang="ru-RU" b="1" i="1" dirty="0"/>
              <a:t>содержательная сторона эмоций и чувств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Активно </a:t>
            </a:r>
            <a:r>
              <a:rPr lang="ru-RU" dirty="0"/>
              <a:t>развиваются</a:t>
            </a:r>
            <a:r>
              <a:rPr lang="ru-RU" u="sng" dirty="0"/>
              <a:t> </a:t>
            </a:r>
            <a:r>
              <a:rPr lang="ru-RU" i="1" u="sng" dirty="0"/>
              <a:t>высшие чувства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интеллектуальные </a:t>
            </a:r>
            <a:r>
              <a:rPr lang="ru-RU" i="1" dirty="0"/>
              <a:t>(любознательность, удивление, сомнение, интеллектуальное удовольствие), </a:t>
            </a:r>
            <a:endParaRPr lang="ru-RU" i="1" dirty="0" smtClean="0"/>
          </a:p>
          <a:p>
            <a:r>
              <a:rPr lang="ru-RU" dirty="0" smtClean="0"/>
              <a:t>нравственные </a:t>
            </a:r>
            <a:r>
              <a:rPr lang="ru-RU" i="1" dirty="0"/>
              <a:t>(чувство товарищества, дружбы, долга, сочувствия, негодования от ощущения несправедливости и пр.), </a:t>
            </a:r>
            <a:endParaRPr lang="ru-RU" i="1" dirty="0" smtClean="0"/>
          </a:p>
          <a:p>
            <a:r>
              <a:rPr lang="ru-RU" dirty="0" smtClean="0"/>
              <a:t>эстетические.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78543" y="234497"/>
            <a:ext cx="10515600" cy="98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Эмоционально-волевая сфера развития младшего школьника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4910284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560</Words>
  <Application>Microsoft Office PowerPoint</Application>
  <PresentationFormat>Произвольный</PresentationFormat>
  <Paragraphs>66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Развитие эмоциональной сферы и личностных качеств младшего школьника на уроках английского языка  (на примере курсов и пособий издательства “Титул”)</vt:lpstr>
      <vt:lpstr>Слайд 2</vt:lpstr>
      <vt:lpstr>Слайд 3</vt:lpstr>
      <vt:lpstr>Изучение предмета “Иностранный язык” направлено на решение следующих задач:</vt:lpstr>
      <vt:lpstr>Изучение предмета “Иностранный язык” направлено на решение следующих задач:</vt:lpstr>
      <vt:lpstr>Эмоционально-волевая сфера развития младшего школьника</vt:lpstr>
      <vt:lpstr>Слайд 7</vt:lpstr>
      <vt:lpstr>Слайд 8</vt:lpstr>
      <vt:lpstr>Слайд 9</vt:lpstr>
      <vt:lpstr>Слайд 10</vt:lpstr>
      <vt:lpstr>Песни и стихи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Личностные качества мл. школьника. Память</vt:lpstr>
      <vt:lpstr>Слайд 20</vt:lpstr>
      <vt:lpstr>Слайд 21</vt:lpstr>
      <vt:lpstr>Личностные качества мл. школьника. Внимание</vt:lpstr>
      <vt:lpstr>Слайд 23</vt:lpstr>
      <vt:lpstr>Слайд 24</vt:lpstr>
      <vt:lpstr>Слайд 25</vt:lpstr>
      <vt:lpstr>Слайд 26</vt:lpstr>
      <vt:lpstr>Слайд 27</vt:lpstr>
      <vt:lpstr>Личностные качества мл. школьника. Воображение</vt:lpstr>
      <vt:lpstr>Слайд 29</vt:lpstr>
      <vt:lpstr>Слайд 30</vt:lpstr>
      <vt:lpstr>Слайд 31</vt:lpstr>
      <vt:lpstr>Личностные качества мл. школьника. Мышление</vt:lpstr>
      <vt:lpstr>Слайд 33</vt:lpstr>
      <vt:lpstr>Слайд 34</vt:lpstr>
      <vt:lpstr>Слайд 35</vt:lpstr>
      <vt:lpstr>Слайд 36</vt:lpstr>
      <vt:lpstr>Слайд 37</vt:lpstr>
      <vt:lpstr>Слайд 38</vt:lpstr>
      <vt:lpstr>Развитие критического мышления</vt:lpstr>
      <vt:lpstr>Слайд 40</vt:lpstr>
      <vt:lpstr>Полезные ссылки по теме вебинара:</vt:lpstr>
      <vt:lpstr>Слайд 42</vt:lpstr>
      <vt:lpstr>https://www.englishteachers.ru/forum/index.php?showtopic=3646 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эмоциональной сферы и личностных качеств младшего школьника на уроках английского языка  (на примере курсов и пособий издательства “Титул”)</dc:title>
  <dc:creator>Алена Казеичева</dc:creator>
  <cp:lastModifiedBy>bae</cp:lastModifiedBy>
  <cp:revision>44</cp:revision>
  <dcterms:created xsi:type="dcterms:W3CDTF">2017-02-09T18:56:20Z</dcterms:created>
  <dcterms:modified xsi:type="dcterms:W3CDTF">2017-02-10T07:17:11Z</dcterms:modified>
</cp:coreProperties>
</file>