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72" r:id="rId3"/>
    <p:sldId id="373" r:id="rId4"/>
    <p:sldId id="399" r:id="rId5"/>
    <p:sldId id="397" r:id="rId6"/>
    <p:sldId id="398" r:id="rId7"/>
    <p:sldId id="404" r:id="rId8"/>
    <p:sldId id="405" r:id="rId9"/>
    <p:sldId id="407" r:id="rId10"/>
    <p:sldId id="409" r:id="rId11"/>
    <p:sldId id="379" r:id="rId12"/>
    <p:sldId id="380" r:id="rId13"/>
    <p:sldId id="381" r:id="rId14"/>
    <p:sldId id="382" r:id="rId15"/>
    <p:sldId id="383" r:id="rId16"/>
    <p:sldId id="377" r:id="rId17"/>
    <p:sldId id="378" r:id="rId18"/>
    <p:sldId id="385" r:id="rId19"/>
    <p:sldId id="386" r:id="rId20"/>
    <p:sldId id="387" r:id="rId21"/>
    <p:sldId id="388" r:id="rId22"/>
    <p:sldId id="389" r:id="rId23"/>
    <p:sldId id="392" r:id="rId24"/>
    <p:sldId id="393" r:id="rId25"/>
    <p:sldId id="400" r:id="rId26"/>
    <p:sldId id="401" r:id="rId27"/>
    <p:sldId id="402" r:id="rId28"/>
    <p:sldId id="394" r:id="rId29"/>
    <p:sldId id="396" r:id="rId30"/>
    <p:sldId id="391" r:id="rId31"/>
    <p:sldId id="39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81" autoAdjust="0"/>
    <p:restoredTop sz="94660"/>
  </p:normalViewPr>
  <p:slideViewPr>
    <p:cSldViewPr>
      <p:cViewPr>
        <p:scale>
          <a:sx n="90" d="100"/>
          <a:sy n="90" d="100"/>
        </p:scale>
        <p:origin x="-480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12776"/>
            <a:ext cx="8352928" cy="3240360"/>
          </a:xfrm>
        </p:spPr>
        <p:txBody>
          <a:bodyPr>
            <a:normAutofit/>
          </a:bodyPr>
          <a:lstStyle/>
          <a:p>
            <a:r>
              <a:rPr lang="ru-RU" b="1" dirty="0"/>
              <a:t>Развитие грамматических навыков на уроках английского </a:t>
            </a:r>
            <a:r>
              <a:rPr lang="ru-RU" b="1" dirty="0" smtClean="0"/>
              <a:t>языка </a:t>
            </a:r>
            <a:r>
              <a:rPr lang="ru-RU" b="1" dirty="0"/>
              <a:t>в старшей школе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5445224"/>
            <a:ext cx="5680720" cy="12485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Лектор: Буров Илья Михайлович</a:t>
            </a:r>
          </a:p>
          <a:p>
            <a:r>
              <a:rPr lang="ru-RU" dirty="0" smtClean="0"/>
              <a:t>ведущий методист издательства «Титул»</a:t>
            </a:r>
            <a:endParaRPr lang="ru-RU" dirty="0"/>
          </a:p>
        </p:txBody>
      </p:sp>
      <p:pic>
        <p:nvPicPr>
          <p:cNvPr id="4" name="Рисунок 3" descr="TIT_Logo_kvadr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188640"/>
            <a:ext cx="2123728" cy="13006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Справочник</a:t>
            </a:r>
            <a:endParaRPr lang="ru-RU" dirty="0" smtClean="0"/>
          </a:p>
        </p:txBody>
      </p:sp>
      <p:pic>
        <p:nvPicPr>
          <p:cNvPr id="29699" name="Picture 2" descr="C:\Users\Alexey\Desktop\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725613"/>
            <a:ext cx="8229600" cy="4275137"/>
          </a:xfrm>
          <a:noFill/>
        </p:spPr>
      </p:pic>
      <p:pic>
        <p:nvPicPr>
          <p:cNvPr id="4" name="Содержимое 5" descr="Ef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79512" y="1"/>
            <a:ext cx="1574454" cy="177281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76672"/>
            <a:ext cx="3371850" cy="53166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11960" y="476672"/>
            <a:ext cx="468052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Возрастной диапазон: 8 – 11 </a:t>
            </a:r>
            <a:r>
              <a:rPr lang="ru-RU" dirty="0" err="1" smtClean="0"/>
              <a:t>кл</a:t>
            </a:r>
            <a:r>
              <a:rPr lang="ru-RU" dirty="0" smtClean="0"/>
              <a:t>., </a:t>
            </a:r>
            <a:r>
              <a:rPr lang="ru-RU" b="1" dirty="0" smtClean="0"/>
              <a:t>подходит для взрослых учащихся</a:t>
            </a:r>
            <a:r>
              <a:rPr lang="ru-RU" dirty="0" smtClean="0"/>
              <a:t>, в т.</a:t>
            </a:r>
            <a:r>
              <a:rPr lang="en-US" dirty="0" smtClean="0"/>
              <a:t> </a:t>
            </a:r>
            <a:r>
              <a:rPr lang="ru-RU" dirty="0" smtClean="0"/>
              <a:t>ч. изучающих английский язык с нуля.</a:t>
            </a:r>
            <a:br>
              <a:rPr lang="ru-RU" dirty="0" smtClean="0"/>
            </a:b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Предназначено как для самостоятельного использования, так и для аудиторной работы.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Объем грамматического материала рассчитан на 1–2 учебных года систематической подготовки.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Пособие может быть использовано для систематизации и структурирования знаний в условиях ограниченного срока подготовки к экзамену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 книге изложены все правила и грамматические явления в рамках </a:t>
            </a:r>
            <a:r>
              <a:rPr lang="ru-RU" b="1" dirty="0" smtClean="0">
                <a:solidFill>
                  <a:srgbClr val="FF0000"/>
                </a:solidFill>
              </a:rPr>
              <a:t>Примерной программы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154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17" t="15873" r="8738" b="7683"/>
          <a:stretch/>
        </p:blipFill>
        <p:spPr>
          <a:xfrm>
            <a:off x="117566" y="1"/>
            <a:ext cx="3820886" cy="67701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658" t="4825" r="8001" b="25842"/>
          <a:stretch/>
        </p:blipFill>
        <p:spPr>
          <a:xfrm>
            <a:off x="4820194" y="330925"/>
            <a:ext cx="3281550" cy="643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367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39859" t="16887" r="5193" b="37769"/>
          <a:stretch/>
        </p:blipFill>
        <p:spPr>
          <a:xfrm>
            <a:off x="91438" y="165464"/>
            <a:ext cx="4382591" cy="27124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38390" t="17411" r="4892" b="60618"/>
          <a:stretch/>
        </p:blipFill>
        <p:spPr>
          <a:xfrm>
            <a:off x="91439" y="5259663"/>
            <a:ext cx="5155633" cy="14978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53681" t="14991" r="6826" b="54896"/>
          <a:stretch/>
        </p:blipFill>
        <p:spPr>
          <a:xfrm>
            <a:off x="4413149" y="2547254"/>
            <a:ext cx="4713182" cy="26953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320" y="116632"/>
            <a:ext cx="1474607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415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09" t="9142" r="13092" b="13270"/>
          <a:stretch/>
        </p:blipFill>
        <p:spPr>
          <a:xfrm>
            <a:off x="4487092" y="14998"/>
            <a:ext cx="4656907" cy="68430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86" t="9269" r="13116" b="13651"/>
          <a:stretch/>
        </p:blipFill>
        <p:spPr>
          <a:xfrm>
            <a:off x="179512" y="72294"/>
            <a:ext cx="4176464" cy="6785707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487092" y="165463"/>
            <a:ext cx="0" cy="6365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2528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10" t="8762" r="13269" b="11619"/>
          <a:stretch/>
        </p:blipFill>
        <p:spPr>
          <a:xfrm>
            <a:off x="4716016" y="77788"/>
            <a:ext cx="4140924" cy="67024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51" t="11429" r="13116" b="15809"/>
          <a:stretch/>
        </p:blipFill>
        <p:spPr>
          <a:xfrm>
            <a:off x="107504" y="112395"/>
            <a:ext cx="4392651" cy="663321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500155" y="278675"/>
            <a:ext cx="0" cy="61395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4136" cy="1777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146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47" t="4317" r="4133" b="7429"/>
          <a:stretch/>
        </p:blipFill>
        <p:spPr>
          <a:xfrm>
            <a:off x="107504" y="0"/>
            <a:ext cx="88569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219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9" t="5334" r="6527" b="8826"/>
          <a:stretch/>
        </p:blipFill>
        <p:spPr>
          <a:xfrm>
            <a:off x="179512" y="39558"/>
            <a:ext cx="8568951" cy="681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733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9305" y="215002"/>
            <a:ext cx="6264695" cy="664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691680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95496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4608512" cy="6673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809" y="476672"/>
            <a:ext cx="8737608" cy="291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24719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На что нужно обратить внимание при развитии грамматических навыков в старшей школе?</a:t>
            </a:r>
            <a:endParaRPr lang="ru-RU" dirty="0"/>
          </a:p>
          <a:p>
            <a:r>
              <a:rPr lang="ru-RU" dirty="0"/>
              <a:t>Какие грамматические </a:t>
            </a:r>
            <a:r>
              <a:rPr lang="ru-RU" dirty="0" smtClean="0"/>
              <a:t>темы самые </a:t>
            </a:r>
            <a:r>
              <a:rPr lang="ru-RU" dirty="0"/>
              <a:t>трудные для ваших </a:t>
            </a:r>
            <a:r>
              <a:rPr lang="ru-RU" dirty="0" smtClean="0"/>
              <a:t>учеников?</a:t>
            </a:r>
            <a:endParaRPr lang="ru-RU" dirty="0"/>
          </a:p>
          <a:p>
            <a:r>
              <a:rPr lang="ru-RU" dirty="0" smtClean="0"/>
              <a:t>Стоит ли углублять грамматические навыки или сконцентрироваться на закреплении самых необходимых навыков?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32223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1"/>
            <a:ext cx="5487318" cy="667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691680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000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38"/>
            <a:ext cx="6048672" cy="6574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691680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321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0"/>
            <a:ext cx="5472608" cy="680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691680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16770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6578" t="12551" r="28535" b="26911"/>
          <a:stretch>
            <a:fillRect/>
          </a:stretch>
        </p:blipFill>
        <p:spPr bwMode="auto">
          <a:xfrm>
            <a:off x="2787805" y="0"/>
            <a:ext cx="63561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https://www.englishteachers.ru/uploadedfiles/waresimgs/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975149" cy="4221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 descr="https://www.englishteachers.ru/uploadedfiles/waresimgs/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975149" cy="4221087"/>
          </a:xfrm>
          <a:prstGeom prst="rect">
            <a:avLst/>
          </a:prstGeom>
          <a:noFill/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 l="26578" t="14027" r="28535" b="4763"/>
          <a:stretch>
            <a:fillRect/>
          </a:stretch>
        </p:blipFill>
        <p:spPr bwMode="auto">
          <a:xfrm>
            <a:off x="3347864" y="-1"/>
            <a:ext cx="4680520" cy="677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4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ru-RU" sz="3200" dirty="0" smtClean="0"/>
              <a:t>Олимпиады. </a:t>
            </a:r>
            <a:r>
              <a:rPr lang="en-US" sz="3200" dirty="0" smtClean="0"/>
              <a:t>Use of English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(</a:t>
            </a:r>
            <a:r>
              <a:rPr lang="ru-RU" sz="3200" dirty="0" smtClean="0"/>
              <a:t>А.П. Гулов)</a:t>
            </a:r>
          </a:p>
        </p:txBody>
      </p:sp>
      <p:pic>
        <p:nvPicPr>
          <p:cNvPr id="2867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63888" y="1484784"/>
            <a:ext cx="4940300" cy="4987925"/>
          </a:xfrm>
          <a:noFill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1"/>
            <a:ext cx="1187624" cy="165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44824"/>
            <a:ext cx="1175185" cy="163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88640"/>
            <a:ext cx="1175185" cy="163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3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/>
          <a:lstStyle/>
          <a:p>
            <a:r>
              <a:rPr lang="ru-RU" sz="3200" dirty="0" smtClean="0"/>
              <a:t>Олимпиады. </a:t>
            </a:r>
            <a:r>
              <a:rPr lang="en-US" sz="3200" dirty="0" smtClean="0"/>
              <a:t>Use of English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(</a:t>
            </a:r>
            <a:r>
              <a:rPr lang="ru-RU" sz="3200" dirty="0" smtClean="0"/>
              <a:t>А.П. Гулов)</a:t>
            </a:r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0263" y="1600200"/>
            <a:ext cx="3292475" cy="4525963"/>
          </a:xfrm>
          <a:noFill/>
        </p:spPr>
      </p:pic>
      <p:pic>
        <p:nvPicPr>
          <p:cNvPr id="2970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1820863"/>
            <a:ext cx="4038600" cy="4084637"/>
          </a:xfrm>
          <a:noFill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641"/>
            <a:ext cx="1187624" cy="165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44824"/>
            <a:ext cx="1175185" cy="163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188640"/>
            <a:ext cx="1175185" cy="163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/>
          <a:lstStyle/>
          <a:p>
            <a:r>
              <a:rPr lang="ru-RU" sz="3200" dirty="0" smtClean="0"/>
              <a:t>Олимпиады. </a:t>
            </a:r>
            <a:r>
              <a:rPr lang="en-US" sz="3200" dirty="0" smtClean="0"/>
              <a:t>Use of English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(</a:t>
            </a:r>
            <a:r>
              <a:rPr lang="ru-RU" sz="3200" dirty="0" smtClean="0"/>
              <a:t>А.П. Гулов)</a:t>
            </a:r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7875" y="1600200"/>
            <a:ext cx="7588250" cy="4525963"/>
          </a:xfrm>
          <a:noFill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1"/>
            <a:ext cx="1187624" cy="165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44824"/>
            <a:ext cx="1175185" cy="163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88640"/>
            <a:ext cx="1175185" cy="163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8370" name="Picture 2" descr="https://www.englishteachers.ru/uploadedfiles/waresimgs/3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39751" cy="3346796"/>
          </a:xfrm>
          <a:prstGeom prst="rect">
            <a:avLst/>
          </a:prstGeom>
          <a:noFill/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 l="28350" t="14765" r="27945" b="5501"/>
          <a:stretch>
            <a:fillRect/>
          </a:stretch>
        </p:blipFill>
        <p:spPr bwMode="auto">
          <a:xfrm>
            <a:off x="3419872" y="56163"/>
            <a:ext cx="4660518" cy="68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8370" name="Picture 2" descr="https://www.englishteachers.ru/uploadedfiles/waresimgs/3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39751" cy="3346796"/>
          </a:xfrm>
          <a:prstGeom prst="rect">
            <a:avLst/>
          </a:prstGeom>
          <a:noFill/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 l="26675" t="13289" r="27257" b="4763"/>
          <a:stretch>
            <a:fillRect/>
          </a:stretch>
        </p:blipFill>
        <p:spPr bwMode="auto">
          <a:xfrm>
            <a:off x="3131840" y="-7685"/>
            <a:ext cx="4824536" cy="6865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9036496" cy="384929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Грамматический навык</a:t>
            </a:r>
            <a:r>
              <a:rPr lang="ru-RU" dirty="0"/>
              <a:t> – это способность производить автоматизированное речевое действие, обеспечивающее правильное морфолого-синтаксическое оформление речевой единицы. 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Он </a:t>
            </a:r>
            <a:r>
              <a:rPr lang="ru-RU" b="1" dirty="0"/>
              <a:t>обладает следующими качествами: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</a:t>
            </a:r>
            <a:r>
              <a:rPr lang="ru-RU" dirty="0" err="1"/>
              <a:t>автоматизированность</a:t>
            </a:r>
            <a:r>
              <a:rPr lang="ru-RU" dirty="0"/>
              <a:t> (скорость воспроизведения грамматической единицы</a:t>
            </a:r>
            <a:r>
              <a:rPr lang="ru-RU" dirty="0" smtClean="0"/>
              <a:t>);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устойчивость (прочность усвоения грамматических структур</a:t>
            </a:r>
            <a:r>
              <a:rPr lang="ru-RU" dirty="0" smtClean="0"/>
              <a:t>);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гибкость (возможность применения, «перенос» на новые ситуации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386035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Подводя итоги: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Важен комплексный подход к изучению грамматики;</a:t>
            </a:r>
          </a:p>
          <a:p>
            <a:r>
              <a:rPr lang="ru-RU" dirty="0" smtClean="0"/>
              <a:t>Старшеклассникам очень важно систематизировать уже изученные раньше грамматические явления;</a:t>
            </a:r>
          </a:p>
          <a:p>
            <a:r>
              <a:rPr lang="ru-RU" dirty="0" smtClean="0"/>
              <a:t>Для качественного развития грамматических навыков необходимо применять различные упражнения, учитывающий уровень подготовки и потребности учащихся.</a:t>
            </a:r>
          </a:p>
        </p:txBody>
      </p:sp>
    </p:spTree>
    <p:extLst>
      <p:ext uri="{BB962C8B-B14F-4D97-AF65-F5344CB8AC3E}">
        <p14:creationId xmlns:p14="http://schemas.microsoft.com/office/powerpoint/2010/main" xmlns="" val="26281190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2684"/>
            <a:ext cx="8820472" cy="47715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952" y="229264"/>
            <a:ext cx="2262116" cy="1235063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1427691" y="1373608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282588" y="229264"/>
            <a:ext cx="1351129" cy="11443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Наши семинары и вебинары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825480" y="1396088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766156" y="229264"/>
            <a:ext cx="1381907" cy="13402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Общение с коллегами и методистами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4350225" y="1295829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273743" y="333629"/>
            <a:ext cx="1690473" cy="103997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Магазин издательства – цены издательства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6228184" y="1295829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7047104" y="236088"/>
            <a:ext cx="1906076" cy="12350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Бесплатные мобильные приложения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146" name="Picture 2" descr="Titul Birthday action 20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2636911"/>
            <a:ext cx="8953180" cy="422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706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Практическая задача обучения грамматике состоит: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 </a:t>
            </a:r>
            <a:r>
              <a:rPr lang="ru-RU" dirty="0"/>
              <a:t>обеспечении учащихся овладением грамматическим строем </a:t>
            </a:r>
            <a:r>
              <a:rPr lang="ru-RU" dirty="0" smtClean="0"/>
              <a:t>языка (грамматическим материалом, необходимым </a:t>
            </a:r>
            <a:r>
              <a:rPr lang="ru-RU" dirty="0"/>
              <a:t>для выражения мыслей в устной и письменной форме, понимания их при чтении и на слух</a:t>
            </a:r>
            <a:r>
              <a:rPr lang="ru-RU" dirty="0" smtClean="0"/>
              <a:t>);</a:t>
            </a:r>
          </a:p>
          <a:p>
            <a:r>
              <a:rPr lang="ru-RU" dirty="0" smtClean="0"/>
              <a:t>в </a:t>
            </a:r>
            <a:r>
              <a:rPr lang="ru-RU" dirty="0"/>
              <a:t>сообщении знания о строе английского языка (теоретические правила</a:t>
            </a:r>
            <a:r>
              <a:rPr lang="ru-RU" dirty="0" smtClean="0"/>
              <a:t>);</a:t>
            </a:r>
          </a:p>
          <a:p>
            <a:r>
              <a:rPr lang="ru-RU" b="1" dirty="0" smtClean="0"/>
              <a:t>систематизация теоретических и практических знаний в старшей школе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4384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Условия формирования грамматических </a:t>
            </a:r>
            <a:r>
              <a:rPr lang="ru-RU" b="1" dirty="0" smtClean="0"/>
              <a:t>навыков: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однотипность фраз, построенных на основе речевого </a:t>
            </a:r>
            <a:r>
              <a:rPr lang="ru-RU" dirty="0" smtClean="0"/>
              <a:t>образца;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использование в упражнениях действий по аналогии, образцов </a:t>
            </a:r>
            <a:r>
              <a:rPr lang="ru-RU" dirty="0" smtClean="0"/>
              <a:t>действий;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профилактика ошибок в </a:t>
            </a:r>
            <a:r>
              <a:rPr lang="ru-RU" dirty="0" smtClean="0"/>
              <a:t>речи;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разнообразие способов автоматизации, что порождает способность учащегося использовать навыки в различных </a:t>
            </a:r>
            <a:r>
              <a:rPr lang="ru-RU" dirty="0" smtClean="0"/>
              <a:t>ситуациях;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речевой характер </a:t>
            </a:r>
            <a:r>
              <a:rPr lang="ru-RU" dirty="0" smtClean="0"/>
              <a:t>упражнений;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7540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b="1" dirty="0" smtClean="0"/>
              <a:t>Требования к упражнениям, формирующим </a:t>
            </a:r>
            <a:r>
              <a:rPr lang="ru-RU" sz="2700" b="1" dirty="0"/>
              <a:t>грамматический </a:t>
            </a:r>
            <a:r>
              <a:rPr lang="ru-RU" sz="2700" b="1" dirty="0" smtClean="0"/>
              <a:t>навык: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- ситуативность упражнений (специально созданная либо естественная</a:t>
            </a:r>
            <a:r>
              <a:rPr lang="ru-RU" dirty="0" smtClean="0"/>
              <a:t>);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</a:t>
            </a:r>
            <a:r>
              <a:rPr lang="ru-RU" dirty="0" err="1" smtClean="0"/>
              <a:t>мотивированность</a:t>
            </a:r>
            <a:r>
              <a:rPr lang="ru-RU" dirty="0"/>
              <a:t>;</a:t>
            </a:r>
            <a:br>
              <a:rPr lang="ru-RU" dirty="0"/>
            </a:br>
            <a:r>
              <a:rPr lang="ru-RU" dirty="0"/>
              <a:t>- регулярная повторяемость однотипных </a:t>
            </a:r>
            <a:r>
              <a:rPr lang="ru-RU" dirty="0" smtClean="0"/>
              <a:t>фраз;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направленность произвольного внимания учащегося на цель и содержание </a:t>
            </a:r>
            <a:r>
              <a:rPr lang="ru-RU" dirty="0" smtClean="0"/>
              <a:t>высказывания;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- организация упражнений, обеспечивающих безошибочность действий </a:t>
            </a:r>
            <a:r>
              <a:rPr lang="ru-RU" dirty="0" smtClean="0"/>
              <a:t>учащегося;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имитация коммуникативной </a:t>
            </a:r>
            <a:r>
              <a:rPr lang="ru-RU" dirty="0" smtClean="0"/>
              <a:t>направленности;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нормальный речевой темп. </a:t>
            </a:r>
          </a:p>
        </p:txBody>
      </p:sp>
    </p:spTree>
    <p:extLst>
      <p:ext uri="{BB962C8B-B14F-4D97-AF65-F5344CB8AC3E}">
        <p14:creationId xmlns:p14="http://schemas.microsoft.com/office/powerpoint/2010/main" xmlns="" val="3105720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4"/>
          <p:cNvSpPr>
            <a:spLocks noGrp="1"/>
          </p:cNvSpPr>
          <p:nvPr>
            <p:ph type="title"/>
          </p:nvPr>
        </p:nvSpPr>
        <p:spPr>
          <a:xfrm>
            <a:off x="2627784" y="332656"/>
            <a:ext cx="447484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Вводный курс</a:t>
            </a:r>
            <a:endParaRPr lang="ru-RU" dirty="0" smtClean="0"/>
          </a:p>
        </p:txBody>
      </p:sp>
      <p:pic>
        <p:nvPicPr>
          <p:cNvPr id="7" name="Содержимое 6" descr="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9250" y="1341438"/>
            <a:ext cx="8709025" cy="4895850"/>
          </a:xfrm>
        </p:spPr>
      </p:pic>
      <p:pic>
        <p:nvPicPr>
          <p:cNvPr id="16386" name="Picture 2" descr="C:\Users\Alexey\Desktop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25" y="1341438"/>
            <a:ext cx="832485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5" descr="Ef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79512" y="1"/>
            <a:ext cx="1574454" cy="1772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Вводный курс</a:t>
            </a:r>
            <a:endParaRPr lang="ru-RU" dirty="0" smtClean="0"/>
          </a:p>
        </p:txBody>
      </p:sp>
      <p:pic>
        <p:nvPicPr>
          <p:cNvPr id="17411" name="Picture 3" descr="C:\Users\Alexey\Desktop\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844675"/>
            <a:ext cx="8048625" cy="3522663"/>
          </a:xfrm>
          <a:noFill/>
        </p:spPr>
      </p:pic>
      <p:pic>
        <p:nvPicPr>
          <p:cNvPr id="4" name="Содержимое 5" descr="Ef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79512" y="1"/>
            <a:ext cx="1574454" cy="1772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27651" name="Picture 2" descr="C:\Users\Alexey\Desktop\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89000" y="1700808"/>
            <a:ext cx="8255000" cy="4637087"/>
          </a:xfrm>
          <a:noFill/>
        </p:spPr>
      </p:pic>
      <p:pic>
        <p:nvPicPr>
          <p:cNvPr id="4" name="Содержимое 5" descr="Ef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79512" y="1"/>
            <a:ext cx="1574454" cy="177281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</TotalTime>
  <Words>234</Words>
  <Application>Microsoft Office PowerPoint</Application>
  <PresentationFormat>Экран (4:3)</PresentationFormat>
  <Paragraphs>38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Развитие грамматических навыков на уроках английского языка в старшей школе</vt:lpstr>
      <vt:lpstr>Слайд 2</vt:lpstr>
      <vt:lpstr>Слайд 3</vt:lpstr>
      <vt:lpstr>Практическая задача обучения грамматике состоит:</vt:lpstr>
      <vt:lpstr>Условия формирования грамматических навыков:</vt:lpstr>
      <vt:lpstr>Требования к упражнениям, формирующим грамматический навык:</vt:lpstr>
      <vt:lpstr>Вводный курс</vt:lpstr>
      <vt:lpstr>Вводный курс</vt:lpstr>
      <vt:lpstr>Слайд 9</vt:lpstr>
      <vt:lpstr>Справочник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Олимпиады. Use of English  (А.П. Гулов)</vt:lpstr>
      <vt:lpstr>Олимпиады. Use of English  (А.П. Гулов)</vt:lpstr>
      <vt:lpstr>Олимпиады. Use of English  (А.П. Гулов)</vt:lpstr>
      <vt:lpstr>Слайд 28</vt:lpstr>
      <vt:lpstr>Слайд 29</vt:lpstr>
      <vt:lpstr>Подводя итоги: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средства  для итоговой аттестации  по английскому языку  в 4 , 9 (ОГЭ) и 11 (ЕГЭ) классах  (на примере пособий издательства «Титул»)</dc:title>
  <dc:creator>Ilya</dc:creator>
  <cp:lastModifiedBy>bim</cp:lastModifiedBy>
  <cp:revision>90</cp:revision>
  <dcterms:modified xsi:type="dcterms:W3CDTF">2017-09-14T06:25:04Z</dcterms:modified>
</cp:coreProperties>
</file>