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309" r:id="rId4"/>
    <p:sldId id="295" r:id="rId5"/>
    <p:sldId id="296" r:id="rId6"/>
    <p:sldId id="258" r:id="rId7"/>
    <p:sldId id="297" r:id="rId8"/>
    <p:sldId id="260" r:id="rId9"/>
    <p:sldId id="262" r:id="rId10"/>
    <p:sldId id="314" r:id="rId11"/>
    <p:sldId id="265" r:id="rId12"/>
    <p:sldId id="266" r:id="rId13"/>
    <p:sldId id="267" r:id="rId14"/>
    <p:sldId id="268" r:id="rId15"/>
    <p:sldId id="285" r:id="rId16"/>
    <p:sldId id="286" r:id="rId17"/>
    <p:sldId id="287" r:id="rId18"/>
    <p:sldId id="288" r:id="rId19"/>
    <p:sldId id="271" r:id="rId20"/>
    <p:sldId id="291" r:id="rId21"/>
    <p:sldId id="292" r:id="rId22"/>
    <p:sldId id="272" r:id="rId23"/>
    <p:sldId id="273" r:id="rId24"/>
    <p:sldId id="289" r:id="rId25"/>
    <p:sldId id="274" r:id="rId26"/>
    <p:sldId id="302" r:id="rId27"/>
    <p:sldId id="299" r:id="rId28"/>
    <p:sldId id="275" r:id="rId29"/>
    <p:sldId id="276" r:id="rId30"/>
    <p:sldId id="277" r:id="rId31"/>
    <p:sldId id="301" r:id="rId32"/>
    <p:sldId id="270" r:id="rId33"/>
    <p:sldId id="278" r:id="rId34"/>
    <p:sldId id="303" r:id="rId35"/>
    <p:sldId id="279" r:id="rId36"/>
    <p:sldId id="290" r:id="rId37"/>
    <p:sldId id="263" r:id="rId38"/>
    <p:sldId id="280" r:id="rId39"/>
    <p:sldId id="298" r:id="rId40"/>
    <p:sldId id="300" r:id="rId41"/>
    <p:sldId id="283" r:id="rId42"/>
    <p:sldId id="304" r:id="rId43"/>
    <p:sldId id="305" r:id="rId44"/>
    <p:sldId id="306" r:id="rId45"/>
    <p:sldId id="310" r:id="rId46"/>
    <p:sldId id="311" r:id="rId47"/>
    <p:sldId id="313" r:id="rId48"/>
    <p:sldId id="312" r:id="rId49"/>
    <p:sldId id="307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86" autoAdjust="0"/>
    <p:restoredTop sz="98569" autoAdjust="0"/>
  </p:normalViewPr>
  <p:slideViewPr>
    <p:cSldViewPr>
      <p:cViewPr varScale="1">
        <p:scale>
          <a:sx n="91" d="100"/>
          <a:sy n="91" d="100"/>
        </p:scale>
        <p:origin x="-10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8AE0CA-4D99-44D3-B60C-F8850DE0F6DF}" type="doc">
      <dgm:prSet loTypeId="urn:microsoft.com/office/officeart/2005/8/layout/chevron1" loCatId="process" qsTypeId="urn:microsoft.com/office/officeart/2005/8/quickstyle/3d1" qsCatId="3D" csTypeId="urn:microsoft.com/office/officeart/2005/8/colors/accent4_2" csCatId="accent4" phldr="1"/>
      <dgm:spPr/>
    </dgm:pt>
    <dgm:pt modelId="{47433564-5A36-4A4C-BBF0-AF9BA414E3CC}">
      <dgm:prSet phldrT="[Текст]"/>
      <dgm:spPr/>
      <dgm:t>
        <a:bodyPr/>
        <a:lstStyle/>
        <a:p>
          <a:r>
            <a:rPr lang="ru-RU" dirty="0" smtClean="0"/>
            <a:t>Проблема</a:t>
          </a:r>
          <a:endParaRPr lang="ru-RU" dirty="0"/>
        </a:p>
      </dgm:t>
    </dgm:pt>
    <dgm:pt modelId="{A03111C2-B53F-4611-98B4-7DC27854C8B7}" type="parTrans" cxnId="{07D89A0B-5000-407A-AA16-0F3738D431C3}">
      <dgm:prSet/>
      <dgm:spPr/>
      <dgm:t>
        <a:bodyPr/>
        <a:lstStyle/>
        <a:p>
          <a:endParaRPr lang="ru-RU"/>
        </a:p>
      </dgm:t>
    </dgm:pt>
    <dgm:pt modelId="{0BED20B8-BCD9-4BC5-A9ED-F9909B4AF3B2}" type="sibTrans" cxnId="{07D89A0B-5000-407A-AA16-0F3738D431C3}">
      <dgm:prSet/>
      <dgm:spPr/>
      <dgm:t>
        <a:bodyPr/>
        <a:lstStyle/>
        <a:p>
          <a:endParaRPr lang="ru-RU"/>
        </a:p>
      </dgm:t>
    </dgm:pt>
    <dgm:pt modelId="{96E80B59-C6E3-448D-BAF9-B3A1C1762FA6}">
      <dgm:prSet phldrT="[Текст]"/>
      <dgm:spPr/>
      <dgm:t>
        <a:bodyPr/>
        <a:lstStyle/>
        <a:p>
          <a:r>
            <a:rPr lang="ru-RU" dirty="0" smtClean="0"/>
            <a:t>Вызов</a:t>
          </a:r>
          <a:endParaRPr lang="ru-RU" dirty="0"/>
        </a:p>
      </dgm:t>
    </dgm:pt>
    <dgm:pt modelId="{BE423D15-7276-4D57-A126-30A49E376522}" type="parTrans" cxnId="{88316A29-2869-42AB-90AD-B22F5C16C022}">
      <dgm:prSet/>
      <dgm:spPr/>
      <dgm:t>
        <a:bodyPr/>
        <a:lstStyle/>
        <a:p>
          <a:endParaRPr lang="ru-RU"/>
        </a:p>
      </dgm:t>
    </dgm:pt>
    <dgm:pt modelId="{3BB4DAED-3384-494A-A7C2-C0C600CCD28E}" type="sibTrans" cxnId="{88316A29-2869-42AB-90AD-B22F5C16C022}">
      <dgm:prSet/>
      <dgm:spPr/>
      <dgm:t>
        <a:bodyPr/>
        <a:lstStyle/>
        <a:p>
          <a:endParaRPr lang="ru-RU"/>
        </a:p>
      </dgm:t>
    </dgm:pt>
    <dgm:pt modelId="{73ADB892-D201-444C-8063-B3310ED9B538}">
      <dgm:prSet phldrT="[Текст]"/>
      <dgm:spPr/>
      <dgm:t>
        <a:bodyPr/>
        <a:lstStyle/>
        <a:p>
          <a:r>
            <a:rPr lang="ru-RU" dirty="0" smtClean="0"/>
            <a:t>Решение</a:t>
          </a:r>
          <a:endParaRPr lang="ru-RU" dirty="0"/>
        </a:p>
      </dgm:t>
    </dgm:pt>
    <dgm:pt modelId="{D092D9D4-9D45-4E21-8991-1EC99968E446}" type="parTrans" cxnId="{EB78A8B7-F95E-487B-91F8-309B52A715A6}">
      <dgm:prSet/>
      <dgm:spPr/>
      <dgm:t>
        <a:bodyPr/>
        <a:lstStyle/>
        <a:p>
          <a:endParaRPr lang="ru-RU"/>
        </a:p>
      </dgm:t>
    </dgm:pt>
    <dgm:pt modelId="{9BAA5AED-E450-4A8F-8A28-45A3C0840EB1}" type="sibTrans" cxnId="{EB78A8B7-F95E-487B-91F8-309B52A715A6}">
      <dgm:prSet/>
      <dgm:spPr/>
      <dgm:t>
        <a:bodyPr/>
        <a:lstStyle/>
        <a:p>
          <a:endParaRPr lang="ru-RU"/>
        </a:p>
      </dgm:t>
    </dgm:pt>
    <dgm:pt modelId="{23198608-99F3-47FF-8900-79BBC8D08B37}" type="pres">
      <dgm:prSet presAssocID="{598AE0CA-4D99-44D3-B60C-F8850DE0F6DF}" presName="Name0" presStyleCnt="0">
        <dgm:presLayoutVars>
          <dgm:dir/>
          <dgm:animLvl val="lvl"/>
          <dgm:resizeHandles val="exact"/>
        </dgm:presLayoutVars>
      </dgm:prSet>
      <dgm:spPr/>
    </dgm:pt>
    <dgm:pt modelId="{1A12C799-C508-479F-95B0-A77AC5A8237A}" type="pres">
      <dgm:prSet presAssocID="{47433564-5A36-4A4C-BBF0-AF9BA414E3CC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63619C-3B0A-4C96-9FF7-ADAAB070C549}" type="pres">
      <dgm:prSet presAssocID="{0BED20B8-BCD9-4BC5-A9ED-F9909B4AF3B2}" presName="parTxOnlySpace" presStyleCnt="0"/>
      <dgm:spPr/>
    </dgm:pt>
    <dgm:pt modelId="{F5691BE9-1994-4650-A579-5DD99B71D0AD}" type="pres">
      <dgm:prSet presAssocID="{96E80B59-C6E3-448D-BAF9-B3A1C1762FA6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371EBD-316A-4156-9B03-92B51EE69247}" type="pres">
      <dgm:prSet presAssocID="{3BB4DAED-3384-494A-A7C2-C0C600CCD28E}" presName="parTxOnlySpace" presStyleCnt="0"/>
      <dgm:spPr/>
    </dgm:pt>
    <dgm:pt modelId="{A6FE2570-7557-4F82-8238-9DDAE75E02E6}" type="pres">
      <dgm:prSet presAssocID="{73ADB892-D201-444C-8063-B3310ED9B538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D89A0B-5000-407A-AA16-0F3738D431C3}" srcId="{598AE0CA-4D99-44D3-B60C-F8850DE0F6DF}" destId="{47433564-5A36-4A4C-BBF0-AF9BA414E3CC}" srcOrd="0" destOrd="0" parTransId="{A03111C2-B53F-4611-98B4-7DC27854C8B7}" sibTransId="{0BED20B8-BCD9-4BC5-A9ED-F9909B4AF3B2}"/>
    <dgm:cxn modelId="{A21BAD5D-149A-40A4-990E-FF0544F529A3}" type="presOf" srcId="{598AE0CA-4D99-44D3-B60C-F8850DE0F6DF}" destId="{23198608-99F3-47FF-8900-79BBC8D08B37}" srcOrd="0" destOrd="0" presId="urn:microsoft.com/office/officeart/2005/8/layout/chevron1"/>
    <dgm:cxn modelId="{88316A29-2869-42AB-90AD-B22F5C16C022}" srcId="{598AE0CA-4D99-44D3-B60C-F8850DE0F6DF}" destId="{96E80B59-C6E3-448D-BAF9-B3A1C1762FA6}" srcOrd="1" destOrd="0" parTransId="{BE423D15-7276-4D57-A126-30A49E376522}" sibTransId="{3BB4DAED-3384-494A-A7C2-C0C600CCD28E}"/>
    <dgm:cxn modelId="{AEC591BC-318A-44E8-9EF3-183CF70FE266}" type="presOf" srcId="{73ADB892-D201-444C-8063-B3310ED9B538}" destId="{A6FE2570-7557-4F82-8238-9DDAE75E02E6}" srcOrd="0" destOrd="0" presId="urn:microsoft.com/office/officeart/2005/8/layout/chevron1"/>
    <dgm:cxn modelId="{EB78A8B7-F95E-487B-91F8-309B52A715A6}" srcId="{598AE0CA-4D99-44D3-B60C-F8850DE0F6DF}" destId="{73ADB892-D201-444C-8063-B3310ED9B538}" srcOrd="2" destOrd="0" parTransId="{D092D9D4-9D45-4E21-8991-1EC99968E446}" sibTransId="{9BAA5AED-E450-4A8F-8A28-45A3C0840EB1}"/>
    <dgm:cxn modelId="{10326240-F2F0-410D-811F-C8149D3AFB6D}" type="presOf" srcId="{47433564-5A36-4A4C-BBF0-AF9BA414E3CC}" destId="{1A12C799-C508-479F-95B0-A77AC5A8237A}" srcOrd="0" destOrd="0" presId="urn:microsoft.com/office/officeart/2005/8/layout/chevron1"/>
    <dgm:cxn modelId="{A4F7E640-7639-456B-BB17-AF1208367889}" type="presOf" srcId="{96E80B59-C6E3-448D-BAF9-B3A1C1762FA6}" destId="{F5691BE9-1994-4650-A579-5DD99B71D0AD}" srcOrd="0" destOrd="0" presId="urn:microsoft.com/office/officeart/2005/8/layout/chevron1"/>
    <dgm:cxn modelId="{21ACB9F6-80FA-4984-90BE-F3CA1E17DE03}" type="presParOf" srcId="{23198608-99F3-47FF-8900-79BBC8D08B37}" destId="{1A12C799-C508-479F-95B0-A77AC5A8237A}" srcOrd="0" destOrd="0" presId="urn:microsoft.com/office/officeart/2005/8/layout/chevron1"/>
    <dgm:cxn modelId="{3B5BD6A5-6530-4CFD-A507-DDE8620C4F87}" type="presParOf" srcId="{23198608-99F3-47FF-8900-79BBC8D08B37}" destId="{B463619C-3B0A-4C96-9FF7-ADAAB070C549}" srcOrd="1" destOrd="0" presId="urn:microsoft.com/office/officeart/2005/8/layout/chevron1"/>
    <dgm:cxn modelId="{288BE8B9-3739-4B5E-9385-B9FA33EB042C}" type="presParOf" srcId="{23198608-99F3-47FF-8900-79BBC8D08B37}" destId="{F5691BE9-1994-4650-A579-5DD99B71D0AD}" srcOrd="2" destOrd="0" presId="urn:microsoft.com/office/officeart/2005/8/layout/chevron1"/>
    <dgm:cxn modelId="{8C28CEF2-1F70-4AAF-9D69-CBA4E1A7CFF1}" type="presParOf" srcId="{23198608-99F3-47FF-8900-79BBC8D08B37}" destId="{0F371EBD-316A-4156-9B03-92B51EE69247}" srcOrd="3" destOrd="0" presId="urn:microsoft.com/office/officeart/2005/8/layout/chevron1"/>
    <dgm:cxn modelId="{652D8E22-E736-4607-878B-D50E629A0AED}" type="presParOf" srcId="{23198608-99F3-47FF-8900-79BBC8D08B37}" destId="{A6FE2570-7557-4F82-8238-9DDAE75E02E6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12C799-C508-479F-95B0-A77AC5A8237A}">
      <dsp:nvSpPr>
        <dsp:cNvPr id="0" name=""/>
        <dsp:cNvSpPr/>
      </dsp:nvSpPr>
      <dsp:spPr>
        <a:xfrm>
          <a:off x="2411" y="1265153"/>
          <a:ext cx="2937420" cy="117496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Проблема</a:t>
          </a:r>
          <a:endParaRPr lang="ru-RU" sz="2900" kern="1200" dirty="0"/>
        </a:p>
      </dsp:txBody>
      <dsp:txXfrm>
        <a:off x="2411" y="1265153"/>
        <a:ext cx="2937420" cy="1174968"/>
      </dsp:txXfrm>
    </dsp:sp>
    <dsp:sp modelId="{F5691BE9-1994-4650-A579-5DD99B71D0AD}">
      <dsp:nvSpPr>
        <dsp:cNvPr id="0" name=""/>
        <dsp:cNvSpPr/>
      </dsp:nvSpPr>
      <dsp:spPr>
        <a:xfrm>
          <a:off x="2646089" y="1265153"/>
          <a:ext cx="2937420" cy="117496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Вызов</a:t>
          </a:r>
          <a:endParaRPr lang="ru-RU" sz="2900" kern="1200" dirty="0"/>
        </a:p>
      </dsp:txBody>
      <dsp:txXfrm>
        <a:off x="2646089" y="1265153"/>
        <a:ext cx="2937420" cy="1174968"/>
      </dsp:txXfrm>
    </dsp:sp>
    <dsp:sp modelId="{A6FE2570-7557-4F82-8238-9DDAE75E02E6}">
      <dsp:nvSpPr>
        <dsp:cNvPr id="0" name=""/>
        <dsp:cNvSpPr/>
      </dsp:nvSpPr>
      <dsp:spPr>
        <a:xfrm>
          <a:off x="5289768" y="1265153"/>
          <a:ext cx="2937420" cy="117496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Решение</a:t>
          </a:r>
          <a:endParaRPr lang="ru-RU" sz="2900" kern="1200" dirty="0"/>
        </a:p>
      </dsp:txBody>
      <dsp:txXfrm>
        <a:off x="5289768" y="1265153"/>
        <a:ext cx="2937420" cy="11749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6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0.jpeg"/><Relationship Id="rId4" Type="http://schemas.openxmlformats.org/officeDocument/2006/relationships/hyperlink" Target="http://audio.neteducom.com/books/17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eadchildren.ru/attachments/Image/chitaem_2_7.jpg?template=generic" TargetMode="External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s://goo.gl/forms/HeZx0ViPV8yWNibx2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716" TargetMode="External"/><Relationship Id="rId2" Type="http://schemas.openxmlformats.org/officeDocument/2006/relationships/hyperlink" Target="https://www.englishteachers.ru/forum/index.php?showtopic=3698&amp;page=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nglishteachers.ru/forum/index.php?showtopic=3718" TargetMode="External"/><Relationship Id="rId4" Type="http://schemas.openxmlformats.org/officeDocument/2006/relationships/hyperlink" Target="https://www.englishteachers.ru/forum/index.php?showtopic=3719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793" TargetMode="External"/><Relationship Id="rId2" Type="http://schemas.openxmlformats.org/officeDocument/2006/relationships/hyperlink" Target="https://goo.gl/forms/8g8bpeDzhsefExD22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72816"/>
            <a:ext cx="8280920" cy="32403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Развитие критического мышления на уроках английского языка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в начальной школе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2700" b="1" i="1" dirty="0" smtClean="0"/>
              <a:t>(на примерах курсов и пособий издательства «Титул»)</a:t>
            </a:r>
            <a:endParaRPr lang="ru-RU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016" b="16017"/>
          <a:stretch/>
        </p:blipFill>
        <p:spPr>
          <a:xfrm>
            <a:off x="3347864" y="260648"/>
            <a:ext cx="2160240" cy="1468254"/>
          </a:xfrm>
          <a:prstGeom prst="rect">
            <a:avLst/>
          </a:prstGeom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115616" y="5589240"/>
            <a:ext cx="7200800" cy="126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Казеичева Алёна Евгеньевна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lang="ru-RU" b="1" dirty="0" smtClean="0"/>
              <a:t>заместитель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руководителя Центра образовательных программ издательства “Титул”,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автор учебных пособий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Задания на развитие критического мышления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719137"/>
          </a:xfrm>
        </p:spPr>
        <p:txBody>
          <a:bodyPr/>
          <a:lstStyle/>
          <a:p>
            <a:r>
              <a:rPr lang="ru-RU" sz="3200" smtClean="0"/>
              <a:t>Развитие умений анализа (2-3 классы)</a:t>
            </a: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125538"/>
            <a:ext cx="3883025" cy="1223962"/>
          </a:xfrm>
          <a:noFill/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257675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2565400"/>
            <a:ext cx="3357562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720725"/>
          </a:xfrm>
        </p:spPr>
        <p:txBody>
          <a:bodyPr/>
          <a:lstStyle/>
          <a:p>
            <a:r>
              <a:rPr lang="ru-RU" sz="3200" smtClean="0"/>
              <a:t>Развитие умений анализа (М3)</a:t>
            </a:r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649288"/>
            <a:ext cx="4392613" cy="59404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87624" cy="1619868"/>
          </a:xfrm>
          <a:prstGeom prst="rect">
            <a:avLst/>
          </a:prstGeom>
        </p:spPr>
      </p:pic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2051719" y="115888"/>
            <a:ext cx="6646193" cy="995362"/>
          </a:xfrm>
        </p:spPr>
        <p:txBody>
          <a:bodyPr/>
          <a:lstStyle/>
          <a:p>
            <a:r>
              <a:rPr lang="ru-RU" sz="3200" dirty="0" smtClean="0"/>
              <a:t>Развитие умений анализа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80456" y="1489076"/>
            <a:ext cx="8563544" cy="5368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93775"/>
          </a:xfrm>
        </p:spPr>
        <p:txBody>
          <a:bodyPr/>
          <a:lstStyle/>
          <a:p>
            <a:r>
              <a:rPr lang="ru-RU" sz="3200" smtClean="0"/>
              <a:t>Развитие умений анализа (М4)</a:t>
            </a:r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836613"/>
            <a:ext cx="7127875" cy="57991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:\pubs_new\happy_english.ru\Webinar\Презентация 02.12.13\HEru3SB2_p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1060"/>
            <a:ext cx="4535607" cy="6236940"/>
          </a:xfrm>
          <a:prstGeom prst="rect">
            <a:avLst/>
          </a:prstGeom>
          <a:noFill/>
        </p:spPr>
      </p:pic>
      <p:pic>
        <p:nvPicPr>
          <p:cNvPr id="3" name="Picture 3" descr="V:\pubs_new\happy_english.ru\Webinar\Презентация 02.12.13\HEru3SB2_p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8393" y="621060"/>
            <a:ext cx="4535607" cy="62369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04657" y="5181600"/>
            <a:ext cx="3831771" cy="149134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- </a:t>
            </a:r>
            <a:r>
              <a:rPr lang="ru-RU" dirty="0" smtClean="0"/>
              <a:t>поиск информации для достижения поставленной цели;</a:t>
            </a:r>
          </a:p>
          <a:p>
            <a:r>
              <a:rPr lang="en-US" dirty="0" smtClean="0"/>
              <a:t>- </a:t>
            </a:r>
            <a:r>
              <a:rPr lang="ru-RU" dirty="0" smtClean="0"/>
              <a:t>формулирование и обоснование своей точки зрения на основе текста и собственного опыта.</a:t>
            </a:r>
          </a:p>
        </p:txBody>
      </p:sp>
      <p:pic>
        <p:nvPicPr>
          <p:cNvPr id="6" name="Picture 2" descr="http://www.titul.ru/central/pickup.php?s=www_titul_ru&amp;i=xkfjcubdg1cagb8oyvdphijd1mvxkkh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5341" y="140906"/>
            <a:ext cx="1350270" cy="1328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7386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8205389" cy="5445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3707904" y="764704"/>
            <a:ext cx="1296144" cy="4392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 txBox="1">
            <a:spLocks/>
          </p:cNvSpPr>
          <p:nvPr/>
        </p:nvSpPr>
        <p:spPr>
          <a:xfrm>
            <a:off x="4499992" y="0"/>
            <a:ext cx="41044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Работа с условными обозначениями,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картой. Разработка и работа с инструкцией.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2569" y="152400"/>
            <a:ext cx="1202501" cy="1640161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7812360" y="836712"/>
            <a:ext cx="216024" cy="2952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736600"/>
            <a:ext cx="9036050" cy="6121400"/>
          </a:xfrm>
          <a:noFill/>
        </p:spPr>
      </p:pic>
      <p:sp>
        <p:nvSpPr>
          <p:cNvPr id="4" name="Прямоугольник 3"/>
          <p:cNvSpPr/>
          <p:nvPr/>
        </p:nvSpPr>
        <p:spPr>
          <a:xfrm>
            <a:off x="718457" y="5203372"/>
            <a:ext cx="3831771" cy="149134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dirty="0" smtClean="0"/>
              <a:t> работа с информацией, представленной в разных форматах;</a:t>
            </a:r>
          </a:p>
          <a:p>
            <a:pPr>
              <a:buFontTx/>
              <a:buChar char="-"/>
            </a:pPr>
            <a:r>
              <a:rPr lang="ru-RU" dirty="0" smtClean="0"/>
              <a:t> преобразование информации из одного вида в другой.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5225" y="0"/>
            <a:ext cx="1109356" cy="1513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3380" b="86434"/>
          <a:stretch/>
        </p:blipFill>
        <p:spPr>
          <a:xfrm>
            <a:off x="2195736" y="204146"/>
            <a:ext cx="6783343" cy="9520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8455" t="12373" r="2507" b="2121"/>
          <a:stretch/>
        </p:blipFill>
        <p:spPr>
          <a:xfrm rot="5400000">
            <a:off x="3013584" y="596742"/>
            <a:ext cx="5062872" cy="6698569"/>
          </a:xfrm>
          <a:prstGeom prst="rect">
            <a:avLst/>
          </a:prstGeom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479" y="204146"/>
            <a:ext cx="1800589" cy="2420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1414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055"/>
          <a:stretch>
            <a:fillRect/>
          </a:stretch>
        </p:blipFill>
        <p:spPr bwMode="auto">
          <a:xfrm>
            <a:off x="3779912" y="0"/>
            <a:ext cx="4981852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500"/>
            <a:ext cx="1547664" cy="212902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67544" y="3933056"/>
            <a:ext cx="3024336" cy="10801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Ранжирование предметов по их количеству</a:t>
            </a:r>
          </a:p>
        </p:txBody>
      </p:sp>
    </p:spTree>
    <p:extLst>
      <p:ext uri="{BB962C8B-B14F-4D97-AF65-F5344CB8AC3E}">
        <p14:creationId xmlns="" xmlns:p14="http://schemas.microsoft.com/office/powerpoint/2010/main" val="256066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Умеют ли ваши учащиеся отвечать на вопрос </a:t>
            </a:r>
            <a:r>
              <a:rPr lang="en-US" dirty="0" smtClean="0"/>
              <a:t>“Why”? </a:t>
            </a:r>
            <a:r>
              <a:rPr lang="ru-RU" dirty="0" smtClean="0"/>
              <a:t>Трудно ли им?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863" y="0"/>
            <a:ext cx="4382361" cy="6026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224" y="23580"/>
            <a:ext cx="4365214" cy="6003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98044" y="4653887"/>
            <a:ext cx="1515307" cy="208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3513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381907" y="329114"/>
            <a:ext cx="3974069" cy="62284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Песни и стихи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8676" y="1119313"/>
            <a:ext cx="3953793" cy="5456081"/>
          </a:xfr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00122" y="3251200"/>
            <a:ext cx="4107109" cy="332419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Аудиоприложения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 книгам: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http://audio.neteducom.com/books/1</a:t>
            </a:r>
            <a:r>
              <a:rPr lang="ru-RU" dirty="0" smtClean="0">
                <a:hlinkClick r:id="rId3"/>
              </a:rPr>
              <a:t>6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http://audio.neteducom.com/books/17/</a:t>
            </a:r>
            <a:r>
              <a:rPr lang="ru-RU" dirty="0" smtClean="0"/>
              <a:t> </a:t>
            </a:r>
          </a:p>
        </p:txBody>
      </p:sp>
      <p:pic>
        <p:nvPicPr>
          <p:cNvPr id="5" name="Picture 2" descr="Y:\Delo-New\Oblozhki\Titul\Big\Songs_2_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785554" y="466015"/>
            <a:ext cx="1815251" cy="2501172"/>
          </a:xfrm>
          <a:prstGeom prst="rect">
            <a:avLst/>
          </a:prstGeom>
          <a:noFill/>
        </p:spPr>
      </p:pic>
      <p:pic>
        <p:nvPicPr>
          <p:cNvPr id="6" name="Picture 3" descr="Y:\Delo-New\Oblozhki\Titul\Big\Songs_5_11_cov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792686" y="561342"/>
            <a:ext cx="1754888" cy="24058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2930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Этапы формирования критического мышления на уроке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36912"/>
            <a:ext cx="8229600" cy="3805883"/>
          </a:xfrm>
        </p:spPr>
        <p:txBody>
          <a:bodyPr/>
          <a:lstStyle/>
          <a:p>
            <a:r>
              <a:rPr lang="ru-RU" dirty="0"/>
              <a:t>Фаза вызова;</a:t>
            </a:r>
          </a:p>
          <a:p>
            <a:r>
              <a:rPr lang="ru-RU" dirty="0"/>
              <a:t>Фаза осмысления;</a:t>
            </a:r>
          </a:p>
          <a:p>
            <a:r>
              <a:rPr lang="ru-RU" dirty="0"/>
              <a:t>Фаза рефлексии.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Развитие критического мышления: ход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Фаза вызова</a:t>
            </a:r>
            <a:r>
              <a:rPr lang="ru-RU" dirty="0"/>
              <a:t>: активизация знаний по теме, выявление их личностной важности для учеников, формулировка цели работы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/>
              <a:t>Возможные приемы</a:t>
            </a:r>
            <a:r>
              <a:rPr lang="ru-RU" dirty="0"/>
              <a:t>: составление списка известной информации, обсуждение того, что уже ученики знают о данной теме/проблеме, предположения по заголовку, ключевым словам, картинкам, </a:t>
            </a:r>
            <a:r>
              <a:rPr lang="ru-RU" dirty="0" err="1"/>
              <a:t>верные-неверные</a:t>
            </a:r>
            <a:r>
              <a:rPr lang="ru-RU" dirty="0"/>
              <a:t> утверждения, перепутанный список событий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898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72208" cy="2580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0592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Развитие критического мышления: ход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/>
              <a:t>Фаза осмысления</a:t>
            </a:r>
            <a:r>
              <a:rPr lang="ru-RU"/>
              <a:t>: на основе выявленного личностного смысла организуется работа с информацией, достижение цели работы</a:t>
            </a:r>
          </a:p>
          <a:p>
            <a:r>
              <a:rPr lang="ru-RU" i="1"/>
              <a:t>Возможные приемы</a:t>
            </a:r>
            <a:r>
              <a:rPr lang="ru-RU"/>
              <a:t>: поиск ответов на поставленные в первой части вопросы, маркировка текста, поиск ответов на </a:t>
            </a:r>
            <a:r>
              <a:rPr lang="en-US"/>
              <a:t>while-reading questions</a:t>
            </a:r>
            <a:r>
              <a:rPr lang="ru-RU"/>
              <a:t>, обсуждение и сравнение мнения одноклассников</a:t>
            </a:r>
            <a:r>
              <a:rPr lang="en-US"/>
              <a:t> </a:t>
            </a:r>
            <a:r>
              <a:rPr lang="ru-RU"/>
              <a:t>и т.д.</a:t>
            </a:r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16790"/>
            <a:ext cx="4639661" cy="638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60648"/>
            <a:ext cx="1687310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8" y="1341"/>
            <a:ext cx="1399499" cy="1951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897" y="1155831"/>
            <a:ext cx="8311093" cy="570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19672" y="261086"/>
            <a:ext cx="7524328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800" dirty="0" smtClean="0"/>
              <a:t>Развитие внимания, умений анализа и синтеза</a:t>
            </a:r>
          </a:p>
        </p:txBody>
      </p:sp>
    </p:spTree>
    <p:extLst>
      <p:ext uri="{BB962C8B-B14F-4D97-AF65-F5344CB8AC3E}">
        <p14:creationId xmlns="" xmlns:p14="http://schemas.microsoft.com/office/powerpoint/2010/main" val="259869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Развитие критического мышления: ход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Фаза рефлексии</a:t>
            </a:r>
            <a:r>
              <a:rPr lang="ru-RU" dirty="0"/>
              <a:t>: систематизация полученного материала, соотнесение новой информации со старой, выработка личной позиции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/>
              <a:t>Возможные приемы</a:t>
            </a:r>
            <a:r>
              <a:rPr lang="ru-RU" dirty="0"/>
              <a:t>: ответы на поставленные вопросы, формулировка и аргументирование собственного мнения, организация дискуссий, письменные работы.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fontAlgn="base">
              <a:buNone/>
            </a:pPr>
            <a:r>
              <a:rPr lang="ru-RU" dirty="0"/>
              <a:t>«Мозговой штурм»</a:t>
            </a:r>
          </a:p>
          <a:p>
            <a:pPr fontAlgn="base">
              <a:buNone/>
            </a:pPr>
            <a:r>
              <a:rPr lang="ru-RU" dirty="0"/>
              <a:t>Цель использования:</a:t>
            </a:r>
          </a:p>
          <a:p>
            <a:pPr fontAlgn="base">
              <a:buNone/>
            </a:pPr>
            <a:r>
              <a:rPr lang="ru-RU" dirty="0"/>
              <a:t>1) выяснение того, что знают дети по теме; </a:t>
            </a:r>
          </a:p>
          <a:p>
            <a:pPr fontAlgn="base">
              <a:buNone/>
            </a:pPr>
            <a:r>
              <a:rPr lang="ru-RU" dirty="0"/>
              <a:t>2) набрасывание идей, предположений по теме;</a:t>
            </a:r>
          </a:p>
          <a:p>
            <a:pPr fontAlgn="base">
              <a:buNone/>
            </a:pPr>
            <a:r>
              <a:rPr lang="ru-RU" dirty="0"/>
              <a:t>3) активизация имеющихся знаний.</a:t>
            </a:r>
          </a:p>
          <a:p>
            <a:pPr fontAlgn="base">
              <a:buNone/>
            </a:pPr>
            <a:r>
              <a:rPr lang="ru-RU" dirty="0"/>
              <a:t>Стадия использования: фаза вызова.</a:t>
            </a:r>
          </a:p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Умеют ли ваши учащиеся отвечать на вопрос </a:t>
            </a:r>
            <a:r>
              <a:rPr lang="en-US" dirty="0" smtClean="0"/>
              <a:t>“Why”? </a:t>
            </a:r>
            <a:r>
              <a:rPr lang="ru-RU" dirty="0" smtClean="0"/>
              <a:t>Трудно ли им?</a:t>
            </a:r>
          </a:p>
          <a:p>
            <a:r>
              <a:rPr lang="ru-RU" b="1" dirty="0" smtClean="0"/>
              <a:t>Почему им трудно?</a:t>
            </a:r>
            <a:endParaRPr lang="ru-RU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buNone/>
            </a:pPr>
            <a:r>
              <a:rPr lang="ru-RU" dirty="0"/>
              <a:t>«Корзина идей»</a:t>
            </a:r>
          </a:p>
          <a:p>
            <a:pPr fontAlgn="base">
              <a:buNone/>
            </a:pPr>
            <a:r>
              <a:rPr lang="ru-RU" dirty="0"/>
              <a:t>На доске прикрепляется значок корзины, в которую условно собирается то, что ученики знают об изучаемой теме.</a:t>
            </a:r>
          </a:p>
          <a:p>
            <a:pPr fontAlgn="base">
              <a:buNone/>
            </a:pPr>
            <a:r>
              <a:rPr lang="ru-RU" dirty="0"/>
              <a:t>Стадия использования: фаза вызова.</a:t>
            </a:r>
          </a:p>
          <a:p>
            <a:pPr fontAlgn="base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23196"/>
            <a:ext cx="4824536" cy="6634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9607"/>
            <a:ext cx="1656184" cy="2278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9945"/>
          <a:stretch>
            <a:fillRect/>
          </a:stretch>
        </p:blipFill>
        <p:spPr bwMode="auto">
          <a:xfrm>
            <a:off x="3635896" y="0"/>
            <a:ext cx="5171277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1547664" cy="212902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539552" y="3645024"/>
            <a:ext cx="2880320" cy="122413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Классификация слов по группам</a:t>
            </a:r>
          </a:p>
        </p:txBody>
      </p:sp>
    </p:spTree>
    <p:extLst>
      <p:ext uri="{BB962C8B-B14F-4D97-AF65-F5344CB8AC3E}">
        <p14:creationId xmlns="" xmlns:p14="http://schemas.microsoft.com/office/powerpoint/2010/main" val="199162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>
              <a:buNone/>
            </a:pPr>
            <a:r>
              <a:rPr lang="ru-RU" dirty="0"/>
              <a:t>“Верные и неверные утверждения”</a:t>
            </a:r>
          </a:p>
          <a:p>
            <a:pPr fontAlgn="base"/>
            <a:r>
              <a:rPr lang="ru-RU" dirty="0"/>
              <a:t>Учащиеся выбирают “верные” утверждения, полагаясь на собственный опыт или интуицию. </a:t>
            </a:r>
          </a:p>
          <a:p>
            <a:pPr fontAlgn="base"/>
            <a:r>
              <a:rPr lang="ru-RU" dirty="0"/>
              <a:t>Выделяют ключевые моменты, а элемент соревнования позволяет удерживать внимание до конца урока.</a:t>
            </a:r>
          </a:p>
          <a:p>
            <a:pPr fontAlgn="base"/>
            <a:r>
              <a:rPr lang="ru-RU" dirty="0"/>
              <a:t>На стадии рефлексии возвращаемся к этому приему, чтобы выяснить, какие из утверждений были верными.</a:t>
            </a:r>
          </a:p>
          <a:p>
            <a:pPr fontAlgn="base">
              <a:buNone/>
            </a:pPr>
            <a:r>
              <a:rPr lang="ru-RU" dirty="0"/>
              <a:t>Стадии использования: фазы вызова, рефлексии.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0"/>
            <a:ext cx="4968552" cy="6832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60648"/>
            <a:ext cx="1656183" cy="22617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>
              <a:buNone/>
            </a:pPr>
            <a:r>
              <a:rPr lang="ru-RU" dirty="0"/>
              <a:t>«</a:t>
            </a:r>
            <a:r>
              <a:rPr lang="ru-RU" sz="2800" dirty="0"/>
              <a:t>Толстый и тонкий вопросы»</a:t>
            </a:r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r>
              <a:rPr lang="ru-RU" sz="2800" dirty="0"/>
              <a:t>Метод используется при организации </a:t>
            </a:r>
            <a:r>
              <a:rPr lang="ru-RU" sz="2800" dirty="0" err="1"/>
              <a:t>взаимоопроса</a:t>
            </a:r>
            <a:r>
              <a:rPr lang="ru-RU" sz="2800" dirty="0"/>
              <a:t>, опроса на уроке, парной и групповой работы.</a:t>
            </a:r>
          </a:p>
          <a:p>
            <a:pPr fontAlgn="base"/>
            <a:r>
              <a:rPr lang="ru-RU" sz="2800" dirty="0"/>
              <a:t>Стадия использования: фаза осмысления и рефлексии.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95802693"/>
              </p:ext>
            </p:extLst>
          </p:nvPr>
        </p:nvGraphicFramePr>
        <p:xfrm>
          <a:off x="611560" y="2348880"/>
          <a:ext cx="8064896" cy="1828800"/>
        </p:xfrm>
        <a:graphic>
          <a:graphicData uri="http://schemas.openxmlformats.org/drawingml/2006/table">
            <a:tbl>
              <a:tblPr/>
              <a:tblGrid>
                <a:gridCol w="4025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89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02434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</a:rPr>
                        <a:t>Толстые вопросы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>
                          <a:effectLst/>
                        </a:rPr>
                        <a:t>Тонкие вопросы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09734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</a:rPr>
                        <a:t>Дайте три объяснения почему….?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Объясните почему….. ?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В чем различие……?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</a:rPr>
                        <a:t>Кто…..?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Что…?.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Когда…?..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04963" y="31765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286428" cy="1772816"/>
          </a:xfrm>
          <a:prstGeom prst="rect">
            <a:avLst/>
          </a:prstGeom>
          <a:noFill/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r="6967"/>
          <a:stretch>
            <a:fillRect/>
          </a:stretch>
        </p:blipFill>
        <p:spPr bwMode="auto">
          <a:xfrm>
            <a:off x="4355976" y="152135"/>
            <a:ext cx="4536504" cy="6705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052736"/>
            <a:ext cx="422133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0039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48816"/>
          </a:xfrm>
        </p:spPr>
        <p:txBody>
          <a:bodyPr/>
          <a:lstStyle/>
          <a:p>
            <a:r>
              <a:rPr lang="ru-RU" sz="3200" dirty="0" smtClean="0"/>
              <a:t>Развитие умений: опора на </a:t>
            </a:r>
            <a:r>
              <a:rPr lang="ru-RU" sz="3200" dirty="0" smtClean="0"/>
              <a:t>вопросы</a:t>
            </a:r>
            <a:endParaRPr lang="ru-RU" sz="3200" dirty="0" smtClean="0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692696"/>
            <a:ext cx="4235450" cy="5748338"/>
          </a:xfrm>
          <a:noFill/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692696"/>
            <a:ext cx="4244975" cy="574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41242"/>
            <a:ext cx="1403648" cy="1816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>
              <a:buNone/>
            </a:pPr>
            <a:r>
              <a:rPr lang="ru-RU" dirty="0"/>
              <a:t>«Прогнозирование с помощью открытых вопросов»</a:t>
            </a:r>
          </a:p>
          <a:p>
            <a:pPr fontAlgn="base">
              <a:buNone/>
            </a:pPr>
            <a:r>
              <a:rPr lang="ru-RU" dirty="0"/>
              <a:t>Чтение текста по частям и постановка открытых вопросов: </a:t>
            </a:r>
          </a:p>
          <a:p>
            <a:pPr fontAlgn="base">
              <a:buNone/>
            </a:pPr>
            <a:r>
              <a:rPr lang="ru-RU" dirty="0"/>
              <a:t>Что будет с героями дальше?</a:t>
            </a:r>
          </a:p>
          <a:p>
            <a:pPr fontAlgn="base">
              <a:buNone/>
            </a:pPr>
            <a:r>
              <a:rPr lang="ru-RU" dirty="0"/>
              <a:t>Почему вы так думаете?</a:t>
            </a:r>
          </a:p>
          <a:p>
            <a:pPr fontAlgn="base">
              <a:buNone/>
            </a:pPr>
            <a:r>
              <a:rPr lang="ru-RU" dirty="0"/>
              <a:t>Как выглядели герои?</a:t>
            </a:r>
          </a:p>
          <a:p>
            <a:pPr fontAlgn="base">
              <a:buNone/>
            </a:pPr>
            <a:r>
              <a:rPr lang="ru-RU" dirty="0"/>
              <a:t>Опишите дальнейшие события и т. д.</a:t>
            </a:r>
          </a:p>
          <a:p>
            <a:pPr fontAlgn="base">
              <a:buNone/>
            </a:pPr>
            <a:r>
              <a:rPr lang="ru-RU" dirty="0"/>
              <a:t>Стадия использования: фаза осмысления.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882790" cy="8509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Вероятностное прогнозирование</a:t>
            </a:r>
          </a:p>
        </p:txBody>
      </p:sp>
      <p:sp>
        <p:nvSpPr>
          <p:cNvPr id="34819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4820" name="Picture 4" descr="C:\Documents and Settings\alexeyvk\Рабочий стол\webinar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598" y="764704"/>
            <a:ext cx="4456922" cy="6093296"/>
          </a:xfrm>
          <a:noFill/>
        </p:spPr>
      </p:pic>
      <p:pic>
        <p:nvPicPr>
          <p:cNvPr id="34821" name="Picture 5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23"/>
          <a:stretch>
            <a:fillRect/>
          </a:stretch>
        </p:blipFill>
        <p:spPr bwMode="auto">
          <a:xfrm>
            <a:off x="4499992" y="764704"/>
            <a:ext cx="4464496" cy="609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8758" y="4546516"/>
            <a:ext cx="1775037" cy="2060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4295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Учим мыслить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620688"/>
          <a:ext cx="8229600" cy="3705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3010" name="Picture 2" descr="Картинки по запросу мозг рисунок прикольны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3356992"/>
            <a:ext cx="3600400" cy="294578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6021288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Ресурс картинки </a:t>
            </a:r>
            <a:r>
              <a:rPr lang="ru-RU" dirty="0" smtClean="0">
                <a:hlinkClick r:id="rId8"/>
              </a:rPr>
              <a:t>- </a:t>
            </a:r>
            <a:r>
              <a:rPr lang="en-US" dirty="0" smtClean="0">
                <a:hlinkClick r:id="rId8"/>
              </a:rPr>
              <a:t>http://www.readchildren.ru/attachments/Image/chitaem_2_7.jpg?template=generic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9607"/>
            <a:ext cx="1656184" cy="2278303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018764" y="-210452"/>
            <a:ext cx="5494210" cy="8452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19672" y="261086"/>
            <a:ext cx="7524328" cy="635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800" dirty="0" smtClean="0"/>
              <a:t>Развитие умений анализа и синтеза, творческих способностей, креативности, вероятностного прогнозирования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48017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22899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Для развития критического мышления полезно: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748712" cy="49291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не давать ученикам готовых </a:t>
            </a:r>
            <a:r>
              <a:rPr lang="ru-RU" dirty="0" smtClean="0"/>
              <a:t>решений, </a:t>
            </a:r>
            <a:r>
              <a:rPr lang="ru-RU" dirty="0" smtClean="0"/>
              <a:t>наталкивать на проведение анализа и синтеза</a:t>
            </a:r>
            <a:r>
              <a:rPr lang="ru-RU" dirty="0" smtClean="0"/>
              <a:t>;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использовать задания без «единственно верного ответа»;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использовать возможности для обмена идеями;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сопоставлять и сравнивать как можно больше;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классифицировать идеи, предметы и т. д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152" t="16542" r="24146" b="7090"/>
          <a:stretch>
            <a:fillRect/>
          </a:stretch>
        </p:blipFill>
        <p:spPr bwMode="auto">
          <a:xfrm>
            <a:off x="755576" y="0"/>
            <a:ext cx="7572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0169" t="14951" r="21163" b="13454"/>
          <a:stretch>
            <a:fillRect/>
          </a:stretch>
        </p:blipFill>
        <p:spPr bwMode="auto">
          <a:xfrm>
            <a:off x="395536" y="260648"/>
            <a:ext cx="8308123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191" t="18133" r="17186" b="11863"/>
          <a:stretch>
            <a:fillRect/>
          </a:stretch>
        </p:blipFill>
        <p:spPr bwMode="auto">
          <a:xfrm>
            <a:off x="251520" y="692696"/>
            <a:ext cx="8662235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Дополнительный вебинар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в сентябре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00808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Приглашаем всех желающих принять участие в вебинаре </a:t>
            </a:r>
            <a:r>
              <a:rPr lang="ru-RU" b="1" dirty="0" smtClean="0"/>
              <a:t>«Эффективные приемы и средства в обучении английской грамматике в начальной школе  (на примерах курсов и учебных пособий издательства "Титул")»</a:t>
            </a:r>
            <a:r>
              <a:rPr lang="ru-RU" dirty="0" smtClean="0"/>
              <a:t>, который состоится </a:t>
            </a:r>
          </a:p>
          <a:p>
            <a:pPr>
              <a:buNone/>
            </a:pPr>
            <a:r>
              <a:rPr lang="ru-RU" b="1" dirty="0" smtClean="0"/>
              <a:t>26 сентября в 11:00 и в 18:00 по </a:t>
            </a:r>
            <a:r>
              <a:rPr lang="ru-RU" b="1" dirty="0" err="1" smtClean="0"/>
              <a:t>мск</a:t>
            </a:r>
            <a:r>
              <a:rPr lang="ru-RU" b="1" dirty="0" smtClean="0"/>
              <a:t>. времени.</a:t>
            </a:r>
            <a:r>
              <a:rPr lang="ru-RU" dirty="0" smtClean="0"/>
              <a:t> </a:t>
            </a:r>
          </a:p>
          <a:p>
            <a:r>
              <a:rPr lang="ru-RU" dirty="0" smtClean="0"/>
              <a:t>Вебинар проводит </a:t>
            </a:r>
            <a:r>
              <a:rPr lang="ru-RU" u="sng" dirty="0" smtClean="0"/>
              <a:t>Кауфман Марианна Юрьевна</a:t>
            </a:r>
            <a:r>
              <a:rPr lang="ru-RU" dirty="0" smtClean="0"/>
              <a:t>, автор учебников «Английский язык» серии «Happy </a:t>
            </a:r>
            <a:r>
              <a:rPr lang="ru-RU" dirty="0" err="1" smtClean="0"/>
              <a:t>English.ru</a:t>
            </a:r>
            <a:r>
              <a:rPr lang="ru-RU" dirty="0" smtClean="0"/>
              <a:t>», </a:t>
            </a:r>
            <a:r>
              <a:rPr lang="ru-RU" dirty="0" err="1" smtClean="0"/>
              <a:t>Master</a:t>
            </a:r>
            <a:r>
              <a:rPr lang="ru-RU" dirty="0" smtClean="0"/>
              <a:t> of </a:t>
            </a:r>
            <a:r>
              <a:rPr lang="ru-RU" dirty="0" err="1" smtClean="0"/>
              <a:t>Arts</a:t>
            </a:r>
            <a:r>
              <a:rPr lang="ru-RU" dirty="0" smtClean="0"/>
              <a:t> </a:t>
            </a:r>
            <a:r>
              <a:rPr lang="ru-RU" dirty="0" err="1" smtClean="0"/>
              <a:t>in</a:t>
            </a:r>
            <a:r>
              <a:rPr lang="ru-RU" dirty="0" smtClean="0"/>
              <a:t> </a:t>
            </a:r>
            <a:r>
              <a:rPr lang="ru-RU" dirty="0" err="1" smtClean="0"/>
              <a:t>Sociolinguistics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149080"/>
            <a:ext cx="8229600" cy="2437731"/>
          </a:xfrm>
        </p:spPr>
        <p:txBody>
          <a:bodyPr/>
          <a:lstStyle/>
          <a:p>
            <a:pPr algn="ctr"/>
            <a:r>
              <a:rPr lang="ru-RU" u="sng" dirty="0" smtClean="0">
                <a:hlinkClick r:id="rId2"/>
              </a:rPr>
              <a:t>https://goo.gl/forms/HeZx0ViPV8yWNibx2</a:t>
            </a:r>
            <a:endParaRPr lang="ru-RU" u="sng" dirty="0" smtClean="0"/>
          </a:p>
          <a:p>
            <a:pPr algn="ctr"/>
            <a:r>
              <a:rPr lang="ru-RU" sz="4000" dirty="0" smtClean="0"/>
              <a:t>Приглашаем принять участие</a:t>
            </a:r>
          </a:p>
          <a:p>
            <a:pPr algn="ctr">
              <a:buNone/>
            </a:pPr>
            <a:r>
              <a:rPr lang="ru-RU" sz="4000" dirty="0" smtClean="0"/>
              <a:t> в мини-опросе!</a:t>
            </a:r>
            <a:endParaRPr lang="ru-RU" sz="4000" dirty="0"/>
          </a:p>
        </p:txBody>
      </p:sp>
      <p:pic>
        <p:nvPicPr>
          <p:cNvPr id="3074" name="Picture 2" descr="https://pp.userapi.com/c837420/v837420419/4389f/w6aZehrEPJ8.jpg"/>
          <p:cNvPicPr>
            <a:picLocks noChangeAspect="1" noChangeArrowheads="1"/>
          </p:cNvPicPr>
          <p:nvPr/>
        </p:nvPicPr>
        <p:blipFill>
          <a:blip r:embed="rId3" cstate="print"/>
          <a:srcRect t="14789" b="13954"/>
          <a:stretch>
            <a:fillRect/>
          </a:stretch>
        </p:blipFill>
        <p:spPr bwMode="auto">
          <a:xfrm>
            <a:off x="1259632" y="188640"/>
            <a:ext cx="6959879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Приглашаем принять участие 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апробации!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https://www.englishteachers.ru/forum/index.php?showtopic=3698&amp;page=1</a:t>
            </a:r>
            <a:r>
              <a:rPr lang="ru-RU" dirty="0" smtClean="0"/>
              <a:t> </a:t>
            </a:r>
            <a:r>
              <a:rPr lang="ru-RU" dirty="0" smtClean="0"/>
              <a:t>– Апробация </a:t>
            </a:r>
            <a:r>
              <a:rPr lang="ru-RU" dirty="0" smtClean="0"/>
              <a:t>УМК Happy </a:t>
            </a:r>
            <a:r>
              <a:rPr lang="ru-RU" dirty="0" err="1" smtClean="0"/>
              <a:t>English.ru</a:t>
            </a:r>
            <a:r>
              <a:rPr lang="ru-RU" dirty="0" smtClean="0"/>
              <a:t> с БЕСПЛАТНЫМИ учебниками в 2017/18 </a:t>
            </a:r>
            <a:r>
              <a:rPr lang="ru-RU" dirty="0" err="1" smtClean="0"/>
              <a:t>уч</a:t>
            </a:r>
            <a:r>
              <a:rPr lang="ru-RU" dirty="0" smtClean="0"/>
              <a:t>. </a:t>
            </a:r>
            <a:r>
              <a:rPr lang="ru-RU" dirty="0" smtClean="0"/>
              <a:t>г</a:t>
            </a:r>
            <a:r>
              <a:rPr lang="ru-RU" dirty="0" smtClean="0"/>
              <a:t>оду</a:t>
            </a:r>
          </a:p>
          <a:p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www.englishteachers.ru/forum/index.php?showtopic=3717</a:t>
            </a:r>
            <a:r>
              <a:rPr lang="ru-RU" dirty="0" smtClean="0">
                <a:hlinkClick r:id="rId3"/>
              </a:rPr>
              <a:t> </a:t>
            </a:r>
            <a:r>
              <a:rPr lang="ru-RU" dirty="0" smtClean="0"/>
              <a:t>– </a:t>
            </a:r>
            <a:r>
              <a:rPr lang="ru-RU" dirty="0" err="1" smtClean="0"/>
              <a:t>Онлайн-апробация</a:t>
            </a:r>
            <a:r>
              <a:rPr lang="ru-RU" dirty="0" smtClean="0"/>
              <a:t> </a:t>
            </a:r>
            <a:r>
              <a:rPr lang="ru-RU" dirty="0" smtClean="0"/>
              <a:t>учебников "Happy </a:t>
            </a:r>
            <a:r>
              <a:rPr lang="ru-RU" dirty="0" err="1" smtClean="0"/>
              <a:t>English.ru</a:t>
            </a:r>
            <a:r>
              <a:rPr lang="ru-RU" dirty="0" smtClean="0"/>
              <a:t>" в 2017/18 </a:t>
            </a:r>
            <a:r>
              <a:rPr lang="ru-RU" dirty="0" err="1" smtClean="0"/>
              <a:t>уч</a:t>
            </a:r>
            <a:r>
              <a:rPr lang="ru-RU" dirty="0" smtClean="0"/>
              <a:t>. г</a:t>
            </a:r>
            <a:r>
              <a:rPr lang="ru-RU" dirty="0" smtClean="0"/>
              <a:t>оду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 smtClean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www.englishteachers.ru/forum/index.php?showtopic=3716</a:t>
            </a:r>
            <a:r>
              <a:rPr lang="ru-RU" dirty="0" smtClean="0"/>
              <a:t> – </a:t>
            </a:r>
            <a:r>
              <a:rPr lang="ru-RU" dirty="0" err="1" smtClean="0"/>
              <a:t>Онлайн-апробация</a:t>
            </a:r>
            <a:r>
              <a:rPr lang="ru-RU" dirty="0" smtClean="0"/>
              <a:t> </a:t>
            </a:r>
            <a:r>
              <a:rPr lang="ru-RU" dirty="0" smtClean="0"/>
              <a:t>пособий "Метапредметный портфель" в 2017/18 </a:t>
            </a:r>
            <a:r>
              <a:rPr lang="ru-RU" dirty="0" err="1" smtClean="0"/>
              <a:t>уч</a:t>
            </a:r>
            <a:r>
              <a:rPr lang="ru-RU" dirty="0" smtClean="0"/>
              <a:t>. г</a:t>
            </a:r>
            <a:r>
              <a:rPr lang="ru-RU" dirty="0" smtClean="0"/>
              <a:t>оду</a:t>
            </a:r>
          </a:p>
          <a:p>
            <a:r>
              <a:rPr lang="en-US" dirty="0" smtClean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www.englishteachers.ru/forum/index.php?showtopic=3719</a:t>
            </a:r>
            <a:r>
              <a:rPr lang="ru-RU" dirty="0" smtClean="0"/>
              <a:t> – </a:t>
            </a:r>
            <a:r>
              <a:rPr lang="ru-RU" dirty="0" err="1" smtClean="0"/>
              <a:t>Онлайн-апробация</a:t>
            </a:r>
            <a:r>
              <a:rPr lang="ru-RU" dirty="0" smtClean="0"/>
              <a:t> </a:t>
            </a:r>
            <a:r>
              <a:rPr lang="ru-RU" dirty="0" smtClean="0"/>
              <a:t>учебников "</a:t>
            </a:r>
            <a:r>
              <a:rPr lang="ru-RU" dirty="0" err="1" smtClean="0"/>
              <a:t>Millie</a:t>
            </a:r>
            <a:r>
              <a:rPr lang="ru-RU" dirty="0" smtClean="0"/>
              <a:t>" в 2017/18 </a:t>
            </a:r>
            <a:r>
              <a:rPr lang="ru-RU" dirty="0" err="1" smtClean="0"/>
              <a:t>уч</a:t>
            </a:r>
            <a:r>
              <a:rPr lang="ru-RU" dirty="0" smtClean="0"/>
              <a:t>. г</a:t>
            </a:r>
            <a:r>
              <a:rPr lang="ru-RU" dirty="0" smtClean="0"/>
              <a:t>оду</a:t>
            </a:r>
          </a:p>
          <a:p>
            <a:r>
              <a:rPr lang="en-US" dirty="0" smtClean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www.englishteachers.ru/forum/index.php?showtopic=3718</a:t>
            </a:r>
            <a:r>
              <a:rPr lang="ru-RU" dirty="0" smtClean="0"/>
              <a:t> – </a:t>
            </a:r>
            <a:r>
              <a:rPr lang="ru-RU" dirty="0" err="1" smtClean="0"/>
              <a:t>Онлайн-апробация</a:t>
            </a:r>
            <a:r>
              <a:rPr lang="ru-RU" dirty="0" smtClean="0"/>
              <a:t> </a:t>
            </a:r>
            <a:r>
              <a:rPr lang="ru-RU" dirty="0" smtClean="0"/>
              <a:t>учебников "</a:t>
            </a:r>
            <a:r>
              <a:rPr lang="en-US" dirty="0" smtClean="0"/>
              <a:t>New Millennium English" </a:t>
            </a:r>
            <a:r>
              <a:rPr lang="ru-RU" dirty="0" smtClean="0"/>
              <a:t>в 2017/18 </a:t>
            </a:r>
            <a:r>
              <a:rPr lang="ru-RU" dirty="0" err="1" smtClean="0"/>
              <a:t>уч.году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992888" cy="244827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Регистрация на мастер-класс </a:t>
            </a:r>
            <a:br>
              <a:rPr lang="ru-RU" sz="3600" b="1" dirty="0" smtClean="0"/>
            </a:br>
            <a:r>
              <a:rPr lang="ru-RU" sz="3600" dirty="0" smtClean="0"/>
              <a:t>«Современный учитель: использование дистанционных технологий обучения </a:t>
            </a:r>
            <a:r>
              <a:rPr lang="ru-RU" sz="3600" dirty="0" err="1" smtClean="0"/>
              <a:t>Skype</a:t>
            </a:r>
            <a:r>
              <a:rPr lang="ru-RU" sz="3600" dirty="0" smtClean="0"/>
              <a:t> в образовательном процессе»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780928"/>
            <a:ext cx="8229600" cy="352839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hlinkClick r:id="rId2"/>
              </a:rPr>
              <a:t>https://goo.gl/forms/8g8bpeDzhsefExD22</a:t>
            </a:r>
            <a:endParaRPr lang="ru-RU" dirty="0" smtClean="0"/>
          </a:p>
          <a:p>
            <a:r>
              <a:rPr lang="ru-RU" i="1" dirty="0" smtClean="0"/>
              <a:t>(Первые 50 зарегистрировавшихся, регистрация до 30 сентября)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Подробнее о мастер-классе - </a:t>
            </a:r>
            <a:r>
              <a:rPr lang="en-US" dirty="0" smtClean="0">
                <a:hlinkClick r:id="rId3"/>
              </a:rPr>
              <a:t>https://www.englishteachers.ru/forum/index.php?showtopic=3793#entry125172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6250" t="4430" r="12592" b="5081"/>
          <a:stretch>
            <a:fillRect/>
          </a:stretch>
        </p:blipFill>
        <p:spPr bwMode="auto">
          <a:xfrm>
            <a:off x="0" y="548680"/>
            <a:ext cx="588835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 l="13650" t="10600" r="15476" b="14120"/>
          <a:stretch>
            <a:fillRect/>
          </a:stretch>
        </p:blipFill>
        <p:spPr bwMode="auto">
          <a:xfrm>
            <a:off x="2627784" y="3068960"/>
            <a:ext cx="5707678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Издательство «Титул» в соцсетях</a:t>
            </a:r>
            <a:endParaRPr lang="ru-RU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15491" t="14800" r="15476" b="10760"/>
          <a:stretch>
            <a:fillRect/>
          </a:stretch>
        </p:blipFill>
        <p:spPr bwMode="auto">
          <a:xfrm>
            <a:off x="4283968" y="1196752"/>
            <a:ext cx="4860032" cy="327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378" y="1341"/>
            <a:ext cx="8229600" cy="90737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Развитие критического мышления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694" y="1149824"/>
            <a:ext cx="8712968" cy="5499992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Технология развития критического мышления появилась в 1995 г. </a:t>
            </a:r>
            <a:r>
              <a:rPr lang="ru-RU" dirty="0" smtClean="0"/>
              <a:t>(впервые была разработана </a:t>
            </a:r>
            <a:r>
              <a:rPr lang="ru-RU" dirty="0"/>
              <a:t>в 1980 г</a:t>
            </a:r>
            <a:r>
              <a:rPr lang="ru-RU" dirty="0" smtClean="0"/>
              <a:t>.). </a:t>
            </a:r>
          </a:p>
          <a:p>
            <a:r>
              <a:rPr lang="ru-RU" dirty="0" smtClean="0"/>
              <a:t>Модель </a:t>
            </a:r>
            <a:r>
              <a:rPr lang="ru-RU" dirty="0"/>
              <a:t>образования США нуждалась в коренной перестройке; нужны были новые цели  и ценности образования. Важен был не набор знаний, а обучение способам деятельности и мышления; нестабильность и изменчивость мира, </a:t>
            </a:r>
            <a:r>
              <a:rPr lang="ru-RU" u="sng" dirty="0"/>
              <a:t>знания устаревают, через 25 лет будут востребованы только 10-15 % знаний, которые дети получают в школе</a:t>
            </a:r>
            <a:r>
              <a:rPr lang="ru-RU" dirty="0"/>
              <a:t>;  переход общества к информационному, информационный бум; возрастание роли человеческого фактора;  становление демократического правового государства; развитие рыночной экономики.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9850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Критическое мышление: определение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069160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«</a:t>
            </a:r>
            <a:r>
              <a:rPr lang="ru-RU" b="1" dirty="0" smtClean="0"/>
              <a:t>Критическое мышление </a:t>
            </a:r>
            <a:r>
              <a:rPr lang="ru-RU" dirty="0" smtClean="0"/>
              <a:t>– это система мыслительных стратегий и коммуникативных качеств, позволяющих эффективно взаимодействовать с информационной реальностью» (Е.С. </a:t>
            </a:r>
            <a:r>
              <a:rPr lang="ru-RU" dirty="0" err="1" smtClean="0"/>
              <a:t>Полат</a:t>
            </a:r>
            <a:r>
              <a:rPr lang="ru-RU" dirty="0" smtClean="0"/>
              <a:t>)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Стратегии и качества включают</a:t>
            </a:r>
            <a:r>
              <a:rPr lang="ru-RU" dirty="0" smtClean="0"/>
              <a:t>: умения </a:t>
            </a:r>
            <a:r>
              <a:rPr lang="ru-RU" b="1" dirty="0" smtClean="0"/>
              <a:t>обработки информации</a:t>
            </a:r>
            <a:r>
              <a:rPr lang="ru-RU" dirty="0" smtClean="0"/>
              <a:t>, способность </a:t>
            </a:r>
            <a:r>
              <a:rPr lang="ru-RU" b="1" dirty="0" smtClean="0"/>
              <a:t>оценить информацию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 smtClean="0"/>
              <a:t>     </a:t>
            </a:r>
            <a:r>
              <a:rPr lang="ru-RU" dirty="0" smtClean="0"/>
              <a:t>и определить правильная она или нет, способность рассмотреть </a:t>
            </a:r>
            <a:r>
              <a:rPr lang="ru-RU" b="1" dirty="0" smtClean="0"/>
              <a:t>альтернативные решения</a:t>
            </a:r>
            <a:r>
              <a:rPr lang="ru-RU" dirty="0" smtClean="0"/>
              <a:t>, учесть основанные на фактах мнения, способность </a:t>
            </a:r>
            <a:r>
              <a:rPr lang="ru-RU" b="1" dirty="0" smtClean="0"/>
              <a:t>делать выводы </a:t>
            </a:r>
            <a:r>
              <a:rPr lang="ru-RU" dirty="0" smtClean="0"/>
              <a:t>на основании фактов, воспринимать взаимосвязь событий и информации, </a:t>
            </a:r>
            <a:r>
              <a:rPr lang="ru-RU" b="1" dirty="0" smtClean="0"/>
              <a:t>решать проблемы</a:t>
            </a:r>
            <a:r>
              <a:rPr lang="ru-RU" dirty="0" smtClean="0"/>
              <a:t> и т.д.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57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/>
              <a:t>Технология «Развитие критического мышления через чтение и письмо»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8964488" cy="4713387"/>
          </a:xfrm>
        </p:spPr>
        <p:txBody>
          <a:bodyPr>
            <a:noAutofit/>
          </a:bodyPr>
          <a:lstStyle/>
          <a:p>
            <a:pPr marL="32400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dirty="0" smtClean="0"/>
              <a:t>Направлена </a:t>
            </a:r>
            <a:r>
              <a:rPr lang="ru-RU" sz="2200" u="sng" dirty="0"/>
              <a:t>на достижение образовательных результатов</a:t>
            </a:r>
            <a:r>
              <a:rPr lang="ru-RU" sz="2200" dirty="0"/>
              <a:t>: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работать с увеличивающимся и постоянно обновляющимся информационным потоком в разных областях знаний;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задавать вопросы, самостоятельно формулировать гипотезу;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решать проблемы;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вырабатывать собственное мнение на основе осмысления различного опыта, идей и представлений;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 выражать свои мысли (устно и письменно) ясно, уверенно и корректно по отношению к окружающим;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аргументировать свою точку зрения и учитывать точки зрения других</a:t>
            </a:r>
            <a:r>
              <a:rPr lang="ru-RU" sz="2200" dirty="0" smtClean="0"/>
              <a:t>;</a:t>
            </a:r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 </a:t>
            </a:r>
            <a:r>
              <a:rPr lang="ru-RU" sz="2200" dirty="0"/>
              <a:t>способность самостоятельно заниматься своим обучением (академическая мобильность);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способность </a:t>
            </a:r>
            <a:r>
              <a:rPr lang="ru-RU" sz="2200" dirty="0"/>
              <a:t>брать на себя ответственность;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способность </a:t>
            </a:r>
            <a:r>
              <a:rPr lang="ru-RU" sz="2200" dirty="0"/>
              <a:t>участвовать в совместном принятии решения</a:t>
            </a:r>
            <a:r>
              <a:rPr lang="ru-RU" sz="2200" dirty="0" smtClean="0"/>
              <a:t>;</a:t>
            </a:r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 </a:t>
            </a:r>
            <a:r>
              <a:rPr lang="ru-RU" sz="2200" dirty="0"/>
              <a:t>способность выстраивать конструктивные взаимоотношения с другими людьми; </a:t>
            </a:r>
            <a:endParaRPr lang="ru-RU" sz="2200" dirty="0" smtClean="0"/>
          </a:p>
          <a:p>
            <a:pPr marL="666900">
              <a:lnSpc>
                <a:spcPct val="80000"/>
              </a:lnSpc>
              <a:spcBef>
                <a:spcPts val="0"/>
              </a:spcBef>
            </a:pPr>
            <a:r>
              <a:rPr lang="ru-RU" sz="2200" dirty="0" smtClean="0"/>
              <a:t>умение </a:t>
            </a:r>
            <a:r>
              <a:rPr lang="ru-RU" sz="2200" dirty="0"/>
              <a:t>сотрудничать  и др.</a:t>
            </a:r>
          </a:p>
        </p:txBody>
      </p:sp>
    </p:spTree>
    <p:extLst>
      <p:ext uri="{BB962C8B-B14F-4D97-AF65-F5344CB8AC3E}">
        <p14:creationId xmlns="" xmlns:p14="http://schemas.microsoft.com/office/powerpoint/2010/main" val="12637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Развитие критического мышления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183187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Ряд исследований показывают, что развитие критического мышления улучшают понимание высказываний, способности решать повседневные проблемы, развивают творческое мышление. Однако, критическое мышление необходимо развивать целенаправленно.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Имплицитный и эксплицитный пути развития критического мышления.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Эксплицитный:</a:t>
            </a:r>
            <a:r>
              <a:rPr lang="ru-RU" dirty="0" smtClean="0"/>
              <a:t> обращать внимание учащихся на то, как именно они мыслят, учить их анализировать свои мыслительные процессы.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Имплицитный:</a:t>
            </a:r>
            <a:r>
              <a:rPr lang="ru-RU" dirty="0" smtClean="0"/>
              <a:t>  обучать с помощью ряда приемов, не обращая специально и постоянно внимания на организацию мыслительных процессов.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Критическое мышление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84784"/>
            <a:ext cx="7992888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Главная цель технологии развития критического мышления – развитие интеллектуальных  способностей ученика,  позволяющих  ему </a:t>
            </a:r>
            <a:r>
              <a:rPr lang="ru-RU" u="sng" dirty="0" smtClean="0"/>
              <a:t>учиться самостоятельно</a:t>
            </a:r>
            <a:r>
              <a:rPr lang="ru-RU" dirty="0" smtClean="0"/>
              <a:t>. </a:t>
            </a:r>
          </a:p>
          <a:p>
            <a:pPr algn="r">
              <a:buNone/>
            </a:pPr>
            <a:endParaRPr lang="ru-RU" i="1" dirty="0" smtClean="0"/>
          </a:p>
          <a:p>
            <a:pPr algn="r">
              <a:buNone/>
            </a:pPr>
            <a:r>
              <a:rPr lang="ru-RU" i="1" dirty="0" smtClean="0"/>
              <a:t>С.И. Заир-Бек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1037</Words>
  <Application>Microsoft Office PowerPoint</Application>
  <PresentationFormat>Экран (4:3)</PresentationFormat>
  <Paragraphs>148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Развитие критического мышления на уроках английского языка  в начальной школе  (на примерах курсов и пособий издательства «Титул»)</vt:lpstr>
      <vt:lpstr>Слайд 2</vt:lpstr>
      <vt:lpstr>Слайд 3</vt:lpstr>
      <vt:lpstr>Учим мыслить</vt:lpstr>
      <vt:lpstr>Развитие критического мышления</vt:lpstr>
      <vt:lpstr>Критическое мышление: определение</vt:lpstr>
      <vt:lpstr>Технология «Развитие критического мышления через чтение и письмо»</vt:lpstr>
      <vt:lpstr>Развитие критического мышления</vt:lpstr>
      <vt:lpstr>Критическое мышление</vt:lpstr>
      <vt:lpstr>Задания на развитие критического мышления</vt:lpstr>
      <vt:lpstr>Развитие умений анализа (2-3 классы)</vt:lpstr>
      <vt:lpstr>Развитие умений анализа (М3)</vt:lpstr>
      <vt:lpstr>Развитие умений анализа</vt:lpstr>
      <vt:lpstr>Развитие умений анализа (М4)</vt:lpstr>
      <vt:lpstr>Слайд 15</vt:lpstr>
      <vt:lpstr>Слайд 16</vt:lpstr>
      <vt:lpstr>Слайд 17</vt:lpstr>
      <vt:lpstr>Слайд 18</vt:lpstr>
      <vt:lpstr>Слайд 19</vt:lpstr>
      <vt:lpstr>Слайд 20</vt:lpstr>
      <vt:lpstr>Песни и стихи</vt:lpstr>
      <vt:lpstr>Этапы формирования критического мышления на уроке</vt:lpstr>
      <vt:lpstr>Развитие критического мышления: ход работы</vt:lpstr>
      <vt:lpstr>Слайд 24</vt:lpstr>
      <vt:lpstr>Развитие критического мышления: ход работы</vt:lpstr>
      <vt:lpstr>Слайд 26</vt:lpstr>
      <vt:lpstr>Развитие внимания, умений анализа и синтеза</vt:lpstr>
      <vt:lpstr>Развитие критического мышления: ход работы</vt:lpstr>
      <vt:lpstr>Развития критического мышления: методы и приемы</vt:lpstr>
      <vt:lpstr>Развития критического мышления: методы и приемы</vt:lpstr>
      <vt:lpstr>Слайд 31</vt:lpstr>
      <vt:lpstr>Слайд 32</vt:lpstr>
      <vt:lpstr>Развития критического мышления: методы и приемы</vt:lpstr>
      <vt:lpstr>Слайд 34</vt:lpstr>
      <vt:lpstr>Развития критического мышления: методы и приемы</vt:lpstr>
      <vt:lpstr>Слайд 36</vt:lpstr>
      <vt:lpstr>Развитие умений: опора на вопросы</vt:lpstr>
      <vt:lpstr>Развития критического мышления: методы и приемы</vt:lpstr>
      <vt:lpstr>Вероятностное прогнозирование</vt:lpstr>
      <vt:lpstr>Развитие умений анализа и синтеза, творческих способностей, креативности, вероятностного прогнозирования</vt:lpstr>
      <vt:lpstr>Для развития критического мышления полезно:</vt:lpstr>
      <vt:lpstr>Слайд 42</vt:lpstr>
      <vt:lpstr>Слайд 43</vt:lpstr>
      <vt:lpstr>Слайд 44</vt:lpstr>
      <vt:lpstr>Дополнительный вебинар  в сентябре </vt:lpstr>
      <vt:lpstr>Слайд 46</vt:lpstr>
      <vt:lpstr>Приглашаем принять участие  в апробации!</vt:lpstr>
      <vt:lpstr>Регистрация на мастер-класс  «Современный учитель: использование дистанционных технологий обучения Skype в образовательном процессе» </vt:lpstr>
      <vt:lpstr>Издательство «Титул» в соцсетях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bae</cp:lastModifiedBy>
  <cp:revision>57</cp:revision>
  <dcterms:modified xsi:type="dcterms:W3CDTF">2017-09-19T07:12:12Z</dcterms:modified>
</cp:coreProperties>
</file>