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3" r:id="rId2"/>
  </p:sldMasterIdLst>
  <p:notesMasterIdLst>
    <p:notesMasterId r:id="rId38"/>
  </p:notesMasterIdLst>
  <p:sldIdLst>
    <p:sldId id="257" r:id="rId3"/>
    <p:sldId id="359" r:id="rId4"/>
    <p:sldId id="323" r:id="rId5"/>
    <p:sldId id="360" r:id="rId6"/>
    <p:sldId id="362" r:id="rId7"/>
    <p:sldId id="324" r:id="rId8"/>
    <p:sldId id="325" r:id="rId9"/>
    <p:sldId id="312" r:id="rId10"/>
    <p:sldId id="375" r:id="rId11"/>
    <p:sldId id="335" r:id="rId12"/>
    <p:sldId id="333" r:id="rId13"/>
    <p:sldId id="334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63" r:id="rId22"/>
    <p:sldId id="340" r:id="rId23"/>
    <p:sldId id="353" r:id="rId24"/>
    <p:sldId id="354" r:id="rId25"/>
    <p:sldId id="355" r:id="rId26"/>
    <p:sldId id="326" r:id="rId27"/>
    <p:sldId id="364" r:id="rId28"/>
    <p:sldId id="365" r:id="rId29"/>
    <p:sldId id="361" r:id="rId30"/>
    <p:sldId id="367" r:id="rId31"/>
    <p:sldId id="356" r:id="rId32"/>
    <p:sldId id="357" r:id="rId33"/>
    <p:sldId id="358" r:id="rId34"/>
    <p:sldId id="332" r:id="rId35"/>
    <p:sldId id="366" r:id="rId36"/>
    <p:sldId id="376" r:id="rId3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18" autoAdjust="0"/>
    <p:restoredTop sz="94660"/>
  </p:normalViewPr>
  <p:slideViewPr>
    <p:cSldViewPr>
      <p:cViewPr>
        <p:scale>
          <a:sx n="100" d="100"/>
          <a:sy n="100" d="100"/>
        </p:scale>
        <p:origin x="-492" y="-30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cs typeface="+mn-cs"/>
              </a:defRPr>
            </a:lvl1pPr>
          </a:lstStyle>
          <a:p>
            <a:pPr>
              <a:defRPr/>
            </a:pPr>
            <a:fld id="{8259674B-9493-4A66-A24E-9B3525581C1F}" type="datetimeFigureOut">
              <a:rPr lang="ru-RU"/>
              <a:pPr>
                <a:defRPr/>
              </a:pPr>
              <a:t>26.12.2017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>
                <a:cs typeface="+mn-cs"/>
              </a:defRPr>
            </a:lvl1pPr>
          </a:lstStyle>
          <a:p>
            <a:pPr>
              <a:defRPr/>
            </a:pPr>
            <a:fld id="{A0E7A141-B9B5-4225-8513-530B5DAEFA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4403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C3B2EBE-5B25-4CB2-A3D7-84B1A5EF09CB}" type="slidenum">
              <a:rPr lang="ru-RU">
                <a:solidFill>
                  <a:srgbClr val="000000"/>
                </a:solidFill>
              </a:rPr>
              <a:pPr/>
              <a:t>3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268045D-7B29-4C23-8351-05418E78A25F}" type="slidenum">
              <a:rPr lang="en-US"/>
              <a:pPr/>
              <a:t>28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K:\ProPowerPoint\Шаблоны\В работе\Элегантный абстрактный\Elegant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3813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16632"/>
            <a:ext cx="5327576" cy="1470025"/>
          </a:xfrm>
        </p:spPr>
        <p:txBody>
          <a:bodyPr/>
          <a:lstStyle>
            <a:lvl1pPr>
              <a:defRPr b="1">
                <a:solidFill>
                  <a:schemeClr val="tx2"/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64088" y="5013176"/>
            <a:ext cx="3643278" cy="1152128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50F8EC-35D2-40E8-83FE-A2DA926FA51C}" type="datetimeFigureOut">
              <a:rPr lang="ru-RU"/>
              <a:pPr>
                <a:defRPr/>
              </a:pPr>
              <a:t>26.12.2017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B6EDF2-2BA9-433F-8110-3AE258DA54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B921DB-2FC7-4BDE-BED0-64A67FA76F0F}" type="datetimeFigureOut">
              <a:rPr lang="ru-RU"/>
              <a:pPr>
                <a:defRPr/>
              </a:pPr>
              <a:t>26.12.2017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CC08C4-6E50-449D-B846-F4F6C284FA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235D8E-2ECF-4BDE-BE5A-28C1DE4E935A}" type="datetimeFigureOut">
              <a:rPr lang="ru-RU"/>
              <a:pPr>
                <a:defRPr/>
              </a:pPr>
              <a:t>26.12.2017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688FF3-B6E4-483D-92DD-D2F2266283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DDC2E7-A254-4CAB-8F0D-E279E772397D}" type="datetimeFigureOut">
              <a:rPr lang="ru-RU"/>
              <a:pPr>
                <a:defRPr/>
              </a:pPr>
              <a:t>26.12.2017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D79FB8-DDDA-4262-A0E3-FED70E19F4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EADA0E-9C96-4C3A-99D4-3E87BD9D0068}" type="datetimeFigureOut">
              <a:rPr lang="ru-RU"/>
              <a:pPr>
                <a:defRPr/>
              </a:pPr>
              <a:t>26.12.2017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C88C75-A6D7-4FD7-B564-217065B826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90F54B-82F3-4A80-9A10-EBABEEB5F420}" type="datetimeFigureOut">
              <a:rPr lang="ru-RU"/>
              <a:pPr>
                <a:defRPr/>
              </a:pPr>
              <a:t>26.12.2017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5E089E-AB27-448A-B7EE-BA85FA0A68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F716C4-7707-47B5-9398-5148F1A64B9E}" type="datetimeFigureOut">
              <a:rPr lang="ru-RU"/>
              <a:pPr>
                <a:defRPr/>
              </a:pPr>
              <a:t>26.12.2017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8F0209-E198-40D0-9B4D-A053375BE0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5F8D7E-2A26-42EE-B914-9AF78FE97792}" type="datetimeFigureOut">
              <a:rPr lang="ru-RU"/>
              <a:pPr>
                <a:defRPr/>
              </a:pPr>
              <a:t>26.12.2017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A3AB86-268D-4D26-BFB2-1CC083671F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4CBD40-0755-4295-9A19-0CDC89834B5B}" type="datetimeFigureOut">
              <a:rPr lang="ru-RU"/>
              <a:pPr>
                <a:defRPr/>
              </a:pPr>
              <a:t>26.12.2017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AFA46F-6286-456A-87A6-2E569E6AA3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C4AEE0-E8FF-4B57-B78D-ADBAA3EC754D}" type="datetimeFigureOut">
              <a:rPr lang="ru-RU"/>
              <a:pPr>
                <a:defRPr/>
              </a:pPr>
              <a:t>26.12.2017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C85406-FDC5-4ABD-871C-CDE69579A6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C26651-056B-468D-A1EB-14ADC3F999F0}" type="datetimeFigureOut">
              <a:rPr lang="ru-RU"/>
              <a:pPr>
                <a:defRPr/>
              </a:pPr>
              <a:t>26.12.2017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02A8FD-6A08-4B4F-A162-2BC8AE51C2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K:\ProPowerPoint\Шаблоны\В работе\Элегантный абстрактный\ElegantSlid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 bwMode="auto">
          <a:xfrm>
            <a:off x="1331913" y="260350"/>
            <a:ext cx="748823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1331913" y="1557338"/>
            <a:ext cx="7499350" cy="514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9" name="TextBox 1"/>
          <p:cNvSpPr txBox="1">
            <a:spLocks noChangeArrowheads="1"/>
          </p:cNvSpPr>
          <p:nvPr/>
        </p:nvSpPr>
        <p:spPr bwMode="auto">
          <a:xfrm>
            <a:off x="-31750" y="6638925"/>
            <a:ext cx="133508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en-US" sz="1200" smtClean="0">
                <a:solidFill>
                  <a:schemeClr val="bg1"/>
                </a:solidFill>
                <a:latin typeface="Baskerville Old Face" pitchFamily="18" charset="0"/>
                <a:cs typeface="+mn-cs"/>
              </a:rPr>
              <a:t>ProPowerPoint.Ru</a:t>
            </a:r>
            <a:endParaRPr lang="ru-RU" sz="1200" smtClean="0">
              <a:solidFill>
                <a:schemeClr val="bg1"/>
              </a:solidFill>
              <a:latin typeface="Ariston" pitchFamily="66" charset="0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76" r:id="rId2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mtClean="0">
                <a:solidFill>
                  <a:schemeClr val="tx1">
                    <a:tint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fld id="{ACEDF840-2E05-485C-8E82-46BC7998D81B}" type="datetimeFigureOut">
              <a:rPr lang="ru-RU"/>
              <a:pPr>
                <a:defRPr/>
              </a:pPr>
              <a:t>26.12.2017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mtClean="0">
                <a:solidFill>
                  <a:schemeClr val="tx1">
                    <a:tint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fld id="{7FEB45E2-FC45-434B-A9F4-83DE5D31ED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5.jpeg"/><Relationship Id="rId4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9.jpeg"/><Relationship Id="rId4" Type="http://schemas.openxmlformats.org/officeDocument/2006/relationships/image" Target="../media/image4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Объект 2"/>
          <p:cNvSpPr>
            <a:spLocks noGrp="1"/>
          </p:cNvSpPr>
          <p:nvPr>
            <p:ph idx="1"/>
          </p:nvPr>
        </p:nvSpPr>
        <p:spPr>
          <a:xfrm>
            <a:off x="4355976" y="5517232"/>
            <a:ext cx="4619179" cy="1124744"/>
          </a:xfrm>
        </p:spPr>
        <p:txBody>
          <a:bodyPr/>
          <a:lstStyle/>
          <a:p>
            <a:pPr algn="r">
              <a:buFont typeface="Arial" pitchFamily="34" charset="0"/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Буров Илья Михайлович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Font typeface="Arial" pitchFamily="34" charset="0"/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ведущий методист издательства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«Титул»</a:t>
            </a:r>
            <a:endParaRPr lang="ru-RU" dirty="0" smtClean="0"/>
          </a:p>
        </p:txBody>
      </p:sp>
      <p:sp>
        <p:nvSpPr>
          <p:cNvPr id="4099" name="Прямоугольник 5"/>
          <p:cNvSpPr>
            <a:spLocks noChangeArrowheads="1"/>
          </p:cNvSpPr>
          <p:nvPr/>
        </p:nvSpPr>
        <p:spPr bwMode="auto">
          <a:xfrm>
            <a:off x="539750" y="1989138"/>
            <a:ext cx="8135938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 dirty="0"/>
              <a:t>Эффективное развитие навыков говорения через проектную деятельность и учебно-речевые ситуации проблемной направленности</a:t>
            </a:r>
            <a:endParaRPr lang="ru-RU" sz="2800" dirty="0">
              <a:solidFill>
                <a:srgbClr val="0070C0"/>
              </a:solidFill>
              <a:latin typeface="Arial Black" pitchFamily="34" charset="0"/>
            </a:endParaRPr>
          </a:p>
        </p:txBody>
      </p:sp>
      <p:pic>
        <p:nvPicPr>
          <p:cNvPr id="4100" name="Picture 4" descr="Y:\Delo\ОГР\Буров\TIT_Logo_kvadrat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848" y="-387424"/>
            <a:ext cx="2519363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5" descr="https://www.englishteachers.ru/uploadedfiles/waresimgs/2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5275" y="188913"/>
            <a:ext cx="1784350" cy="242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9838" y="188913"/>
            <a:ext cx="4862512" cy="663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950" y="2852738"/>
            <a:ext cx="9028113" cy="3313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/>
            <a:ext uri="{91240B29-F687-4F45-9708-019B960494DF}"/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395288" y="115888"/>
            <a:ext cx="8229600" cy="850900"/>
          </a:xfrm>
        </p:spPr>
        <p:txBody>
          <a:bodyPr/>
          <a:lstStyle/>
          <a:p>
            <a:endParaRPr lang="ru-RU" altLang="ru-RU" sz="3200" smtClean="0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95288" y="34925"/>
            <a:ext cx="4897437" cy="6602413"/>
          </a:xfrm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613" y="1844675"/>
            <a:ext cx="5111750" cy="387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Выгнутая вниз стрелка 6"/>
          <p:cNvSpPr/>
          <p:nvPr/>
        </p:nvSpPr>
        <p:spPr>
          <a:xfrm rot="20123870">
            <a:off x="1846263" y="5708650"/>
            <a:ext cx="3830637" cy="666750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pic>
        <p:nvPicPr>
          <p:cNvPr id="14342" name="Picture 2" descr="https://www.englishteachers.ru/uploadedfiles/waresimgs/2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81825" y="0"/>
            <a:ext cx="2162175" cy="293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>
          <a:xfrm>
            <a:off x="395288" y="115888"/>
            <a:ext cx="8229600" cy="850900"/>
          </a:xfrm>
        </p:spPr>
        <p:txBody>
          <a:bodyPr/>
          <a:lstStyle/>
          <a:p>
            <a:endParaRPr lang="ru-RU" altLang="ru-RU" sz="3200" smtClean="0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95288" y="34925"/>
            <a:ext cx="4897437" cy="6602413"/>
          </a:xfrm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713" y="1557338"/>
            <a:ext cx="6840537" cy="517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3419872" y="-30042"/>
            <a:ext cx="4890818" cy="6790656"/>
          </a:xfrm>
          <a:noFill/>
        </p:spPr>
      </p:pic>
      <p:pic>
        <p:nvPicPr>
          <p:cNvPr id="2355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74066"/>
          <a:stretch>
            <a:fillRect/>
          </a:stretch>
        </p:blipFill>
        <p:spPr bwMode="auto">
          <a:xfrm>
            <a:off x="237908" y="3284984"/>
            <a:ext cx="8797820" cy="3168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6" name="Picture 5" descr="https://www.englishteachers.ru/uploadedfiles/waresimgs/1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2238" y="260648"/>
            <a:ext cx="1961752" cy="2549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906618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 t="862" b="3589"/>
          <a:stretch/>
        </p:blipFill>
        <p:spPr bwMode="auto">
          <a:xfrm>
            <a:off x="3563887" y="44624"/>
            <a:ext cx="5209087" cy="6813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 descr="https://www.englishteachers.ru/uploadedfiles/waresimgs/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1641214" cy="2132856"/>
          </a:xfrm>
          <a:prstGeom prst="rect">
            <a:avLst/>
          </a:prstGeom>
          <a:noFill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 t="862" b="67282"/>
          <a:stretch/>
        </p:blipFill>
        <p:spPr bwMode="auto">
          <a:xfrm>
            <a:off x="137057" y="2348880"/>
            <a:ext cx="9006943" cy="39277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621690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68313" y="115888"/>
            <a:ext cx="8229600" cy="936625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endParaRPr lang="ru-RU" dirty="0" smtClean="0"/>
          </a:p>
        </p:txBody>
      </p:sp>
      <p:pic>
        <p:nvPicPr>
          <p:cNvPr id="26627" name="Picture 2" descr="C:\Documents and Settings\alexeyvk\Рабочий стол\Проектная деятельность\HEru5.bmp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1331913" y="930275"/>
            <a:ext cx="6840537" cy="5684838"/>
          </a:xfrm>
          <a:noFill/>
        </p:spPr>
      </p:pic>
    </p:spTree>
    <p:extLst>
      <p:ext uri="{BB962C8B-B14F-4D97-AF65-F5344CB8AC3E}">
        <p14:creationId xmlns:p14="http://schemas.microsoft.com/office/powerpoint/2010/main" xmlns="" val="2501732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39752" y="3763"/>
            <a:ext cx="6462818" cy="2491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80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1927966" cy="2520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78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3818"/>
          <a:stretch/>
        </p:blipFill>
        <p:spPr>
          <a:xfrm>
            <a:off x="2650314" y="1712076"/>
            <a:ext cx="5841693" cy="5125031"/>
          </a:xfrm>
          <a:noFill/>
        </p:spPr>
      </p:pic>
    </p:spTree>
    <p:extLst>
      <p:ext uri="{BB962C8B-B14F-4D97-AF65-F5344CB8AC3E}">
        <p14:creationId xmlns:p14="http://schemas.microsoft.com/office/powerpoint/2010/main" xmlns="" val="166870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2897892" y="0"/>
            <a:ext cx="5145499" cy="6858000"/>
          </a:xfrm>
          <a:noFill/>
        </p:spPr>
      </p:pic>
      <p:pic>
        <p:nvPicPr>
          <p:cNvPr id="27651" name="Picture 4" descr="https://www.englishteachers.ru/uploadedfiles/waresimgs/18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404664"/>
            <a:ext cx="1762483" cy="237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661674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2987824" y="0"/>
            <a:ext cx="5150269" cy="6858000"/>
          </a:xfrm>
          <a:noFill/>
        </p:spPr>
      </p:pic>
      <p:pic>
        <p:nvPicPr>
          <p:cNvPr id="28675" name="Picture 4" descr="https://www.englishteachers.ru/uploadedfiles/waresimgs/18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4664"/>
            <a:ext cx="1976117" cy="2664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266552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2530624" cy="1143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937" y="0"/>
            <a:ext cx="5148064" cy="6836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41264" y="3284984"/>
            <a:ext cx="9185264" cy="3573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https://www.englishteachers.ru/uploadedfiles/waresimgs/19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657" y="269978"/>
            <a:ext cx="1691680" cy="229532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070688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Сложно ли Вам выбрать форму представления проектов учащимися?</a:t>
            </a:r>
          </a:p>
          <a:p>
            <a:r>
              <a:rPr lang="ru-RU" dirty="0" smtClean="0"/>
              <a:t>Случается такое, что процесс представления выполненных работ затягивается?</a:t>
            </a:r>
          </a:p>
          <a:p>
            <a:r>
              <a:rPr lang="ru-RU" dirty="0" smtClean="0"/>
              <a:t>Сколько времени говорению уделяете на уроке?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146727" y="0"/>
            <a:ext cx="6997274" cy="5949280"/>
          </a:xfrm>
          <a:noFill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t="76862"/>
          <a:stretch>
            <a:fillRect/>
          </a:stretch>
        </p:blipFill>
        <p:spPr>
          <a:xfrm>
            <a:off x="0" y="3188288"/>
            <a:ext cx="9318969" cy="1833271"/>
          </a:xfrm>
          <a:prstGeom prst="rect">
            <a:avLst/>
          </a:prstGeom>
          <a:noFill/>
        </p:spPr>
      </p:pic>
      <p:pic>
        <p:nvPicPr>
          <p:cNvPr id="5" name="Picture 5" descr="http://www.titul.ru/central/pickup.php?s=www_titul_ru&amp;i=ylka5u1zrjcv45780we4py5tozunbpoz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835696" cy="24231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924300" y="0"/>
            <a:ext cx="4819650" cy="6742113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2771" name="Picture 3" descr="https://www.englishteachers.ru/uploadedfiles/waresimgs/20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677988" cy="22764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2" cstate="print"/>
          <a:srcRect t="55544" b="29502"/>
          <a:stretch>
            <a:fillRect/>
          </a:stretch>
        </p:blipFill>
        <p:spPr bwMode="auto">
          <a:xfrm>
            <a:off x="0" y="2420938"/>
            <a:ext cx="9144000" cy="22320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0"/>
            <a:ext cx="7467600" cy="4419600"/>
          </a:xfrm>
        </p:spPr>
        <p:txBody>
          <a:bodyPr/>
          <a:lstStyle/>
          <a:p>
            <a:pPr>
              <a:buNone/>
            </a:pP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549127"/>
            <a:ext cx="4572000" cy="6331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b="47144"/>
          <a:stretch>
            <a:fillRect/>
          </a:stretch>
        </p:blipFill>
        <p:spPr bwMode="auto">
          <a:xfrm>
            <a:off x="971600" y="876363"/>
            <a:ext cx="8172400" cy="598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691680" y="0"/>
            <a:ext cx="6480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Ролевые игры</a:t>
            </a:r>
            <a:endParaRPr lang="ru-RU" sz="3200" dirty="0"/>
          </a:p>
        </p:txBody>
      </p:sp>
      <p:pic>
        <p:nvPicPr>
          <p:cNvPr id="3074" name="Picture 2" descr="https://www.englishteachers.ru/uploadedfiles/waresimgs/18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74" y="12771"/>
            <a:ext cx="1115615" cy="150386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266415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1296144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Метод ситуационного анализа</a:t>
            </a:r>
            <a:br>
              <a:rPr lang="ru-RU" sz="3200" b="1" dirty="0" smtClean="0"/>
            </a:br>
            <a:endParaRPr lang="ru-RU" sz="3200" b="1" dirty="0" smtClean="0"/>
          </a:p>
        </p:txBody>
      </p:sp>
      <p:pic>
        <p:nvPicPr>
          <p:cNvPr id="4198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9912" y="1052736"/>
            <a:ext cx="4049381" cy="5805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1989" name="Picture 5" descr="https://www.englishteachers.ru/uploadedfiles/waresimgs/19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980728"/>
            <a:ext cx="1475655" cy="2002211"/>
          </a:xfrm>
          <a:prstGeom prst="rect">
            <a:avLst/>
          </a:prstGeom>
          <a:noFill/>
        </p:spPr>
      </p:pic>
      <p:pic>
        <p:nvPicPr>
          <p:cNvPr id="41990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91477" y="980728"/>
            <a:ext cx="4376667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720080"/>
          </a:xfrm>
        </p:spPr>
        <p:txBody>
          <a:bodyPr>
            <a:noAutofit/>
          </a:bodyPr>
          <a:lstStyle/>
          <a:p>
            <a:r>
              <a:rPr lang="ru-RU" sz="4000" b="1" dirty="0" smtClean="0"/>
              <a:t>Метод</a:t>
            </a:r>
            <a:r>
              <a:rPr lang="en-US" sz="4000" b="1" dirty="0" smtClean="0"/>
              <a:t> </a:t>
            </a:r>
            <a:r>
              <a:rPr lang="ru-RU" sz="4000" b="1" dirty="0" smtClean="0"/>
              <a:t>проектов </a:t>
            </a:r>
          </a:p>
        </p:txBody>
      </p:sp>
      <p:sp>
        <p:nvSpPr>
          <p:cNvPr id="5124" name="Объект 2"/>
          <p:cNvSpPr>
            <a:spLocks noGrp="1"/>
          </p:cNvSpPr>
          <p:nvPr>
            <p:ph idx="1"/>
          </p:nvPr>
        </p:nvSpPr>
        <p:spPr>
          <a:xfrm>
            <a:off x="611188" y="1700808"/>
            <a:ext cx="7921625" cy="4968280"/>
          </a:xfrm>
        </p:spPr>
        <p:txBody>
          <a:bodyPr/>
          <a:lstStyle/>
          <a:p>
            <a:endParaRPr lang="ru-RU" sz="2400" dirty="0" smtClean="0"/>
          </a:p>
          <a:p>
            <a:endParaRPr lang="ru-RU" sz="2400" dirty="0" smtClean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1" y="1022735"/>
            <a:ext cx="6409010" cy="56638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Учебно-речевые ситуации</a:t>
            </a:r>
          </a:p>
        </p:txBody>
      </p:sp>
      <p:sp>
        <p:nvSpPr>
          <p:cNvPr id="24579" name="Объект 2"/>
          <p:cNvSpPr>
            <a:spLocks noGrp="1"/>
          </p:cNvSpPr>
          <p:nvPr>
            <p:ph idx="1"/>
          </p:nvPr>
        </p:nvSpPr>
        <p:spPr>
          <a:xfrm>
            <a:off x="107504" y="1600200"/>
            <a:ext cx="8928992" cy="4525963"/>
          </a:xfrm>
        </p:spPr>
        <p:txBody>
          <a:bodyPr/>
          <a:lstStyle/>
          <a:p>
            <a:pPr marL="514350" indent="-514350">
              <a:buAutoNum type="arabicParenR"/>
            </a:pPr>
            <a:r>
              <a:rPr lang="ru-RU" dirty="0" smtClean="0"/>
              <a:t>реальная коммуникативная </a:t>
            </a:r>
            <a:r>
              <a:rPr lang="ru-RU" b="1" dirty="0" smtClean="0"/>
              <a:t>ситуация</a:t>
            </a:r>
            <a:r>
              <a:rPr lang="ru-RU" dirty="0" smtClean="0"/>
              <a:t> общения в процессе учебной деятельности; </a:t>
            </a:r>
          </a:p>
          <a:p>
            <a:pPr marL="514350" indent="-514350">
              <a:buNone/>
            </a:pPr>
            <a:r>
              <a:rPr lang="ru-RU" dirty="0" smtClean="0"/>
              <a:t>2) способ и средства организации профессионально-ориентированной речевой деятельности обучаемых; один из приемов работы, смысл которого — воссоздать типичную для деятельности учителя </a:t>
            </a:r>
            <a:r>
              <a:rPr lang="ru-RU" b="1" dirty="0" smtClean="0"/>
              <a:t>ситуацию</a:t>
            </a:r>
            <a:r>
              <a:rPr lang="ru-RU" dirty="0" smtClean="0"/>
              <a:t> общения, чтобы включить обучаемых в </a:t>
            </a:r>
            <a:r>
              <a:rPr lang="ru-RU" b="1" dirty="0" smtClean="0"/>
              <a:t>эту</a:t>
            </a:r>
            <a:r>
              <a:rPr lang="ru-RU" dirty="0" smtClean="0"/>
              <a:t> деятельность.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Типы УРС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dirty="0" smtClean="0"/>
              <a:t>Ситуации социально-статусных взаимоотношений </a:t>
            </a:r>
          </a:p>
          <a:p>
            <a:r>
              <a:rPr lang="ru-RU" sz="2400" dirty="0" smtClean="0"/>
              <a:t>Ситуации ролевых взаимоотношений</a:t>
            </a:r>
          </a:p>
          <a:p>
            <a:r>
              <a:rPr lang="ru-RU" sz="2400" dirty="0" smtClean="0"/>
              <a:t>Ситуации </a:t>
            </a:r>
            <a:r>
              <a:rPr lang="ru-RU" sz="2400" dirty="0" err="1" smtClean="0"/>
              <a:t>деятельностных</a:t>
            </a:r>
            <a:r>
              <a:rPr lang="ru-RU" sz="2400" dirty="0" smtClean="0"/>
              <a:t> взаимоотношений </a:t>
            </a:r>
          </a:p>
          <a:p>
            <a:r>
              <a:rPr lang="ru-RU" sz="2400" dirty="0" smtClean="0"/>
              <a:t>Ситуации нравственных взаимоотношений</a:t>
            </a:r>
          </a:p>
          <a:p>
            <a:pPr>
              <a:buNone/>
            </a:pPr>
            <a:r>
              <a:rPr lang="ru-RU" sz="2400" dirty="0" smtClean="0"/>
              <a:t>					(Е.И. Пассов, Е.И. </a:t>
            </a:r>
            <a:r>
              <a:rPr lang="ru-RU" sz="2400" dirty="0" err="1" smtClean="0"/>
              <a:t>Стояновский</a:t>
            </a:r>
            <a:r>
              <a:rPr lang="ru-RU" sz="2400" dirty="0" smtClean="0"/>
              <a:t>)</a:t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Типы УРС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dirty="0" smtClean="0"/>
              <a:t>поисково-игровые задачи</a:t>
            </a:r>
          </a:p>
          <a:p>
            <a:r>
              <a:rPr lang="ru-RU" sz="2400" dirty="0" smtClean="0"/>
              <a:t>коммуникативно-поисковые задачи</a:t>
            </a:r>
          </a:p>
          <a:p>
            <a:r>
              <a:rPr lang="ru-RU" sz="2400" dirty="0" smtClean="0"/>
              <a:t>коммуникативно-ориентированные (включая ролевые)</a:t>
            </a:r>
          </a:p>
          <a:p>
            <a:r>
              <a:rPr lang="ru-RU" sz="2400" dirty="0" smtClean="0"/>
              <a:t>познавательно-поисковые</a:t>
            </a:r>
          </a:p>
          <a:p>
            <a:pPr>
              <a:buNone/>
            </a:pPr>
            <a:r>
              <a:rPr lang="ru-RU" sz="2400" dirty="0" smtClean="0"/>
              <a:t>						(Сафонова В.В.)</a:t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9" y="0"/>
            <a:ext cx="4860032" cy="67289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553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060848"/>
            <a:ext cx="9024759" cy="9361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5" descr="http://www.titul.ru/central/pickup.php?s=www_titul_ru&amp;i=ylka5u1zrjcv45780we4py5tozunbpoz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-1"/>
            <a:ext cx="1475656" cy="19478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5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6" descr="https://www.englishteachers.ru/uploadedfiles/waresimgs/5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188913"/>
            <a:ext cx="2162175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638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175" y="188913"/>
            <a:ext cx="4746625" cy="651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950" y="4076700"/>
            <a:ext cx="8705850" cy="13398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/>
            <a:ext uri="{91240B29-F687-4F45-9708-019B960494DF}"/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850" y="404813"/>
            <a:ext cx="8382000" cy="5521325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chemeClr val="tx1"/>
                </a:solidFill>
              </a:rPr>
              <a:t>Цель обучения говорени</a:t>
            </a:r>
            <a:r>
              <a:rPr lang="ru-RU" sz="3600" b="1" dirty="0">
                <a:solidFill>
                  <a:schemeClr val="tx1"/>
                </a:solidFill>
              </a:rPr>
              <a:t>ю</a:t>
            </a:r>
            <a:endParaRPr lang="ru-RU" sz="3600" b="1" dirty="0" smtClean="0">
              <a:solidFill>
                <a:schemeClr val="tx1"/>
              </a:solidFill>
            </a:endParaRPr>
          </a:p>
          <a:p>
            <a:pPr marL="571500" indent="-571500" algn="l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600" dirty="0" smtClean="0">
                <a:solidFill>
                  <a:schemeClr val="tx1"/>
                </a:solidFill>
              </a:rPr>
              <a:t>Выступать с подготовленным/неподготовленным сообщением</a:t>
            </a:r>
          </a:p>
          <a:p>
            <a:pPr marL="571500" indent="-571500" algn="l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600" dirty="0">
                <a:solidFill>
                  <a:schemeClr val="tx1"/>
                </a:solidFill>
              </a:rPr>
              <a:t>а</a:t>
            </a:r>
            <a:r>
              <a:rPr lang="ru-RU" sz="3600" dirty="0" smtClean="0">
                <a:solidFill>
                  <a:schemeClr val="tx1"/>
                </a:solidFill>
              </a:rPr>
              <a:t>декватно реагировать на реплики собеседника</a:t>
            </a:r>
          </a:p>
          <a:p>
            <a:pPr marL="571500" indent="-571500" algn="l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600" dirty="0">
                <a:solidFill>
                  <a:schemeClr val="tx1"/>
                </a:solidFill>
              </a:rPr>
              <a:t>и</a:t>
            </a:r>
            <a:r>
              <a:rPr lang="ru-RU" sz="3600" dirty="0" smtClean="0">
                <a:solidFill>
                  <a:schemeClr val="tx1"/>
                </a:solidFill>
              </a:rPr>
              <a:t>нициировать общение и принимать в нем участие </a:t>
            </a:r>
            <a:endParaRPr lang="en-US" sz="3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622164"/>
            <a:ext cx="4355976" cy="62358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0952" y="1916832"/>
            <a:ext cx="8843048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4" name="Picture 2" descr="https://www.englishteachers.ru/uploadedfiles/waresimgs/20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"/>
            <a:ext cx="1412729" cy="19168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188640"/>
            <a:ext cx="4095237" cy="56886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5060" name="Picture 4" descr="https://www.englishteachers.ru/uploadedfiles/waresimgs/17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0"/>
            <a:ext cx="1794976" cy="2448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t="62353"/>
          <a:stretch>
            <a:fillRect/>
          </a:stretch>
        </p:blipFill>
        <p:spPr bwMode="auto">
          <a:xfrm>
            <a:off x="539552" y="2636912"/>
            <a:ext cx="6609402" cy="34563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674558"/>
            <a:ext cx="4176464" cy="56793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692696"/>
            <a:ext cx="4159564" cy="5716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052736"/>
            <a:ext cx="8587188" cy="53539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 descr="https://www.englishteachers.ru/uploadedfiles/waresimgs/18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68344" y="0"/>
            <a:ext cx="1261711" cy="17008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>
          <a:xfrm>
            <a:off x="1292225" y="0"/>
            <a:ext cx="7456488" cy="1143000"/>
          </a:xfrm>
        </p:spPr>
        <p:txBody>
          <a:bodyPr/>
          <a:lstStyle/>
          <a:p>
            <a:r>
              <a:rPr lang="ru-RU" sz="3200" smtClean="0"/>
              <a:t>Ролевые игры проблемной направленности</a:t>
            </a:r>
          </a:p>
        </p:txBody>
      </p:sp>
      <p:pic>
        <p:nvPicPr>
          <p:cNvPr id="19459" name="Picture 3" descr="C:\Documents and Settings\alexeyvk\Рабочий стол\webinar\Безымянный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15913" y="981075"/>
            <a:ext cx="8855075" cy="5876925"/>
          </a:xfrm>
        </p:spPr>
      </p:pic>
      <p:pic>
        <p:nvPicPr>
          <p:cNvPr id="19460" name="Picture 2" descr="https://www.englishteachers.ru/uploadedfiles/waresimgs/36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258888" cy="164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Подведение итогов: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340768"/>
            <a:ext cx="8229600" cy="3489251"/>
          </a:xfrm>
        </p:spPr>
        <p:txBody>
          <a:bodyPr/>
          <a:lstStyle/>
          <a:p>
            <a:r>
              <a:rPr lang="ru-RU" sz="2800" dirty="0" smtClean="0"/>
              <a:t>Использование заданий направленных на проектную деятельность важный аспект современного урока иностранного языка, но при этом важно, чтобы учащиеся могли качественно представить итоги своей работы;</a:t>
            </a:r>
          </a:p>
          <a:p>
            <a:r>
              <a:rPr lang="ru-RU" sz="2800" dirty="0" smtClean="0"/>
              <a:t>Важно учить правильно представлять результаты своей работы</a:t>
            </a:r>
          </a:p>
          <a:p>
            <a:r>
              <a:rPr lang="ru-RU" sz="2800" dirty="0" smtClean="0"/>
              <a:t>Задания направленные на проектную деятельность и учебно-речевые ситуации крайне полезны для развития навыков говорения;</a:t>
            </a:r>
            <a:endParaRPr lang="ru-RU" sz="2800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1028" name="Picture 4" descr="https://i.ytimg.com/vi/5cp-pxTJS1M/maxresdefault.jpg"/>
          <p:cNvPicPr>
            <a:picLocks noChangeAspect="1" noChangeArrowheads="1"/>
          </p:cNvPicPr>
          <p:nvPr/>
        </p:nvPicPr>
        <p:blipFill>
          <a:blip r:embed="rId2" cstate="print"/>
          <a:srcRect r="6897"/>
          <a:stretch>
            <a:fillRect/>
          </a:stretch>
        </p:blipFill>
        <p:spPr bwMode="auto">
          <a:xfrm>
            <a:off x="0" y="548680"/>
            <a:ext cx="9079180" cy="56886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Основные трудности при обучении говорению: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ученики </a:t>
            </a:r>
            <a:r>
              <a:rPr lang="ru-RU" b="1" dirty="0" smtClean="0"/>
              <a:t>стесняются говорить</a:t>
            </a:r>
            <a:r>
              <a:rPr lang="ru-RU" dirty="0" smtClean="0"/>
              <a:t> на иностранном языке, боятся сделать ошибки, подвергнуться критике;</a:t>
            </a:r>
          </a:p>
          <a:p>
            <a:r>
              <a:rPr lang="ru-RU" dirty="0" smtClean="0"/>
              <a:t>учащиеся </a:t>
            </a:r>
            <a:r>
              <a:rPr lang="ru-RU" b="1" dirty="0" smtClean="0"/>
              <a:t>не понимают речевую задачу</a:t>
            </a:r>
            <a:r>
              <a:rPr lang="ru-RU" dirty="0" smtClean="0"/>
              <a:t>;</a:t>
            </a:r>
          </a:p>
          <a:p>
            <a:r>
              <a:rPr lang="ru-RU" dirty="0" smtClean="0"/>
              <a:t>у учащихся </a:t>
            </a:r>
            <a:r>
              <a:rPr lang="ru-RU" b="1" dirty="0" smtClean="0"/>
              <a:t>не хватает языковых и речевых средств</a:t>
            </a:r>
            <a:r>
              <a:rPr lang="ru-RU" dirty="0" smtClean="0"/>
              <a:t> для решения поставленной задачи;</a:t>
            </a:r>
          </a:p>
          <a:p>
            <a:r>
              <a:rPr lang="ru-RU" dirty="0" smtClean="0"/>
              <a:t>учащиеся </a:t>
            </a:r>
            <a:r>
              <a:rPr lang="ru-RU" b="1" dirty="0" smtClean="0"/>
              <a:t>не вовлекаются в коллективное обсуждение</a:t>
            </a:r>
            <a:r>
              <a:rPr lang="ru-RU" dirty="0" smtClean="0"/>
              <a:t> предмета урока по тем или иным причинам;</a:t>
            </a:r>
          </a:p>
          <a:p>
            <a:r>
              <a:rPr lang="ru-RU" dirty="0" smtClean="0"/>
              <a:t>учащиеся </a:t>
            </a:r>
            <a:r>
              <a:rPr lang="ru-RU" b="1" dirty="0" smtClean="0"/>
              <a:t>не выдерживают в необходимом количестве продолжительность общения</a:t>
            </a:r>
            <a:r>
              <a:rPr lang="ru-RU" dirty="0" smtClean="0"/>
              <a:t> на иностранном языке.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80728"/>
            <a:ext cx="8229600" cy="43691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Важно показать вариативность ответов: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411760" y="2060848"/>
            <a:ext cx="4320480" cy="5760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755576" y="3068960"/>
            <a:ext cx="3240360" cy="5760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5076056" y="3068960"/>
            <a:ext cx="3240360" cy="5760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987824" y="4365104"/>
            <a:ext cx="3240360" cy="5760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2483768" y="2132856"/>
            <a:ext cx="41764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I like this book very much.</a:t>
            </a:r>
            <a:endParaRPr lang="ru-RU" sz="2800" dirty="0"/>
          </a:p>
        </p:txBody>
      </p:sp>
      <p:sp>
        <p:nvSpPr>
          <p:cNvPr id="13" name="TextBox 12"/>
          <p:cNvSpPr txBox="1"/>
          <p:nvPr/>
        </p:nvSpPr>
        <p:spPr>
          <a:xfrm>
            <a:off x="755576" y="3068961"/>
            <a:ext cx="3240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So do I.</a:t>
            </a:r>
            <a:endParaRPr lang="ru-RU" sz="2800" dirty="0"/>
          </a:p>
        </p:txBody>
      </p:sp>
      <p:sp>
        <p:nvSpPr>
          <p:cNvPr id="14" name="TextBox 13"/>
          <p:cNvSpPr txBox="1"/>
          <p:nvPr/>
        </p:nvSpPr>
        <p:spPr>
          <a:xfrm>
            <a:off x="5076056" y="3068960"/>
            <a:ext cx="3240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What is it about?</a:t>
            </a:r>
            <a:endParaRPr lang="ru-RU" sz="2800" dirty="0"/>
          </a:p>
        </p:txBody>
      </p:sp>
      <p:sp>
        <p:nvSpPr>
          <p:cNvPr id="15" name="TextBox 14"/>
          <p:cNvSpPr txBox="1"/>
          <p:nvPr/>
        </p:nvSpPr>
        <p:spPr>
          <a:xfrm>
            <a:off x="2987824" y="4365104"/>
            <a:ext cx="3240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And I don’t.</a:t>
            </a:r>
            <a:endParaRPr lang="ru-RU" sz="2800" dirty="0"/>
          </a:p>
        </p:txBody>
      </p:sp>
      <p:cxnSp>
        <p:nvCxnSpPr>
          <p:cNvPr id="17" name="Прямая со стрелкой 16"/>
          <p:cNvCxnSpPr/>
          <p:nvPr/>
        </p:nvCxnSpPr>
        <p:spPr>
          <a:xfrm flipH="1">
            <a:off x="2771800" y="2708920"/>
            <a:ext cx="792088" cy="288032"/>
          </a:xfrm>
          <a:prstGeom prst="straightConnector1">
            <a:avLst/>
          </a:prstGeom>
          <a:ln>
            <a:headEnd w="lg" len="lg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5508104" y="2708920"/>
            <a:ext cx="504056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4644008" y="2708920"/>
            <a:ext cx="0" cy="158417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620713"/>
            <a:ext cx="8229600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dirty="0" smtClean="0"/>
              <a:t>Цели обучения</a:t>
            </a:r>
            <a:r>
              <a:rPr lang="ru-RU" sz="3600" dirty="0" smtClean="0"/>
              <a:t> говорению реализуются в процессе достижения учащимися </a:t>
            </a:r>
            <a:r>
              <a:rPr lang="ru-RU" sz="3600" b="1" dirty="0" smtClean="0"/>
              <a:t>следующих задач: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6147" name="Объект 2"/>
          <p:cNvSpPr>
            <a:spLocks noGrp="1"/>
          </p:cNvSpPr>
          <p:nvPr>
            <p:ph idx="1"/>
          </p:nvPr>
        </p:nvSpPr>
        <p:spPr>
          <a:xfrm>
            <a:off x="255588" y="1984375"/>
            <a:ext cx="8229600" cy="4525963"/>
          </a:xfrm>
        </p:spPr>
        <p:txBody>
          <a:bodyPr/>
          <a:lstStyle/>
          <a:p>
            <a:r>
              <a:rPr lang="ru-RU" smtClean="0"/>
              <a:t>быстро и правильно ориентироваться в условиях общения;</a:t>
            </a:r>
          </a:p>
          <a:p>
            <a:r>
              <a:rPr lang="ru-RU" smtClean="0"/>
              <a:t>последовательно и логично строить высказывание в соответствии с замыслом;</a:t>
            </a:r>
          </a:p>
          <a:p>
            <a:r>
              <a:rPr lang="ru-RU" smtClean="0"/>
              <a:t>находить адекватные языковые средства для высказывания;</a:t>
            </a:r>
          </a:p>
          <a:p>
            <a:endParaRPr lang="ru-RU" smtClean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476250"/>
            <a:ext cx="8229600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dirty="0" smtClean="0"/>
              <a:t>Цели</a:t>
            </a:r>
            <a:r>
              <a:rPr lang="ru-RU" sz="3600" dirty="0" smtClean="0"/>
              <a:t> обучения говорению реализуются в процессе достижения учащимися </a:t>
            </a:r>
            <a:r>
              <a:rPr lang="ru-RU" sz="3600" b="1" dirty="0" smtClean="0"/>
              <a:t>следующих задач:</a:t>
            </a:r>
            <a:br>
              <a:rPr lang="ru-RU" sz="3600" b="1" dirty="0" smtClean="0"/>
            </a:br>
            <a:endParaRPr lang="ru-RU" dirty="0"/>
          </a:p>
        </p:txBody>
      </p:sp>
      <p:sp>
        <p:nvSpPr>
          <p:cNvPr id="7171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mtClean="0"/>
              <a:t>использовать в высказывании аргументы, соответствующие коммуникативному намерению говорящего;</a:t>
            </a:r>
          </a:p>
          <a:p>
            <a:r>
              <a:rPr lang="ru-RU" smtClean="0"/>
              <a:t>излагать свои мысли с достаточной полнотой;</a:t>
            </a:r>
          </a:p>
          <a:p>
            <a:r>
              <a:rPr lang="ru-RU" smtClean="0"/>
              <a:t>выражать свое отношение к предмету речи.</a:t>
            </a:r>
          </a:p>
          <a:p>
            <a:endParaRPr lang="ru-RU" smtClean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Объект 2"/>
          <p:cNvSpPr>
            <a:spLocks noGrp="1"/>
          </p:cNvSpPr>
          <p:nvPr>
            <p:ph idx="1"/>
          </p:nvPr>
        </p:nvSpPr>
        <p:spPr>
          <a:xfrm>
            <a:off x="467544" y="1268760"/>
            <a:ext cx="8497887" cy="3455987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Как писал Е.И. </a:t>
            </a:r>
            <a:r>
              <a:rPr lang="ru-RU" dirty="0" smtClean="0"/>
              <a:t>Пассов: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</a:t>
            </a:r>
            <a:r>
              <a:rPr lang="ru-RU" dirty="0"/>
              <a:t>"Групповая форма общения является для уроков иностранного языка настоятельной необходимостью, особенно если речь идет о коммуникативном обучении, поскольку этот метод предполагает обучение общению через общение"</a:t>
            </a: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Проектная деятельность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Очень важно с точки зрения говорению, это продуктивно и грамотно организовать представления проектов, для этого:</a:t>
            </a:r>
          </a:p>
          <a:p>
            <a:r>
              <a:rPr lang="ru-RU" dirty="0" smtClean="0"/>
              <a:t>подумайте, сколько времени от урока вы отводите на данный вид деятельности;</a:t>
            </a:r>
          </a:p>
          <a:p>
            <a:r>
              <a:rPr lang="ru-RU" dirty="0" smtClean="0"/>
              <a:t>в какой форме/формах вы видите защиту проектов;</a:t>
            </a:r>
          </a:p>
          <a:p>
            <a:r>
              <a:rPr lang="ru-RU" dirty="0" smtClean="0"/>
              <a:t>если используется презентация, то очень важно научить их правильно строить.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Elegant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Elegant</Template>
  <TotalTime>8699</TotalTime>
  <Words>349</Words>
  <Application>Microsoft Office PowerPoint</Application>
  <PresentationFormat>Экран (4:3)</PresentationFormat>
  <Paragraphs>61</Paragraphs>
  <Slides>35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35</vt:i4>
      </vt:variant>
    </vt:vector>
  </HeadingPairs>
  <TitlesOfParts>
    <vt:vector size="37" baseType="lpstr">
      <vt:lpstr>Elegant</vt:lpstr>
      <vt:lpstr>Тема Office</vt:lpstr>
      <vt:lpstr>Слайд 1</vt:lpstr>
      <vt:lpstr>Слайд 2</vt:lpstr>
      <vt:lpstr>Слайд 3</vt:lpstr>
      <vt:lpstr>Основные трудности при обучении говорению:</vt:lpstr>
      <vt:lpstr> Важно показать вариативность ответов: </vt:lpstr>
      <vt:lpstr>Цели обучения говорению реализуются в процессе достижения учащимися следующих задач: </vt:lpstr>
      <vt:lpstr>Цели обучения говорению реализуются в процессе достижения учащимися следующих задач: </vt:lpstr>
      <vt:lpstr>Слайд 8</vt:lpstr>
      <vt:lpstr>Проектная деятельность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Метод ситуационного анализа </vt:lpstr>
      <vt:lpstr>Метод проектов </vt:lpstr>
      <vt:lpstr>Учебно-речевые ситуации</vt:lpstr>
      <vt:lpstr>Типы УРС</vt:lpstr>
      <vt:lpstr>Типы УРС</vt:lpstr>
      <vt:lpstr>Слайд 28</vt:lpstr>
      <vt:lpstr>Слайд 29</vt:lpstr>
      <vt:lpstr>Слайд 30</vt:lpstr>
      <vt:lpstr>Слайд 31</vt:lpstr>
      <vt:lpstr>Слайд 32</vt:lpstr>
      <vt:lpstr>Ролевые игры проблемной направленности</vt:lpstr>
      <vt:lpstr>Подведение итогов:</vt:lpstr>
      <vt:lpstr>Слайд 35</vt:lpstr>
    </vt:vector>
  </TitlesOfParts>
  <Company>TITUL PUBLISHERS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subject>Абстрактный</dc:subject>
  <dc:creator>bim</dc:creator>
  <dc:description>http://propowerpoint.ru - Бесплатные шаблоны для презентаций. Полезные советы и уроки PowerPoint .</dc:description>
  <cp:lastModifiedBy>bim</cp:lastModifiedBy>
  <cp:revision>252</cp:revision>
  <dcterms:created xsi:type="dcterms:W3CDTF">2014-09-24T05:28:12Z</dcterms:created>
  <dcterms:modified xsi:type="dcterms:W3CDTF">2017-12-26T06:47:04Z</dcterms:modified>
</cp:coreProperties>
</file>