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9" r:id="rId11"/>
    <p:sldId id="271" r:id="rId12"/>
    <p:sldId id="272" r:id="rId13"/>
    <p:sldId id="264" r:id="rId14"/>
    <p:sldId id="275" r:id="rId15"/>
    <p:sldId id="273" r:id="rId16"/>
    <p:sldId id="265" r:id="rId17"/>
    <p:sldId id="266" r:id="rId18"/>
    <p:sldId id="274" r:id="rId19"/>
    <p:sldId id="267" r:id="rId20"/>
    <p:sldId id="26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AA4498-0CE6-4AF9-A7C2-1E8B86940336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B766F4-7F2B-4BF7-9C3D-CD69A29CE32C}">
      <dgm:prSet phldrT="[Текст]"/>
      <dgm:spPr/>
      <dgm:t>
        <a:bodyPr/>
        <a:lstStyle/>
        <a:p>
          <a:r>
            <a:rPr lang="ru-RU" dirty="0" smtClean="0"/>
            <a:t>Словарная работа</a:t>
          </a:r>
          <a:endParaRPr lang="ru-RU" dirty="0"/>
        </a:p>
      </dgm:t>
    </dgm:pt>
    <dgm:pt modelId="{2A4F2930-B2E9-4352-951F-D473BAB97D9A}" type="parTrans" cxnId="{0E32932E-451C-40EE-B13C-FB2D693F33FB}">
      <dgm:prSet/>
      <dgm:spPr/>
      <dgm:t>
        <a:bodyPr/>
        <a:lstStyle/>
        <a:p>
          <a:endParaRPr lang="ru-RU"/>
        </a:p>
      </dgm:t>
    </dgm:pt>
    <dgm:pt modelId="{1DCB2550-CBA1-40AA-A8BF-5B85763E22AC}" type="sibTrans" cxnId="{0E32932E-451C-40EE-B13C-FB2D693F33FB}">
      <dgm:prSet/>
      <dgm:spPr/>
      <dgm:t>
        <a:bodyPr/>
        <a:lstStyle/>
        <a:p>
          <a:endParaRPr lang="ru-RU"/>
        </a:p>
      </dgm:t>
    </dgm:pt>
    <dgm:pt modelId="{8A94421B-5D38-4B21-A891-039F9637B1D2}">
      <dgm:prSet phldrT="[Текст]"/>
      <dgm:spPr/>
      <dgm:t>
        <a:bodyPr/>
        <a:lstStyle/>
        <a:p>
          <a:r>
            <a:rPr lang="ru-RU" dirty="0" smtClean="0"/>
            <a:t>Грамматика </a:t>
          </a:r>
          <a:endParaRPr lang="ru-RU" dirty="0"/>
        </a:p>
      </dgm:t>
    </dgm:pt>
    <dgm:pt modelId="{2E2DE16F-9113-4314-BE01-F5E4E30206C7}" type="parTrans" cxnId="{3FD7DAF5-EDAA-4E5D-B723-61D912A04918}">
      <dgm:prSet/>
      <dgm:spPr/>
      <dgm:t>
        <a:bodyPr/>
        <a:lstStyle/>
        <a:p>
          <a:endParaRPr lang="ru-RU"/>
        </a:p>
      </dgm:t>
    </dgm:pt>
    <dgm:pt modelId="{C349DCB9-9F7B-4494-8A8C-CFA4481F259B}" type="sibTrans" cxnId="{3FD7DAF5-EDAA-4E5D-B723-61D912A04918}">
      <dgm:prSet/>
      <dgm:spPr/>
      <dgm:t>
        <a:bodyPr/>
        <a:lstStyle/>
        <a:p>
          <a:endParaRPr lang="ru-RU"/>
        </a:p>
      </dgm:t>
    </dgm:pt>
    <dgm:pt modelId="{CBAF6F20-4290-41BF-9951-354E30FF85F2}">
      <dgm:prSet phldrT="[Текст]"/>
      <dgm:spPr/>
      <dgm:t>
        <a:bodyPr/>
        <a:lstStyle/>
        <a:p>
          <a:r>
            <a:rPr lang="ru-RU" dirty="0" smtClean="0"/>
            <a:t>Фонетика</a:t>
          </a:r>
          <a:endParaRPr lang="ru-RU" dirty="0"/>
        </a:p>
      </dgm:t>
    </dgm:pt>
    <dgm:pt modelId="{7789C0FC-B065-42B8-B4D6-7111D03AD980}" type="parTrans" cxnId="{95A6C58E-500C-4826-8EE7-B062152B2F33}">
      <dgm:prSet/>
      <dgm:spPr/>
      <dgm:t>
        <a:bodyPr/>
        <a:lstStyle/>
        <a:p>
          <a:endParaRPr lang="ru-RU"/>
        </a:p>
      </dgm:t>
    </dgm:pt>
    <dgm:pt modelId="{DA8E67B8-807F-4C34-9535-FBF262CA2360}" type="sibTrans" cxnId="{95A6C58E-500C-4826-8EE7-B062152B2F33}">
      <dgm:prSet/>
      <dgm:spPr/>
      <dgm:t>
        <a:bodyPr/>
        <a:lstStyle/>
        <a:p>
          <a:endParaRPr lang="ru-RU"/>
        </a:p>
      </dgm:t>
    </dgm:pt>
    <dgm:pt modelId="{8F4E3A95-F8AE-4FF5-8F63-902054192CF4}">
      <dgm:prSet phldrT="[Текст]"/>
      <dgm:spPr/>
      <dgm:t>
        <a:bodyPr/>
        <a:lstStyle/>
        <a:p>
          <a:r>
            <a:rPr lang="ru-RU" dirty="0" smtClean="0"/>
            <a:t>Связная речь</a:t>
          </a:r>
          <a:endParaRPr lang="ru-RU" dirty="0"/>
        </a:p>
      </dgm:t>
    </dgm:pt>
    <dgm:pt modelId="{773A38CD-EC7F-4398-8B38-5F56C0442379}" type="parTrans" cxnId="{7C938B28-CD7D-4F71-A596-27D5F0DF0FD7}">
      <dgm:prSet/>
      <dgm:spPr/>
      <dgm:t>
        <a:bodyPr/>
        <a:lstStyle/>
        <a:p>
          <a:endParaRPr lang="ru-RU"/>
        </a:p>
      </dgm:t>
    </dgm:pt>
    <dgm:pt modelId="{95A19A8D-EDD5-4471-9FD3-82F0C49B18CC}" type="sibTrans" cxnId="{7C938B28-CD7D-4F71-A596-27D5F0DF0FD7}">
      <dgm:prSet/>
      <dgm:spPr/>
      <dgm:t>
        <a:bodyPr/>
        <a:lstStyle/>
        <a:p>
          <a:endParaRPr lang="ru-RU"/>
        </a:p>
      </dgm:t>
    </dgm:pt>
    <dgm:pt modelId="{CC75195C-BA5E-480E-AEDE-EC3BB364FC0C}" type="pres">
      <dgm:prSet presAssocID="{C9AA4498-0CE6-4AF9-A7C2-1E8B8694033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D491F5-F07C-4C95-AC68-88CBBD044615}" type="pres">
      <dgm:prSet presAssocID="{C9AA4498-0CE6-4AF9-A7C2-1E8B86940336}" presName="cycle" presStyleCnt="0"/>
      <dgm:spPr/>
    </dgm:pt>
    <dgm:pt modelId="{2A88CA40-1C27-4109-AAB1-6AB077FF4749}" type="pres">
      <dgm:prSet presAssocID="{66B766F4-7F2B-4BF7-9C3D-CD69A29CE32C}" presName="nodeFirstNode" presStyleLbl="node1" presStyleIdx="0" presStyleCnt="4" custRadScaleRad="100000" custRadScaleInc="-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101A64-6DA6-49AA-92CA-1EF2FBDD2020}" type="pres">
      <dgm:prSet presAssocID="{1DCB2550-CBA1-40AA-A8BF-5B85763E22AC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9537ACF2-B524-4DE0-9592-5B9CA80D3D51}" type="pres">
      <dgm:prSet presAssocID="{8A94421B-5D38-4B21-A891-039F9637B1D2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DE3B3-F843-4653-BE71-6E1DEC16519E}" type="pres">
      <dgm:prSet presAssocID="{CBAF6F20-4290-41BF-9951-354E30FF85F2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5EC3C-5A4B-46C0-BDE5-3226FCFE8FDF}" type="pres">
      <dgm:prSet presAssocID="{8F4E3A95-F8AE-4FF5-8F63-902054192CF4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32932E-451C-40EE-B13C-FB2D693F33FB}" srcId="{C9AA4498-0CE6-4AF9-A7C2-1E8B86940336}" destId="{66B766F4-7F2B-4BF7-9C3D-CD69A29CE32C}" srcOrd="0" destOrd="0" parTransId="{2A4F2930-B2E9-4352-951F-D473BAB97D9A}" sibTransId="{1DCB2550-CBA1-40AA-A8BF-5B85763E22AC}"/>
    <dgm:cxn modelId="{3FCDEAD3-A2FF-46EC-A100-A279F08F2E8B}" type="presOf" srcId="{66B766F4-7F2B-4BF7-9C3D-CD69A29CE32C}" destId="{2A88CA40-1C27-4109-AAB1-6AB077FF4749}" srcOrd="0" destOrd="0" presId="urn:microsoft.com/office/officeart/2005/8/layout/cycle3"/>
    <dgm:cxn modelId="{485B7FEC-B108-484D-8014-097602AF0F4C}" type="presOf" srcId="{C9AA4498-0CE6-4AF9-A7C2-1E8B86940336}" destId="{CC75195C-BA5E-480E-AEDE-EC3BB364FC0C}" srcOrd="0" destOrd="0" presId="urn:microsoft.com/office/officeart/2005/8/layout/cycle3"/>
    <dgm:cxn modelId="{F98C64ED-5485-46AC-94D5-E6523242D220}" type="presOf" srcId="{8A94421B-5D38-4B21-A891-039F9637B1D2}" destId="{9537ACF2-B524-4DE0-9592-5B9CA80D3D51}" srcOrd="0" destOrd="0" presId="urn:microsoft.com/office/officeart/2005/8/layout/cycle3"/>
    <dgm:cxn modelId="{AB0E10CF-228B-4E46-BF7C-C1E7F7640FF2}" type="presOf" srcId="{CBAF6F20-4290-41BF-9951-354E30FF85F2}" destId="{40FDE3B3-F843-4653-BE71-6E1DEC16519E}" srcOrd="0" destOrd="0" presId="urn:microsoft.com/office/officeart/2005/8/layout/cycle3"/>
    <dgm:cxn modelId="{4847A74A-1573-47B8-B0B4-F29C6E56CD2A}" type="presOf" srcId="{1DCB2550-CBA1-40AA-A8BF-5B85763E22AC}" destId="{00101A64-6DA6-49AA-92CA-1EF2FBDD2020}" srcOrd="0" destOrd="0" presId="urn:microsoft.com/office/officeart/2005/8/layout/cycle3"/>
    <dgm:cxn modelId="{D1D3D8C6-4329-431C-9F2C-47C9C6A0F0CB}" type="presOf" srcId="{8F4E3A95-F8AE-4FF5-8F63-902054192CF4}" destId="{9C15EC3C-5A4B-46C0-BDE5-3226FCFE8FDF}" srcOrd="0" destOrd="0" presId="urn:microsoft.com/office/officeart/2005/8/layout/cycle3"/>
    <dgm:cxn modelId="{3FD7DAF5-EDAA-4E5D-B723-61D912A04918}" srcId="{C9AA4498-0CE6-4AF9-A7C2-1E8B86940336}" destId="{8A94421B-5D38-4B21-A891-039F9637B1D2}" srcOrd="1" destOrd="0" parTransId="{2E2DE16F-9113-4314-BE01-F5E4E30206C7}" sibTransId="{C349DCB9-9F7B-4494-8A8C-CFA4481F259B}"/>
    <dgm:cxn modelId="{7C938B28-CD7D-4F71-A596-27D5F0DF0FD7}" srcId="{C9AA4498-0CE6-4AF9-A7C2-1E8B86940336}" destId="{8F4E3A95-F8AE-4FF5-8F63-902054192CF4}" srcOrd="3" destOrd="0" parTransId="{773A38CD-EC7F-4398-8B38-5F56C0442379}" sibTransId="{95A19A8D-EDD5-4471-9FD3-82F0C49B18CC}"/>
    <dgm:cxn modelId="{95A6C58E-500C-4826-8EE7-B062152B2F33}" srcId="{C9AA4498-0CE6-4AF9-A7C2-1E8B86940336}" destId="{CBAF6F20-4290-41BF-9951-354E30FF85F2}" srcOrd="2" destOrd="0" parTransId="{7789C0FC-B065-42B8-B4D6-7111D03AD980}" sibTransId="{DA8E67B8-807F-4C34-9535-FBF262CA2360}"/>
    <dgm:cxn modelId="{1C429277-3625-48B6-AB8D-3B4219F65AB9}" type="presParOf" srcId="{CC75195C-BA5E-480E-AEDE-EC3BB364FC0C}" destId="{34D491F5-F07C-4C95-AC68-88CBBD044615}" srcOrd="0" destOrd="0" presId="urn:microsoft.com/office/officeart/2005/8/layout/cycle3"/>
    <dgm:cxn modelId="{12F170DA-B95B-4925-8ADB-9D3D36A94C0B}" type="presParOf" srcId="{34D491F5-F07C-4C95-AC68-88CBBD044615}" destId="{2A88CA40-1C27-4109-AAB1-6AB077FF4749}" srcOrd="0" destOrd="0" presId="urn:microsoft.com/office/officeart/2005/8/layout/cycle3"/>
    <dgm:cxn modelId="{E04CDA06-3FA3-47F1-808A-1368F0C43AE3}" type="presParOf" srcId="{34D491F5-F07C-4C95-AC68-88CBBD044615}" destId="{00101A64-6DA6-49AA-92CA-1EF2FBDD2020}" srcOrd="1" destOrd="0" presId="urn:microsoft.com/office/officeart/2005/8/layout/cycle3"/>
    <dgm:cxn modelId="{35EBA76E-8C12-4A7E-B5E6-36604A808AA9}" type="presParOf" srcId="{34D491F5-F07C-4C95-AC68-88CBBD044615}" destId="{9537ACF2-B524-4DE0-9592-5B9CA80D3D51}" srcOrd="2" destOrd="0" presId="urn:microsoft.com/office/officeart/2005/8/layout/cycle3"/>
    <dgm:cxn modelId="{E10A1AD8-B98A-43AC-AF1F-8F580C820692}" type="presParOf" srcId="{34D491F5-F07C-4C95-AC68-88CBBD044615}" destId="{40FDE3B3-F843-4653-BE71-6E1DEC16519E}" srcOrd="3" destOrd="0" presId="urn:microsoft.com/office/officeart/2005/8/layout/cycle3"/>
    <dgm:cxn modelId="{256C2FD7-7642-44BE-BA9B-E50D22464C18}" type="presParOf" srcId="{34D491F5-F07C-4C95-AC68-88CBBD044615}" destId="{9C15EC3C-5A4B-46C0-BDE5-3226FCFE8FDF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101A64-6DA6-49AA-92CA-1EF2FBDD2020}">
      <dsp:nvSpPr>
        <dsp:cNvPr id="0" name=""/>
        <dsp:cNvSpPr/>
      </dsp:nvSpPr>
      <dsp:spPr>
        <a:xfrm>
          <a:off x="2330131" y="-95885"/>
          <a:ext cx="3879646" cy="3879646"/>
        </a:xfrm>
        <a:prstGeom prst="circularArrow">
          <a:avLst>
            <a:gd name="adj1" fmla="val 4668"/>
            <a:gd name="adj2" fmla="val 272909"/>
            <a:gd name="adj3" fmla="val 12877527"/>
            <a:gd name="adj4" fmla="val 17999458"/>
            <a:gd name="adj5" fmla="val 484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88CA40-1C27-4109-AAB1-6AB077FF4749}">
      <dsp:nvSpPr>
        <dsp:cNvPr id="0" name=""/>
        <dsp:cNvSpPr/>
      </dsp:nvSpPr>
      <dsp:spPr>
        <a:xfrm>
          <a:off x="2993396" y="967"/>
          <a:ext cx="2553115" cy="12765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Словарная работа</a:t>
          </a:r>
          <a:endParaRPr lang="ru-RU" sz="2700" kern="1200" dirty="0"/>
        </a:p>
      </dsp:txBody>
      <dsp:txXfrm>
        <a:off x="3055712" y="63283"/>
        <a:ext cx="2428483" cy="1151925"/>
      </dsp:txXfrm>
    </dsp:sp>
    <dsp:sp modelId="{9537ACF2-B524-4DE0-9592-5B9CA80D3D51}">
      <dsp:nvSpPr>
        <dsp:cNvPr id="0" name=""/>
        <dsp:cNvSpPr/>
      </dsp:nvSpPr>
      <dsp:spPr>
        <a:xfrm>
          <a:off x="4388372" y="1394017"/>
          <a:ext cx="2553115" cy="12765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Грамматика </a:t>
          </a:r>
          <a:endParaRPr lang="ru-RU" sz="2700" kern="1200" dirty="0"/>
        </a:p>
      </dsp:txBody>
      <dsp:txXfrm>
        <a:off x="4450688" y="1456333"/>
        <a:ext cx="2428483" cy="1151925"/>
      </dsp:txXfrm>
    </dsp:sp>
    <dsp:sp modelId="{40FDE3B3-F843-4653-BE71-6E1DEC16519E}">
      <dsp:nvSpPr>
        <dsp:cNvPr id="0" name=""/>
        <dsp:cNvSpPr/>
      </dsp:nvSpPr>
      <dsp:spPr>
        <a:xfrm>
          <a:off x="2995322" y="2787067"/>
          <a:ext cx="2553115" cy="12765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Фонетика</a:t>
          </a:r>
          <a:endParaRPr lang="ru-RU" sz="2700" kern="1200" dirty="0"/>
        </a:p>
      </dsp:txBody>
      <dsp:txXfrm>
        <a:off x="3057638" y="2849383"/>
        <a:ext cx="2428483" cy="1151925"/>
      </dsp:txXfrm>
    </dsp:sp>
    <dsp:sp modelId="{9C15EC3C-5A4B-46C0-BDE5-3226FCFE8FDF}">
      <dsp:nvSpPr>
        <dsp:cNvPr id="0" name=""/>
        <dsp:cNvSpPr/>
      </dsp:nvSpPr>
      <dsp:spPr>
        <a:xfrm>
          <a:off x="1602271" y="1394017"/>
          <a:ext cx="2553115" cy="12765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Связная речь</a:t>
          </a:r>
          <a:endParaRPr lang="ru-RU" sz="2700" kern="1200" dirty="0"/>
        </a:p>
      </dsp:txBody>
      <dsp:txXfrm>
        <a:off x="1664587" y="1456333"/>
        <a:ext cx="2428483" cy="11519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482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629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9594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858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06442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506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710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868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129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577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283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298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671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674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197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869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18AD3-0508-4A0F-B7AE-A7889ECB79BF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AFFA93D-33F1-4E0B-AAD4-FBA3FBC9EE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107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  <p:sldLayoutId id="2147483890" r:id="rId15"/>
    <p:sldLayoutId id="214748389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598556" y="3782279"/>
            <a:ext cx="11229311" cy="3075721"/>
            <a:chOff x="90983" y="3067051"/>
            <a:chExt cx="11762481" cy="379095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3067051"/>
              <a:ext cx="2809875" cy="379095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1618" y="3076575"/>
              <a:ext cx="2781846" cy="378142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983" y="3076575"/>
              <a:ext cx="2775727" cy="378142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0382" y="3076576"/>
              <a:ext cx="2809875" cy="378142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7382" y="1293204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Развитие речи детей в возрасте 5 лет в контексте жизненного опыта ребенка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3855" y="2770964"/>
            <a:ext cx="6663761" cy="1126283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(на примере курса "12 шагов к английскому языку</a:t>
            </a:r>
            <a:r>
              <a:rPr lang="ru-RU" b="1" dirty="0" smtClean="0"/>
              <a:t>")</a:t>
            </a:r>
          </a:p>
          <a:p>
            <a:endParaRPr lang="ru-RU" b="1" dirty="0"/>
          </a:p>
          <a:p>
            <a:pPr algn="r"/>
            <a:r>
              <a:rPr lang="ru-RU" b="1" dirty="0" err="1" smtClean="0"/>
              <a:t>Н.А.Юшина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945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Словарная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559" y="1696871"/>
            <a:ext cx="3756996" cy="3598460"/>
          </a:xfrm>
        </p:spPr>
        <p:txBody>
          <a:bodyPr>
            <a:normAutofit/>
          </a:bodyPr>
          <a:lstStyle/>
          <a:p>
            <a:r>
              <a:rPr lang="ru-RU" sz="3200" dirty="0"/>
              <a:t>подбор синонимов, антонимов и ассоциаций к словам </a:t>
            </a:r>
          </a:p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919" y="1868091"/>
            <a:ext cx="8043081" cy="49899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3307" y="5444762"/>
            <a:ext cx="3439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«12 шагов к английскому языку», ч.8</a:t>
            </a:r>
          </a:p>
          <a:p>
            <a:pPr algn="ctr"/>
            <a:r>
              <a:rPr lang="ru-RU" dirty="0" smtClean="0"/>
              <a:t>Занятие 3, задание 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97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73" y="-1"/>
            <a:ext cx="9089410" cy="6817059"/>
          </a:xfrm>
        </p:spPr>
      </p:pic>
    </p:spTree>
    <p:extLst>
      <p:ext uri="{BB962C8B-B14F-4D97-AF65-F5344CB8AC3E}">
        <p14:creationId xmlns:p14="http://schemas.microsoft.com/office/powerpoint/2010/main" val="410641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07" y="0"/>
            <a:ext cx="9307772" cy="6881277"/>
          </a:xfrm>
        </p:spPr>
      </p:pic>
    </p:spTree>
    <p:extLst>
      <p:ext uri="{BB962C8B-B14F-4D97-AF65-F5344CB8AC3E}">
        <p14:creationId xmlns:p14="http://schemas.microsoft.com/office/powerpoint/2010/main" val="407888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Грамматика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3994" y="1264555"/>
            <a:ext cx="8915400" cy="37776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образование формы множественного числа </a:t>
            </a:r>
            <a:r>
              <a:rPr lang="ru-RU" sz="2400" dirty="0" smtClean="0"/>
              <a:t>существительных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 </a:t>
            </a:r>
            <a:r>
              <a:rPr lang="ru-RU" sz="2400" dirty="0"/>
              <a:t>образование формы глаголов третьего лица единственного числа настоящего времени </a:t>
            </a:r>
            <a:r>
              <a:rPr lang="de-DE" sz="2400" dirty="0" err="1"/>
              <a:t>Present</a:t>
            </a:r>
            <a:r>
              <a:rPr lang="de-DE" sz="2400" dirty="0"/>
              <a:t> </a:t>
            </a:r>
            <a:r>
              <a:rPr lang="de-DE" sz="2400" dirty="0" smtClean="0"/>
              <a:t>Simple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60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Грамматика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7141" y="1519450"/>
            <a:ext cx="4289260" cy="3352801"/>
          </a:xfrm>
        </p:spPr>
        <p:txBody>
          <a:bodyPr>
            <a:noAutofit/>
          </a:bodyPr>
          <a:lstStyle/>
          <a:p>
            <a:r>
              <a:rPr lang="ru-RU" sz="2400" dirty="0"/>
              <a:t>определение смысловой структуры предложения; составление предложений разных типов – утверждение и отрицание, краткий ответ на вопрос в настоящем времени </a:t>
            </a:r>
            <a:r>
              <a:rPr lang="en-US" sz="2400" dirty="0"/>
              <a:t>Present </a:t>
            </a:r>
            <a:r>
              <a:rPr lang="en-US" sz="2400" dirty="0" smtClean="0"/>
              <a:t>Simple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7" y="0"/>
            <a:ext cx="50401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94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329" y="1228298"/>
            <a:ext cx="4135192" cy="56297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- Do you want an old book for your birthday?</a:t>
            </a:r>
            <a:br>
              <a:rPr lang="en-US" dirty="0" smtClean="0"/>
            </a:br>
            <a:r>
              <a:rPr lang="en-US" dirty="0" smtClean="0"/>
              <a:t>- No, I don’t.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What present do you want?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89" b="53884"/>
          <a:stretch/>
        </p:blipFill>
        <p:spPr>
          <a:xfrm>
            <a:off x="4271521" y="0"/>
            <a:ext cx="7920480" cy="5591032"/>
          </a:xfrm>
        </p:spPr>
      </p:pic>
      <p:sp>
        <p:nvSpPr>
          <p:cNvPr id="5" name="AutoShape 2" descr="data:image/png;base64,iVBORw0KGgoAAAANSUhEUgAAAOEAAADhCAMAAAAJbSJIAAAAgVBMVEX///8AAADY2Njh4eHBwcFDQ0Pl5eXv7+/b29v5+fnU1NSvr6+mpqZoaGjHx8dMTEydnZ24uLhcXFwODg4hISFubm7MzMxjY2OOjo709PRzc3MZGRm9vb2jo6M9PT2ampozMzOEhISRkZFVVVU1NTWGhoYpKSl7e3sLCwtKSkodHR02qB+MAAALbklEQVR4nO2daWOiOhSGxQVErEutuFStu9P+/x94q2Y7yUkIEAaZm+fTTJGQN9vJetJqeTwej8fj8Xg8Ho/H4/F4PB6Px+PxeDwezysQhY6I6laCsEoWn4FD9rdR3ZIAnYVLdZRlXLcuxrwKfXe2dSt70q5K3y+9V8jGTYUCf6m/0alYYP0S+1ULDD5qVjirXGEwr1XgpXqBQTCoUWD0NwQG+xoV/pUsDIK0PoUwIuNNu++E9hD2AOuriSmIx5fLoE8gaJch5+IoxuLdbdhAYW1tDUhox2OBmxj20G3Y9oDaEroNeyiGfXEbtj1BhQoTMey127DtqVIhyMOF27DtaZbCuNNG6Rv69g1SmN5MPei3jea1xijsfhjkPcGb64YojN8z9f1yxgor+IXjziPo8pZSGP2xERig/Qrw/K1MLCoMe2Wp75e+ORZBUiIaCm8g6FuJkPb2CoOV/PIZPl8PIkd0dzDkY3GBxyAHSt+6snlSmWlhgTnK6B25MRlmv+KG4u30Mt+HxtLrYTV6FD4LC2xlBw6RTcY5+xUXFK+GuefjZcOfZL/iguKTwrnrkdJq/4Xp0lK24gZDmiHA/kBPDqGrxqe7iguzQtcIFCtlD2jtNSkF8lmt8tAyB2Ua9gdIuS8TIuiRaroksK6qz69SfDol4qN8zpDydtgoHGQoXElV0bXCcsMKFwpbK9jxc6ywVA46UihZVbcKy/bmX15hiVb0yasr/FMurNbrKyy/XlG1wmhghTi0bpTCtjSMNXBopMJcmzSuDVSYcwGczjU1SOEhn0I6jG+QQrm/msW0cQpzCgwmXqFX6BV6hV7h/13hzwcGmMdruEJ8SLX+hxS20ffAZKZXWIx/XyE46fLPKIwGI0r6nVthOlKBu0zrVbgajgMtVgqzqVNhaD5+1XyFh4yoNV1hlHk6sOEKLQ7vNFthxyJqjVYY20TNaoX0VRVa7T5cJyg5t9zUoxDZTlAdtSjM3iDrkDoUjqqXJVCHwkpOkmupQ6Ech2vPPXwhrQaFkkErsRnVSDozKFS3F99xNYsBN69Vd0ZqZVD4NUXYgIFOCYXAoO0rkEZJ9AotKKEQlPZlJdqehHUpBHvrqjzIF3uFXuEdrxDDK3QGVJh3BziJWYMUWo1JBchplQYpzOu3hrzWIIWSV4Qs6IGjJinMVU7ZOdxGKWylt9PYhsWE7wVulsIieIUYXqEzvEIrvEIMr9AZXqEVXiGGV+gMr9AKrxDDK3SGV2iFV4jhFTrDK7TCK8TwCp3hFVpRWmGVF0bUphDsy6nSIW+YpXCVJpf5YnxazI9TfJeUg/00P7njbc/EqHBwkVyfjb8wP3NFFELPS9VtqCHu6VCn16sjuiS8U/clTwvkh7Svbe7Ykyohpgn5qWbi6oDJeyI1DH1wJnFn+XF98K+OrZPrdXZQL4qtbbN3ovJq7O0E5j0wUSGf60k3bQ/S6dFy37LOpkD+0i0bmeyHwMFj3+aYg535lnbqz6ddFHKYEH+of0F6HQSRCp8+IY6Wp4L/k0V6f2MqebW1uidIcjOrzfeon45SkwN2ibgzGI3aRtPDHU9+aC6oEGw12Y0hHdGxcWcGX8G9LHYP3G/ebpl9UUV/yzfLzOaJJlm2FoUt5juhyV5wYPKtKiI8MINFV7UmB1PWxFvFuc4Jc0vPj8t1TfFj1ZE6ZwMhG18lgDSRHQH/xgPfurTQasS9R/+ohYP10zLyge20Jz4gwf52G8+eQKHir1ry0SqAd2D1u9V6UpqwvMFPImASnzu/wFaqsgr7Jo/zVyQbjQ68QQ+EuYm2cLdPE+PTuUJYqVXkJmeVcURMvJaJjrvVAywrtX3skR8njhVOYPzGi/XiG/4Jhi95YDu/r+cneLqYV3OahWcYme76UTv3F2g9qEX741aheJbmfUpb/DARa7rYlIkCf75Y7UrFqnyif6V/BEMp8Yt7UHqpYdm4VChYkQM0aKFgPoR2kGfXTqpbgt2mBZX8Vxz+RNIlBeCqsU+eQq4U8hyRG8FfOjwy7B7Qd9NXD+zhc9ROm1whaPWw9Vm4Y5QmUuROIdOAWwWWjbTcsXzaoz0Yforz8fhN/hzqRlGspDyBHClkVULnqJcZ9mdVZKfBvzW/D8EPyL+Frg7qZFAoxKTiLlwpZBHWz5+yQdfjfzRPz9rfs1LY5R02/vQLEyje7DJgr7hRSHNIbAk63U1XrJK0O3fPZVbGBFsWpZuN2OjTgrpnRZobD51DAMGLPflL6Egh+e+MR/dA/rRkGmis7kaKPuV9gITMfr7zdvXGfkQ6KfxCRO0VBdyajOnLThTSv7HYiYWI1cyE/0pKoFb/RwiTNYnkD280krwaSj0JDk+Ew/MPWzcKSXqxMgLPDTA36MRIrZntpCkuuTCgrSvtJNG5L97n1gkUCjLJ5mVJhVfwQdpjkfvT1IDQTKTlj1oOZW5LEpJeoXLTbS1yPG+w1bVRCL04PT46gqGrIyLSgNDuYvQDP6f8nnr3J0l1JJnPqrRhuo/Fk5SLNWyUbC4Cg+n3KKak1kk9LIE9eUKqDy19JMbIGLgN0mr8UVzhDRYoq7U6GOIpZEmdgGgBSCaSpOhB3cjvSWIRozIrUUp1j00o0xS9GZCBjWqXmPi1IUOgeDKw5hmgFai0NBA2VjGivc+HJPEP8oh8GPpeOhqiQroKcImQj7162DtCmC2Noy67yx+0DoZiffqSNheOB0gPD52rJi0CdAc3YXHYYu/c4QYFnRETRh8mdLNNBoVkrhnWn9wKeRnT3X4mdHOxx9zdvhld8KSUYquzplKK5gepctJCNo+DZpGCGwO0dltf4KHpFZImXrnPKGCT1LDvQvo6KfJ7qaWhCFNZ6Cq3cHEjtn6UY2sMPutLDDjWTJO0hXNVdM0Z+T0x+XJpEe75wfypiesuyGO7hpSAjj9p/1N9Qi+uklKGVFwkuUmKKC63hPkAtRh+CIUQSeZrKw8xKpE8VAsxaeblVljzZ27VlDZNvMsolPwagixS45dPYAs/dkzruVyI6bhYTlha6JSsopmhfgLMcoljtBlYzFFtdoG76BHDz1Kxhweu3FFKC52U6x39J6Sr6BKS0HM4na6WikL3PMVqi81mQ8XixSbfVEd2bIpTdJDGbwrGVkG41SdEYajYcbkQXSwtvcpUckG7Z0/atBQLG4qQ+PJ5GTrAOPMRHG7zLNY45WmqXI2ohNzJFyZL43Q4ScThGLrOJDzvT7fbrrGxfJK5B0tpR0vdDi3vrdGPofGupLrEStHfnJMhURGon7G0QQlOt2ivG5HoLuuTLwkU0WxTeKKmZMkLvpXw8K6R/ibkMdoKmF3AfmGvPFG3DpWphXdU875QoxwZnGKjaawdHRF2mtkIzO9o8YtjCYjHZGlqP866ynohxXdkcfMRtukzxQbGinnJDTo0uPGqktpsZRyzFdVWZ2LpHnU8BYUlUjet3LHdUmpCs2lutz4sD3P7S5o/F7fl5WYszuo3LknaD8P2aHjTOd8ufafjnVyRKkbhS9eNza41Fr69S3Isumu35GXCjKxdJjLdTH/ukLvNzOvq60H5VoaiWa/UMM15099zmbiARHcCTQZd5T6QMUxaK9ABU+6CWvZmXEiWieY8B/aRtQs9PnTNV1LKdtYUbL2Y08FPrF3khIhbSVHTq+FcuiujIG/gQRE7oVYlG+4HXVlXxmqO8mSXIlgz2pmds4Vir+18C55LHnjTEpmTeK10ybUbDh5c0ZqUnY6f2A5jV3T05x5uaMXQt1B73Ybl2Kzx6srK64i+MHN+HmrngrpootyM0zEbrZfItZtuWgadIYi0fvM9Rdza/8v3MTua8XSuzMTtD64NhIlVu5sMt8Nk1LecyAvT6XC7TTapfSsfjYaHRW93ve6+58tkUHjG0OPxeDwej6f5/AfnL7ztgo6fU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png;base64,iVBORw0KGgoAAAANSUhEUgAAAOEAAADhCAMAAAAJbSJIAAAAgVBMVEX///8AAADY2Njh4eHBwcFDQ0Pl5eXv7+/b29v5+fnU1NSvr6+mpqZoaGjHx8dMTEydnZ24uLhcXFwODg4hISFubm7MzMxjY2OOjo709PRzc3MZGRm9vb2jo6M9PT2ampozMzOEhISRkZFVVVU1NTWGhoYpKSl7e3sLCwtKSkodHR02qB+MAAALbklEQVR4nO2daWOiOhSGxQVErEutuFStu9P+/x94q2Y7yUkIEAaZm+fTTJGQN9vJetJqeTwej8fj8Xg8Ho/H4/F4PB6Px+PxeDwezysQhY6I6laCsEoWn4FD9rdR3ZIAnYVLdZRlXLcuxrwKfXe2dSt70q5K3y+9V8jGTYUCf6m/0alYYP0S+1ULDD5qVjirXGEwr1XgpXqBQTCoUWD0NwQG+xoV/pUsDIK0PoUwIuNNu++E9hD2AOuriSmIx5fLoE8gaJch5+IoxuLdbdhAYW1tDUhox2OBmxj20G3Y9oDaEroNeyiGfXEbtj1BhQoTMey127DtqVIhyMOF27DtaZbCuNNG6Rv69g1SmN5MPei3jea1xijsfhjkPcGb64YojN8z9f1yxgor+IXjziPo8pZSGP2xERig/Qrw/K1MLCoMe2Wp75e+ORZBUiIaCm8g6FuJkPb2CoOV/PIZPl8PIkd0dzDkY3GBxyAHSt+6snlSmWlhgTnK6B25MRlmv+KG4u30Mt+HxtLrYTV6FD4LC2xlBw6RTcY5+xUXFK+GuefjZcOfZL/iguKTwrnrkdJq/4Xp0lK24gZDmiHA/kBPDqGrxqe7iguzQtcIFCtlD2jtNSkF8lmt8tAyB2Ua9gdIuS8TIuiRaroksK6qz69SfDol4qN8zpDydtgoHGQoXElV0bXCcsMKFwpbK9jxc6ywVA46UihZVbcKy/bmX15hiVb0yasr/FMurNbrKyy/XlG1wmhghTi0bpTCtjSMNXBopMJcmzSuDVSYcwGczjU1SOEhn0I6jG+QQrm/msW0cQpzCgwmXqFX6BV6hV7h/13hzwcGmMdruEJ8SLX+hxS20ffAZKZXWIx/XyE46fLPKIwGI0r6nVthOlKBu0zrVbgajgMtVgqzqVNhaD5+1XyFh4yoNV1hlHk6sOEKLQ7vNFthxyJqjVYY20TNaoX0VRVa7T5cJyg5t9zUoxDZTlAdtSjM3iDrkDoUjqqXJVCHwkpOkmupQ6Ech2vPPXwhrQaFkkErsRnVSDozKFS3F99xNYsBN69Vd0ZqZVD4NUXYgIFOCYXAoO0rkEZJ9AotKKEQlPZlJdqehHUpBHvrqjzIF3uFXuEdrxDDK3QGVJh3BziJWYMUWo1JBchplQYpzOu3hrzWIIWSV4Qs6IGjJinMVU7ZOdxGKWylt9PYhsWE7wVulsIieIUYXqEzvEIrvEIMr9AZXqEVXiGGV+gMr9AKrxDDK3SGV2iFV4jhFTrDK7TCK8TwCp3hFVpRWmGVF0bUphDsy6nSIW+YpXCVJpf5YnxazI9TfJeUg/00P7njbc/EqHBwkVyfjb8wP3NFFELPS9VtqCHu6VCn16sjuiS8U/clTwvkh7Svbe7Ykyohpgn5qWbi6oDJeyI1DH1wJnFn+XF98K+OrZPrdXZQL4qtbbN3ovJq7O0E5j0wUSGf60k3bQ/S6dFy37LOpkD+0i0bmeyHwMFj3+aYg535lnbqz6ddFHKYEH+of0F6HQSRCp8+IY6Wp4L/k0V6f2MqebW1uidIcjOrzfeon45SkwN2ibgzGI3aRtPDHU9+aC6oEGw12Y0hHdGxcWcGX8G9LHYP3G/ebpl9UUV/yzfLzOaJJlm2FoUt5juhyV5wYPKtKiI8MINFV7UmB1PWxFvFuc4Jc0vPj8t1TfFj1ZE6ZwMhG18lgDSRHQH/xgPfurTQasS9R/+ohYP10zLyge20Jz4gwf52G8+eQKHir1ry0SqAd2D1u9V6UpqwvMFPImASnzu/wFaqsgr7Jo/zVyQbjQ68QQ+EuYm2cLdPE+PTuUJYqVXkJmeVcURMvJaJjrvVAywrtX3skR8njhVOYPzGi/XiG/4Jhi95YDu/r+cneLqYV3OahWcYme76UTv3F2g9qEX741aheJbmfUpb/DARa7rYlIkCf75Y7UrFqnyif6V/BEMp8Yt7UHqpYdm4VChYkQM0aKFgPoR2kGfXTqpbgt2mBZX8Vxz+RNIlBeCqsU+eQq4U8hyRG8FfOjwy7B7Qd9NXD+zhc9ROm1whaPWw9Vm4Y5QmUuROIdOAWwWWjbTcsXzaoz0Yforz8fhN/hzqRlGspDyBHClkVULnqJcZ9mdVZKfBvzW/D8EPyL+Frg7qZFAoxKTiLlwpZBHWz5+yQdfjfzRPz9rfs1LY5R02/vQLEyje7DJgr7hRSHNIbAk63U1XrJK0O3fPZVbGBFsWpZuN2OjTgrpnRZobD51DAMGLPflL6Egh+e+MR/dA/rRkGmis7kaKPuV9gITMfr7zdvXGfkQ6KfxCRO0VBdyajOnLThTSv7HYiYWI1cyE/0pKoFb/RwiTNYnkD280krwaSj0JDk+Ew/MPWzcKSXqxMgLPDTA36MRIrZntpCkuuTCgrSvtJNG5L97n1gkUCjLJ5mVJhVfwQdpjkfvT1IDQTKTlj1oOZW5LEpJeoXLTbS1yPG+w1bVRCL04PT46gqGrIyLSgNDuYvQDP6f8nnr3J0l1JJnPqrRhuo/Fk5SLNWyUbC4Cg+n3KKak1kk9LIE9eUKqDy19JMbIGLgN0mr8UVzhDRYoq7U6GOIpZEmdgGgBSCaSpOhB3cjvSWIRozIrUUp1j00o0xS9GZCBjWqXmPi1IUOgeDKw5hmgFai0NBA2VjGivc+HJPEP8oh8GPpeOhqiQroKcImQj7162DtCmC2Noy67yx+0DoZiffqSNheOB0gPD52rJi0CdAc3YXHYYu/c4QYFnRETRh8mdLNNBoVkrhnWn9wKeRnT3X4mdHOxx9zdvhld8KSUYquzplKK5gepctJCNo+DZpGCGwO0dltf4KHpFZImXrnPKGCT1LDvQvo6KfJ7qaWhCFNZ6Cq3cHEjtn6UY2sMPutLDDjWTJO0hXNVdM0Z+T0x+XJpEe75wfypiesuyGO7hpSAjj9p/1N9Qi+uklKGVFwkuUmKKC63hPkAtRh+CIUQSeZrKw8xKpE8VAsxaeblVljzZ27VlDZNvMsolPwagixS45dPYAs/dkzruVyI6bhYTlha6JSsopmhfgLMcoljtBlYzFFtdoG76BHDz1Kxhweu3FFKC52U6x39J6Sr6BKS0HM4na6WikL3PMVqi81mQ8XixSbfVEd2bIpTdJDGbwrGVkG41SdEYajYcbkQXSwtvcpUckG7Z0/atBQLG4qQ+PJ5GTrAOPMRHG7zLNY45WmqXI2ohNzJFyZL43Q4ScThGLrOJDzvT7fbrrGxfJK5B0tpR0vdDi3vrdGPofGupLrEStHfnJMhURGon7G0QQlOt2ivG5HoLuuTLwkU0WxTeKKmZMkLvpXw8K6R/ibkMdoKmF3AfmGvPFG3DpWphXdU875QoxwZnGKjaawdHRF2mtkIzO9o8YtjCYjHZGlqP866ynohxXdkcfMRtukzxQbGinnJDTo0uPGqktpsZRyzFdVWZ2LpHnU8BYUlUjet3LHdUmpCs2lutz4sD3P7S5o/F7fl5WYszuo3LknaD8P2aHjTOd8ufafjnVyRKkbhS9eNza41Fr69S3Isumu35GXCjKxdJjLdTH/ukLvNzOvq60H5VoaiWa/UMM15099zmbiARHcCTQZd5T6QMUxaK9ABU+6CWvZmXEiWieY8B/aRtQs9PnTNV1LKdtYUbL2Y08FPrF3khIhbSVHTq+FcuiujIG/gQRE7oVYlG+4HXVlXxmqO8mSXIlgz2pmds4Vir+18C55LHnjTEpmTeK10ybUbDh5c0ZqUnY6f2A5jV3T05x5uaMXQt1B73Ybl2Kzx6srK64i+MHN+HmrngrpootyM0zEbrZfItZtuWgadIYi0fvM9Rdza/8v3MTua8XSuzMTtD64NhIlVu5sMt8Nk1LecyAvT6XC7TTapfSsfjYaHRW93ve6+58tkUHjG0OPxeDwej6f5/AfnL7ztgo6fUQAAAABJRU5ErkJgg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4" name="Группа 23"/>
          <p:cNvGrpSpPr/>
          <p:nvPr/>
        </p:nvGrpSpPr>
        <p:grpSpPr>
          <a:xfrm>
            <a:off x="612775" y="4977250"/>
            <a:ext cx="11152506" cy="2143125"/>
            <a:chOff x="612775" y="4714875"/>
            <a:chExt cx="11152506" cy="2143125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775" y="4714875"/>
              <a:ext cx="2143125" cy="214312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110942" y="5567149"/>
              <a:ext cx="980592" cy="923330"/>
            </a:xfrm>
            <a:prstGeom prst="rect">
              <a:avLst/>
            </a:prstGeom>
            <a:noFill/>
            <a:ln w="130175" cmpd="tri">
              <a:solidFill>
                <a:schemeClr val="bg2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  <a:p>
              <a:pPr algn="ctr"/>
              <a:r>
                <a:rPr lang="en-US" dirty="0" smtClean="0"/>
                <a:t>I</a:t>
              </a:r>
            </a:p>
            <a:p>
              <a:pPr algn="ctr"/>
              <a:endParaRPr lang="en-US" dirty="0" smtClean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48892" y="5591032"/>
              <a:ext cx="980592" cy="923330"/>
            </a:xfrm>
            <a:prstGeom prst="rect">
              <a:avLst/>
            </a:prstGeom>
            <a:noFill/>
            <a:ln w="130175" cmpd="tri">
              <a:solidFill>
                <a:schemeClr val="bg2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dirty="0" smtClean="0"/>
            </a:p>
            <a:p>
              <a:r>
                <a:rPr lang="en-US" dirty="0" smtClean="0"/>
                <a:t>WANT</a:t>
              </a:r>
            </a:p>
            <a:p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80550" y="5567149"/>
              <a:ext cx="980592" cy="923330"/>
            </a:xfrm>
            <a:prstGeom prst="rect">
              <a:avLst/>
            </a:prstGeom>
            <a:noFill/>
            <a:ln w="130175" cmpd="tri">
              <a:solidFill>
                <a:schemeClr val="bg2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dirty="0" smtClean="0"/>
            </a:p>
            <a:p>
              <a:r>
                <a:rPr lang="en-US" dirty="0" smtClean="0"/>
                <a:t>A NEW</a:t>
              </a:r>
            </a:p>
            <a:p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665809" y="5591032"/>
              <a:ext cx="1361070" cy="923330"/>
            </a:xfrm>
            <a:prstGeom prst="rect">
              <a:avLst/>
            </a:prstGeom>
            <a:noFill/>
            <a:ln w="130175" cmpd="tri">
              <a:solidFill>
                <a:schemeClr val="bg2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dirty="0" smtClean="0"/>
            </a:p>
            <a:p>
              <a:r>
                <a:rPr lang="en-US" dirty="0" smtClean="0"/>
                <a:t>BEAUTIFUL</a:t>
              </a:r>
            </a:p>
            <a:p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784689" y="5591032"/>
              <a:ext cx="980592" cy="923330"/>
            </a:xfrm>
            <a:prstGeom prst="rect">
              <a:avLst/>
            </a:prstGeom>
            <a:noFill/>
            <a:ln w="130175" cmpd="tri">
              <a:solidFill>
                <a:schemeClr val="bg2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dirty="0" smtClean="0"/>
            </a:p>
            <a:p>
              <a:r>
                <a:rPr lang="en-US" dirty="0" smtClean="0"/>
                <a:t>DOLL</a:t>
              </a:r>
            </a:p>
            <a:p>
              <a:endParaRPr lang="ru-RU" dirty="0"/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 flipV="1">
              <a:off x="2468880" y="6019800"/>
              <a:ext cx="711049" cy="45720"/>
            </a:xfrm>
            <a:prstGeom prst="straightConnector1">
              <a:avLst/>
            </a:prstGeom>
            <a:ln w="47625">
              <a:solidFill>
                <a:srgbClr val="00206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 flipV="1">
              <a:off x="10073640" y="5951220"/>
              <a:ext cx="711049" cy="45720"/>
            </a:xfrm>
            <a:prstGeom prst="straightConnector1">
              <a:avLst/>
            </a:prstGeom>
            <a:ln w="47625">
              <a:solidFill>
                <a:srgbClr val="00206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flipV="1">
              <a:off x="7876236" y="5905500"/>
              <a:ext cx="711049" cy="45720"/>
            </a:xfrm>
            <a:prstGeom prst="straightConnector1">
              <a:avLst/>
            </a:prstGeom>
            <a:ln w="47625">
              <a:solidFill>
                <a:srgbClr val="00206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 flipV="1">
              <a:off x="6150036" y="5974080"/>
              <a:ext cx="711049" cy="45720"/>
            </a:xfrm>
            <a:prstGeom prst="straightConnector1">
              <a:avLst/>
            </a:prstGeom>
            <a:ln w="47625">
              <a:solidFill>
                <a:srgbClr val="00206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 flipV="1">
              <a:off x="4217291" y="5996940"/>
              <a:ext cx="711049" cy="45720"/>
            </a:xfrm>
            <a:prstGeom prst="straightConnector1">
              <a:avLst/>
            </a:prstGeom>
            <a:ln w="47625">
              <a:solidFill>
                <a:srgbClr val="00206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Овал 18"/>
            <p:cNvSpPr/>
            <p:nvPr/>
          </p:nvSpPr>
          <p:spPr>
            <a:xfrm>
              <a:off x="3466949" y="6496334"/>
              <a:ext cx="544646" cy="361666"/>
            </a:xfrm>
            <a:prstGeom prst="ellipse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11072719" y="6465854"/>
              <a:ext cx="544646" cy="361666"/>
            </a:xfrm>
            <a:prstGeom prst="ellipse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9074021" y="6496334"/>
              <a:ext cx="544646" cy="361666"/>
            </a:xfrm>
            <a:prstGeom prst="ellipse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7075323" y="6496334"/>
              <a:ext cx="544646" cy="361666"/>
            </a:xfrm>
            <a:prstGeom prst="ellipse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5235896" y="6496334"/>
              <a:ext cx="544646" cy="361666"/>
            </a:xfrm>
            <a:prstGeom prst="ellipse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713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Фонетика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2814" y="1307319"/>
            <a:ext cx="4597231" cy="322373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ru-RU" sz="2800" dirty="0"/>
              <a:t>темп </a:t>
            </a:r>
            <a:r>
              <a:rPr lang="ru-RU" sz="2800" dirty="0" smtClean="0"/>
              <a:t>речи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 дикция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интонация </a:t>
            </a:r>
            <a:r>
              <a:rPr lang="ru-RU" sz="2800" dirty="0"/>
              <a:t>законченности </a:t>
            </a:r>
            <a:r>
              <a:rPr lang="ru-RU" sz="2800" dirty="0" smtClean="0"/>
              <a:t>высказывания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выразительность </a:t>
            </a:r>
            <a:r>
              <a:rPr lang="ru-RU" sz="2800" dirty="0"/>
              <a:t>речи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19414" y="1258669"/>
            <a:ext cx="4280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«12 шагов к английскому языку», ч.7</a:t>
            </a:r>
          </a:p>
          <a:p>
            <a:pPr algn="ctr"/>
            <a:r>
              <a:rPr lang="ru-RU" dirty="0" smtClean="0"/>
              <a:t>Занятие 11, задание 3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045" y="2229676"/>
            <a:ext cx="7139065" cy="461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4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Связная речь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5755" y="1683224"/>
            <a:ext cx="8915400" cy="3777622"/>
          </a:xfrm>
        </p:spPr>
        <p:txBody>
          <a:bodyPr>
            <a:noAutofit/>
          </a:bodyPr>
          <a:lstStyle/>
          <a:p>
            <a:r>
              <a:rPr lang="ru-RU" sz="2800" dirty="0"/>
              <a:t>построение связных высказываний </a:t>
            </a:r>
            <a:r>
              <a:rPr lang="ru-RU" sz="2800" dirty="0" smtClean="0"/>
              <a:t>повествования</a:t>
            </a:r>
          </a:p>
          <a:p>
            <a:r>
              <a:rPr lang="ru-RU" sz="2800" dirty="0" smtClean="0"/>
              <a:t>умение </a:t>
            </a:r>
            <a:r>
              <a:rPr lang="ru-RU" sz="2800" dirty="0"/>
              <a:t>структурно выстраивать </a:t>
            </a:r>
            <a:r>
              <a:rPr lang="ru-RU" sz="2800" dirty="0" smtClean="0"/>
              <a:t>текст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развивать сюжет по серии </a:t>
            </a:r>
            <a:r>
              <a:rPr lang="ru-RU" sz="2800" dirty="0" smtClean="0"/>
              <a:t>картин</a:t>
            </a:r>
          </a:p>
          <a:p>
            <a:r>
              <a:rPr lang="ru-RU" sz="2800" dirty="0" smtClean="0"/>
              <a:t>соединять </a:t>
            </a:r>
            <a:r>
              <a:rPr lang="ru-RU" sz="2800" dirty="0"/>
              <a:t>части высказывания логически правильно и </a:t>
            </a:r>
            <a:r>
              <a:rPr lang="ru-RU" sz="2800" dirty="0" smtClean="0"/>
              <a:t>точно</a:t>
            </a:r>
          </a:p>
          <a:p>
            <a:r>
              <a:rPr lang="ru-RU" sz="2800" dirty="0" smtClean="0"/>
              <a:t>выражать адекватную вербальную реакцию в соответствии с ситуацией общения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3776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9" b="46081"/>
          <a:stretch/>
        </p:blipFill>
        <p:spPr>
          <a:xfrm>
            <a:off x="4283787" y="624110"/>
            <a:ext cx="7220825" cy="6233890"/>
          </a:xfrm>
        </p:spPr>
      </p:pic>
      <p:sp>
        <p:nvSpPr>
          <p:cNvPr id="5" name="TextBox 4"/>
          <p:cNvSpPr txBox="1"/>
          <p:nvPr/>
        </p:nvSpPr>
        <p:spPr>
          <a:xfrm>
            <a:off x="1062915" y="3603009"/>
            <a:ext cx="3220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«12 шагов к английскому языку», ч. 5</a:t>
            </a:r>
          </a:p>
          <a:p>
            <a:pPr algn="ctr"/>
            <a:r>
              <a:rPr lang="ru-RU" dirty="0" smtClean="0"/>
              <a:t>Занятие 3, задание 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7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ЗАКЛЮЧЕНИЕ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46663"/>
            <a:ext cx="10515600" cy="4730300"/>
          </a:xfrm>
        </p:spPr>
        <p:txBody>
          <a:bodyPr>
            <a:normAutofit/>
          </a:bodyPr>
          <a:lstStyle/>
          <a:p>
            <a:r>
              <a:rPr lang="ru-RU" dirty="0"/>
              <a:t>изучение иностранных языков, при правильной организации занятий, развивает детей, повышает их образовательный и культурный </a:t>
            </a:r>
            <a:r>
              <a:rPr lang="ru-RU" dirty="0" smtClean="0"/>
              <a:t>уровень, а также </a:t>
            </a:r>
            <a:r>
              <a:rPr lang="ru-RU" dirty="0"/>
              <a:t>положительно влияет на общее развитие </a:t>
            </a:r>
            <a:r>
              <a:rPr lang="ru-RU" dirty="0" smtClean="0"/>
              <a:t>ребенка</a:t>
            </a:r>
          </a:p>
          <a:p>
            <a:r>
              <a:rPr lang="ru-RU" dirty="0"/>
              <a:t>жизненный опыт ребенка </a:t>
            </a:r>
            <a:r>
              <a:rPr lang="ru-RU" dirty="0" smtClean="0"/>
              <a:t> - его </a:t>
            </a:r>
            <a:r>
              <a:rPr lang="ru-RU" dirty="0"/>
              <a:t>круг интересов и опыт общения в привычной ему среде (дом, детский сад, друзья во дворе) </a:t>
            </a:r>
            <a:endParaRPr lang="ru-RU" dirty="0" smtClean="0"/>
          </a:p>
          <a:p>
            <a:r>
              <a:rPr lang="ru-RU" dirty="0"/>
              <a:t>обязательно наличие понятного контекста ситуации общения, который может быть передан на родном языке ребенка, так и в виде иллюстраций и другого наглядного </a:t>
            </a:r>
            <a:r>
              <a:rPr lang="ru-RU" dirty="0" smtClean="0"/>
              <a:t>материала</a:t>
            </a:r>
            <a:endParaRPr lang="ru-RU" dirty="0"/>
          </a:p>
          <a:p>
            <a:r>
              <a:rPr lang="ru-RU" dirty="0" smtClean="0"/>
              <a:t>Развитие речи ребенка с помощью средств иностранного языка не отменяет норм и правил развития речи дошкольника на родном ему языке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25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608" y="2303932"/>
            <a:ext cx="3215186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Речь - ведущий процесс психического развития ребенка. </a:t>
            </a:r>
          </a:p>
        </p:txBody>
      </p:sp>
      <p:pic>
        <p:nvPicPr>
          <p:cNvPr id="1026" name="Picture 2" descr="http://www.obsheniye.ru/files/ob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133" y="194924"/>
            <a:ext cx="8149054" cy="613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37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8326" y="2384994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41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Уровень развития ребенка и готовность к изучению иностранного языка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4854031"/>
              </p:ext>
            </p:extLst>
          </p:nvPr>
        </p:nvGraphicFramePr>
        <p:xfrm>
          <a:off x="838200" y="1690689"/>
          <a:ext cx="10515599" cy="44371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3854"/>
                <a:gridCol w="9771745"/>
              </a:tblGrid>
              <a:tr h="44371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2800">
                          <a:effectLst/>
                        </a:rPr>
                        <a:t>4-5 лет</a:t>
                      </a:r>
                      <a:endParaRPr lang="ru-RU" sz="4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ru-RU" sz="2800" dirty="0">
                          <a:effectLst/>
                        </a:rPr>
                        <a:t>Употребляют существительные, обозначающие профессии; глаголы, обозначающие трудовые действия; определяют и называют местоположение предмета (слева, справа, между, около, рядом),     время суток, характеризуют состояние и настроение людей; используют существительные, обозначающие названия частей и   деталей   предметов; прилагательные, обозначающие свойства; наиболее употребительные глаголы, наречия, предлоги.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87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8576" y="1337480"/>
            <a:ext cx="10052714" cy="472212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речи детей в возрасте 5 лет </a:t>
            </a:r>
            <a:r>
              <a:rPr lang="ru-RU" sz="2400" dirty="0"/>
              <a:t>– это комплексное обозначение психолингвистических процессов, этапов и методик, связанных с овладением средствами как устной речи (языка), характеризующими в свою очередь развитие навыков коммуникации и вербального мышления, которое на данном возрастном этапе предполагает обогащение словаря, грамматических и стилистических структур речи в процессе общения и под влиянием обучения на родном языке с элементами английского языка.  </a:t>
            </a:r>
          </a:p>
        </p:txBody>
      </p:sp>
    </p:spTree>
    <p:extLst>
      <p:ext uri="{BB962C8B-B14F-4D97-AF65-F5344CB8AC3E}">
        <p14:creationId xmlns:p14="http://schemas.microsoft.com/office/powerpoint/2010/main" val="262564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Ребенок учится языку у взрослых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3176" y="1519451"/>
            <a:ext cx="8915400" cy="3777622"/>
          </a:xfrm>
        </p:spPr>
        <p:txBody>
          <a:bodyPr>
            <a:noAutofit/>
          </a:bodyPr>
          <a:lstStyle/>
          <a:p>
            <a:r>
              <a:rPr lang="ru-RU" sz="2400" dirty="0" smtClean="0"/>
              <a:t>взрослым </a:t>
            </a:r>
            <a:r>
              <a:rPr lang="ru-RU" sz="2400" dirty="0"/>
              <a:t>никогда не следует подделываться под детскую речь. Разговаривать с ребенком нужно пользуясь простой, понятной для него правильной речью, с четким, правильным произношением каждого слова и в нормальном темпе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  <a:p>
            <a:r>
              <a:rPr lang="ru-RU" sz="2400" dirty="0" smtClean="0"/>
              <a:t>окружение </a:t>
            </a:r>
            <a:r>
              <a:rPr lang="ru-RU" sz="2400" dirty="0"/>
              <a:t>правильной родной, а также и иностранной речью очень важно для малышей – лексически точное использование слов, грамматически правильное структурирование своих высказываний и фонетически безупречное их произнесение. </a:t>
            </a:r>
          </a:p>
        </p:txBody>
      </p:sp>
    </p:spTree>
    <p:extLst>
      <p:ext uri="{BB962C8B-B14F-4D97-AF65-F5344CB8AC3E}">
        <p14:creationId xmlns:p14="http://schemas.microsoft.com/office/powerpoint/2010/main" val="242127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algus-neuro.ru/images/stories/dscn70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946" y="1114917"/>
            <a:ext cx="7064669" cy="529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9677" y="2251673"/>
            <a:ext cx="3604269" cy="34908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под жизненным опытом ребенка в возрасте 5 лет мы имеем ввиду прежде всего интересы детей и его коммуникативный опыт в домашней среде, а также со старшими и сверстниками в дошкольных учреждениях и даже во дворе с друзьями. </a:t>
            </a:r>
          </a:p>
        </p:txBody>
      </p:sp>
    </p:spTree>
    <p:extLst>
      <p:ext uri="{BB962C8B-B14F-4D97-AF65-F5344CB8AC3E}">
        <p14:creationId xmlns:p14="http://schemas.microsoft.com/office/powerpoint/2010/main" val="227691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Традиционно работа по развитию речи детей 5 лет ведется по следующим направлениям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24" name="Объект 2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3856680"/>
              </p:ext>
            </p:extLst>
          </p:nvPr>
        </p:nvGraphicFramePr>
        <p:xfrm>
          <a:off x="2497281" y="2513629"/>
          <a:ext cx="8543760" cy="4064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5400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ru-RU" sz="2800" dirty="0"/>
              <a:t>понимание смысловой стороны </a:t>
            </a:r>
            <a:r>
              <a:rPr lang="ru-RU" sz="2800" dirty="0" smtClean="0"/>
              <a:t>слова</a:t>
            </a:r>
          </a:p>
          <a:p>
            <a:pPr>
              <a:lnSpc>
                <a:spcPct val="200000"/>
              </a:lnSpc>
            </a:pPr>
            <a:r>
              <a:rPr lang="ru-RU" sz="2800" dirty="0" smtClean="0"/>
              <a:t> </a:t>
            </a:r>
            <a:r>
              <a:rPr lang="ru-RU" sz="2800" dirty="0"/>
              <a:t>определение значения </a:t>
            </a:r>
            <a:r>
              <a:rPr lang="ru-RU" sz="2800" dirty="0" smtClean="0"/>
              <a:t>слова</a:t>
            </a: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422798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732" y="0"/>
            <a:ext cx="8998424" cy="6750894"/>
          </a:xfrm>
        </p:spPr>
      </p:pic>
    </p:spTree>
    <p:extLst>
      <p:ext uri="{BB962C8B-B14F-4D97-AF65-F5344CB8AC3E}">
        <p14:creationId xmlns:p14="http://schemas.microsoft.com/office/powerpoint/2010/main" val="145231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125</TotalTime>
  <Words>529</Words>
  <Application>Microsoft Office PowerPoint</Application>
  <PresentationFormat>Широкоэкранный</PresentationFormat>
  <Paragraphs>63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Wingdings 3</vt:lpstr>
      <vt:lpstr>Легкий дым</vt:lpstr>
      <vt:lpstr>Развитие речи детей в возрасте 5 лет в контексте жизненного опыта ребенка </vt:lpstr>
      <vt:lpstr>Речь - ведущий процесс психического развития ребенка. </vt:lpstr>
      <vt:lpstr>Уровень развития ребенка и готовность к изучению иностранного языка</vt:lpstr>
      <vt:lpstr>Презентация PowerPoint</vt:lpstr>
      <vt:lpstr>Ребенок учится языку у взрослых. </vt:lpstr>
      <vt:lpstr>Презентация PowerPoint</vt:lpstr>
      <vt:lpstr>Традиционно работа по развитию речи детей 5 лет ведется по следующим направлениям:</vt:lpstr>
      <vt:lpstr>Словарная работа</vt:lpstr>
      <vt:lpstr>Презентация PowerPoint</vt:lpstr>
      <vt:lpstr>Словарная работа</vt:lpstr>
      <vt:lpstr>Презентация PowerPoint</vt:lpstr>
      <vt:lpstr>Презентация PowerPoint</vt:lpstr>
      <vt:lpstr>Грамматика </vt:lpstr>
      <vt:lpstr>Грамматика</vt:lpstr>
      <vt:lpstr>- Do you want an old book for your birthday? - No, I don’t.  What present do you want?      </vt:lpstr>
      <vt:lpstr>Фонетика </vt:lpstr>
      <vt:lpstr>Связная речь</vt:lpstr>
      <vt:lpstr>Презентация PowerPoint</vt:lpstr>
      <vt:lpstr>ЗАКЛЮЧЕНИЕ 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речи детей в возрасте 5 лет в контексте жизненного опыта ребенка </dc:title>
  <dc:creator>nataly yushina</dc:creator>
  <cp:lastModifiedBy>nataly yushina</cp:lastModifiedBy>
  <cp:revision>9</cp:revision>
  <dcterms:created xsi:type="dcterms:W3CDTF">2015-12-01T20:17:35Z</dcterms:created>
  <dcterms:modified xsi:type="dcterms:W3CDTF">2015-12-02T11:46:40Z</dcterms:modified>
</cp:coreProperties>
</file>