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6" r:id="rId11"/>
    <p:sldId id="279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6" r:id="rId23"/>
    <p:sldId id="288" r:id="rId24"/>
    <p:sldId id="298" r:id="rId25"/>
    <p:sldId id="302" r:id="rId26"/>
    <p:sldId id="278" r:id="rId27"/>
    <p:sldId id="299" r:id="rId28"/>
    <p:sldId id="300" r:id="rId29"/>
    <p:sldId id="301" r:id="rId30"/>
    <p:sldId id="289" r:id="rId31"/>
    <p:sldId id="290" r:id="rId32"/>
    <p:sldId id="282" r:id="rId33"/>
    <p:sldId id="283" r:id="rId34"/>
    <p:sldId id="284" r:id="rId35"/>
    <p:sldId id="287" r:id="rId36"/>
    <p:sldId id="285" r:id="rId37"/>
    <p:sldId id="280" r:id="rId38"/>
    <p:sldId id="292" r:id="rId39"/>
    <p:sldId id="293" r:id="rId40"/>
    <p:sldId id="294" r:id="rId41"/>
    <p:sldId id="281" r:id="rId42"/>
    <p:sldId id="297" r:id="rId43"/>
    <p:sldId id="296" r:id="rId44"/>
    <p:sldId id="295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00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8AE0CA-4D99-44D3-B60C-F8850DE0F6DF}" type="doc">
      <dgm:prSet loTypeId="urn:microsoft.com/office/officeart/2005/8/layout/chevron1" loCatId="process" qsTypeId="urn:microsoft.com/office/officeart/2005/8/quickstyle/3d1" qsCatId="3D" csTypeId="urn:microsoft.com/office/officeart/2005/8/colors/accent4_2" csCatId="accent4" phldr="1"/>
      <dgm:spPr/>
    </dgm:pt>
    <dgm:pt modelId="{47433564-5A36-4A4C-BBF0-AF9BA414E3CC}">
      <dgm:prSet phldrT="[Текст]"/>
      <dgm:spPr/>
      <dgm:t>
        <a:bodyPr/>
        <a:lstStyle/>
        <a:p>
          <a:r>
            <a:rPr lang="ru-RU" dirty="0" smtClean="0"/>
            <a:t>Проблема</a:t>
          </a:r>
          <a:endParaRPr lang="ru-RU" dirty="0"/>
        </a:p>
      </dgm:t>
    </dgm:pt>
    <dgm:pt modelId="{A03111C2-B53F-4611-98B4-7DC27854C8B7}" type="parTrans" cxnId="{07D89A0B-5000-407A-AA16-0F3738D431C3}">
      <dgm:prSet/>
      <dgm:spPr/>
      <dgm:t>
        <a:bodyPr/>
        <a:lstStyle/>
        <a:p>
          <a:endParaRPr lang="ru-RU"/>
        </a:p>
      </dgm:t>
    </dgm:pt>
    <dgm:pt modelId="{0BED20B8-BCD9-4BC5-A9ED-F9909B4AF3B2}" type="sibTrans" cxnId="{07D89A0B-5000-407A-AA16-0F3738D431C3}">
      <dgm:prSet/>
      <dgm:spPr/>
      <dgm:t>
        <a:bodyPr/>
        <a:lstStyle/>
        <a:p>
          <a:endParaRPr lang="ru-RU"/>
        </a:p>
      </dgm:t>
    </dgm:pt>
    <dgm:pt modelId="{96E80B59-C6E3-448D-BAF9-B3A1C1762FA6}">
      <dgm:prSet phldrT="[Текст]"/>
      <dgm:spPr/>
      <dgm:t>
        <a:bodyPr/>
        <a:lstStyle/>
        <a:p>
          <a:r>
            <a:rPr lang="ru-RU" dirty="0" smtClean="0"/>
            <a:t>Вызов</a:t>
          </a:r>
          <a:endParaRPr lang="ru-RU" dirty="0"/>
        </a:p>
      </dgm:t>
    </dgm:pt>
    <dgm:pt modelId="{BE423D15-7276-4D57-A126-30A49E376522}" type="parTrans" cxnId="{88316A29-2869-42AB-90AD-B22F5C16C022}">
      <dgm:prSet/>
      <dgm:spPr/>
      <dgm:t>
        <a:bodyPr/>
        <a:lstStyle/>
        <a:p>
          <a:endParaRPr lang="ru-RU"/>
        </a:p>
      </dgm:t>
    </dgm:pt>
    <dgm:pt modelId="{3BB4DAED-3384-494A-A7C2-C0C600CCD28E}" type="sibTrans" cxnId="{88316A29-2869-42AB-90AD-B22F5C16C022}">
      <dgm:prSet/>
      <dgm:spPr/>
      <dgm:t>
        <a:bodyPr/>
        <a:lstStyle/>
        <a:p>
          <a:endParaRPr lang="ru-RU"/>
        </a:p>
      </dgm:t>
    </dgm:pt>
    <dgm:pt modelId="{73ADB892-D201-444C-8063-B3310ED9B538}">
      <dgm:prSet phldrT="[Текст]"/>
      <dgm:spPr/>
      <dgm:t>
        <a:bodyPr/>
        <a:lstStyle/>
        <a:p>
          <a:r>
            <a:rPr lang="ru-RU" dirty="0" smtClean="0"/>
            <a:t>Решение</a:t>
          </a:r>
          <a:endParaRPr lang="ru-RU" dirty="0"/>
        </a:p>
      </dgm:t>
    </dgm:pt>
    <dgm:pt modelId="{D092D9D4-9D45-4E21-8991-1EC99968E446}" type="parTrans" cxnId="{EB78A8B7-F95E-487B-91F8-309B52A715A6}">
      <dgm:prSet/>
      <dgm:spPr/>
      <dgm:t>
        <a:bodyPr/>
        <a:lstStyle/>
        <a:p>
          <a:endParaRPr lang="ru-RU"/>
        </a:p>
      </dgm:t>
    </dgm:pt>
    <dgm:pt modelId="{9BAA5AED-E450-4A8F-8A28-45A3C0840EB1}" type="sibTrans" cxnId="{EB78A8B7-F95E-487B-91F8-309B52A715A6}">
      <dgm:prSet/>
      <dgm:spPr/>
      <dgm:t>
        <a:bodyPr/>
        <a:lstStyle/>
        <a:p>
          <a:endParaRPr lang="ru-RU"/>
        </a:p>
      </dgm:t>
    </dgm:pt>
    <dgm:pt modelId="{23198608-99F3-47FF-8900-79BBC8D08B37}" type="pres">
      <dgm:prSet presAssocID="{598AE0CA-4D99-44D3-B60C-F8850DE0F6DF}" presName="Name0" presStyleCnt="0">
        <dgm:presLayoutVars>
          <dgm:dir/>
          <dgm:animLvl val="lvl"/>
          <dgm:resizeHandles val="exact"/>
        </dgm:presLayoutVars>
      </dgm:prSet>
      <dgm:spPr/>
    </dgm:pt>
    <dgm:pt modelId="{1A12C799-C508-479F-95B0-A77AC5A8237A}" type="pres">
      <dgm:prSet presAssocID="{47433564-5A36-4A4C-BBF0-AF9BA414E3C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3619C-3B0A-4C96-9FF7-ADAAB070C549}" type="pres">
      <dgm:prSet presAssocID="{0BED20B8-BCD9-4BC5-A9ED-F9909B4AF3B2}" presName="parTxOnlySpace" presStyleCnt="0"/>
      <dgm:spPr/>
    </dgm:pt>
    <dgm:pt modelId="{F5691BE9-1994-4650-A579-5DD99B71D0AD}" type="pres">
      <dgm:prSet presAssocID="{96E80B59-C6E3-448D-BAF9-B3A1C1762FA6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71EBD-316A-4156-9B03-92B51EE69247}" type="pres">
      <dgm:prSet presAssocID="{3BB4DAED-3384-494A-A7C2-C0C600CCD28E}" presName="parTxOnlySpace" presStyleCnt="0"/>
      <dgm:spPr/>
    </dgm:pt>
    <dgm:pt modelId="{A6FE2570-7557-4F82-8238-9DDAE75E02E6}" type="pres">
      <dgm:prSet presAssocID="{73ADB892-D201-444C-8063-B3310ED9B53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090FE2-D20F-498E-A856-8056C6A06B93}" type="presOf" srcId="{598AE0CA-4D99-44D3-B60C-F8850DE0F6DF}" destId="{23198608-99F3-47FF-8900-79BBC8D08B37}" srcOrd="0" destOrd="0" presId="urn:microsoft.com/office/officeart/2005/8/layout/chevron1"/>
    <dgm:cxn modelId="{EDA6E7A1-209A-4BB8-96A4-5464F52A4461}" type="presOf" srcId="{96E80B59-C6E3-448D-BAF9-B3A1C1762FA6}" destId="{F5691BE9-1994-4650-A579-5DD99B71D0AD}" srcOrd="0" destOrd="0" presId="urn:microsoft.com/office/officeart/2005/8/layout/chevron1"/>
    <dgm:cxn modelId="{07D89A0B-5000-407A-AA16-0F3738D431C3}" srcId="{598AE0CA-4D99-44D3-B60C-F8850DE0F6DF}" destId="{47433564-5A36-4A4C-BBF0-AF9BA414E3CC}" srcOrd="0" destOrd="0" parTransId="{A03111C2-B53F-4611-98B4-7DC27854C8B7}" sibTransId="{0BED20B8-BCD9-4BC5-A9ED-F9909B4AF3B2}"/>
    <dgm:cxn modelId="{88316A29-2869-42AB-90AD-B22F5C16C022}" srcId="{598AE0CA-4D99-44D3-B60C-F8850DE0F6DF}" destId="{96E80B59-C6E3-448D-BAF9-B3A1C1762FA6}" srcOrd="1" destOrd="0" parTransId="{BE423D15-7276-4D57-A126-30A49E376522}" sibTransId="{3BB4DAED-3384-494A-A7C2-C0C600CCD28E}"/>
    <dgm:cxn modelId="{8C366F51-BFFE-49A4-BCFB-375B94A367DE}" type="presOf" srcId="{73ADB892-D201-444C-8063-B3310ED9B538}" destId="{A6FE2570-7557-4F82-8238-9DDAE75E02E6}" srcOrd="0" destOrd="0" presId="urn:microsoft.com/office/officeart/2005/8/layout/chevron1"/>
    <dgm:cxn modelId="{EB78A8B7-F95E-487B-91F8-309B52A715A6}" srcId="{598AE0CA-4D99-44D3-B60C-F8850DE0F6DF}" destId="{73ADB892-D201-444C-8063-B3310ED9B538}" srcOrd="2" destOrd="0" parTransId="{D092D9D4-9D45-4E21-8991-1EC99968E446}" sibTransId="{9BAA5AED-E450-4A8F-8A28-45A3C0840EB1}"/>
    <dgm:cxn modelId="{16394627-6786-4221-A966-BD279DE1A5DF}" type="presOf" srcId="{47433564-5A36-4A4C-BBF0-AF9BA414E3CC}" destId="{1A12C799-C508-479F-95B0-A77AC5A8237A}" srcOrd="0" destOrd="0" presId="urn:microsoft.com/office/officeart/2005/8/layout/chevron1"/>
    <dgm:cxn modelId="{ED5DF5A0-BB64-4BC4-B386-241AC441A524}" type="presParOf" srcId="{23198608-99F3-47FF-8900-79BBC8D08B37}" destId="{1A12C799-C508-479F-95B0-A77AC5A8237A}" srcOrd="0" destOrd="0" presId="urn:microsoft.com/office/officeart/2005/8/layout/chevron1"/>
    <dgm:cxn modelId="{4EE1B1EA-F631-451A-9967-EAA07003699D}" type="presParOf" srcId="{23198608-99F3-47FF-8900-79BBC8D08B37}" destId="{B463619C-3B0A-4C96-9FF7-ADAAB070C549}" srcOrd="1" destOrd="0" presId="urn:microsoft.com/office/officeart/2005/8/layout/chevron1"/>
    <dgm:cxn modelId="{F063C60E-7944-4CBC-B050-530D37909107}" type="presParOf" srcId="{23198608-99F3-47FF-8900-79BBC8D08B37}" destId="{F5691BE9-1994-4650-A579-5DD99B71D0AD}" srcOrd="2" destOrd="0" presId="urn:microsoft.com/office/officeart/2005/8/layout/chevron1"/>
    <dgm:cxn modelId="{9EC1DB57-12F7-4FC9-8C82-583B3FB469CA}" type="presParOf" srcId="{23198608-99F3-47FF-8900-79BBC8D08B37}" destId="{0F371EBD-316A-4156-9B03-92B51EE69247}" srcOrd="3" destOrd="0" presId="urn:microsoft.com/office/officeart/2005/8/layout/chevron1"/>
    <dgm:cxn modelId="{80A89DE5-A592-42D4-84AB-C41F709EE1E5}" type="presParOf" srcId="{23198608-99F3-47FF-8900-79BBC8D08B37}" destId="{A6FE2570-7557-4F82-8238-9DDAE75E02E6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12C799-C508-479F-95B0-A77AC5A8237A}">
      <dsp:nvSpPr>
        <dsp:cNvPr id="0" name=""/>
        <dsp:cNvSpPr/>
      </dsp:nvSpPr>
      <dsp:spPr>
        <a:xfrm>
          <a:off x="2411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Проблема</a:t>
          </a:r>
          <a:endParaRPr lang="ru-RU" sz="2900" kern="1200" dirty="0"/>
        </a:p>
      </dsp:txBody>
      <dsp:txXfrm>
        <a:off x="2411" y="1265153"/>
        <a:ext cx="2937420" cy="1174968"/>
      </dsp:txXfrm>
    </dsp:sp>
    <dsp:sp modelId="{F5691BE9-1994-4650-A579-5DD99B71D0AD}">
      <dsp:nvSpPr>
        <dsp:cNvPr id="0" name=""/>
        <dsp:cNvSpPr/>
      </dsp:nvSpPr>
      <dsp:spPr>
        <a:xfrm>
          <a:off x="2646089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Вызов</a:t>
          </a:r>
          <a:endParaRPr lang="ru-RU" sz="2900" kern="1200" dirty="0"/>
        </a:p>
      </dsp:txBody>
      <dsp:txXfrm>
        <a:off x="2646089" y="1265153"/>
        <a:ext cx="2937420" cy="1174968"/>
      </dsp:txXfrm>
    </dsp:sp>
    <dsp:sp modelId="{A6FE2570-7557-4F82-8238-9DDAE75E02E6}">
      <dsp:nvSpPr>
        <dsp:cNvPr id="0" name=""/>
        <dsp:cNvSpPr/>
      </dsp:nvSpPr>
      <dsp:spPr>
        <a:xfrm>
          <a:off x="5289768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Решение</a:t>
          </a:r>
          <a:endParaRPr lang="ru-RU" sz="2900" kern="1200" dirty="0"/>
        </a:p>
      </dsp:txBody>
      <dsp:txXfrm>
        <a:off x="5289768" y="1265153"/>
        <a:ext cx="2937420" cy="1174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udio.neteducom.com/books/17/" TargetMode="External"/><Relationship Id="rId4" Type="http://schemas.openxmlformats.org/officeDocument/2006/relationships/hyperlink" Target="http://audio.neteducom.com/books/16/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adchildren.ru/attachments/Image/chitaem_2_7.jpg?template=generic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s://www.englishteachers.ru/forum/index.php?showtopic=3653&amp;hl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www.englishteachers.ru/forum/index.php?app=core&amp;module=attach&amp;section=attach&amp;attach_id=740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564904"/>
            <a:ext cx="8208912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Развивающее обучение на занятиях английским языком в школе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dirty="0" smtClean="0"/>
              <a:t>(</a:t>
            </a:r>
            <a:r>
              <a:rPr lang="ru-RU" sz="2700" dirty="0"/>
              <a:t>на примерах курсов и пособий издательства «Титул</a:t>
            </a:r>
            <a:r>
              <a:rPr lang="ru-RU" sz="2700" dirty="0" smtClean="0"/>
              <a:t>»)</a:t>
            </a:r>
            <a:endParaRPr lang="ru-RU" sz="36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203848" y="260648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869160"/>
            <a:ext cx="6912768" cy="1464568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Казеичева Алёна Евгеньевна,</a:t>
            </a:r>
          </a:p>
          <a:p>
            <a:r>
              <a:rPr lang="ru-RU" sz="2000" dirty="0" smtClean="0"/>
              <a:t>заместитель руководителя Центра образовательных программ издательства </a:t>
            </a:r>
            <a:r>
              <a:rPr lang="en-US" sz="2000" dirty="0" smtClean="0"/>
              <a:t>“</a:t>
            </a:r>
            <a:r>
              <a:rPr lang="ru-RU" sz="2000" dirty="0" smtClean="0"/>
              <a:t>Титул</a:t>
            </a:r>
            <a:r>
              <a:rPr lang="en-US" sz="2000" dirty="0" smtClean="0"/>
              <a:t>”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автор учебных пособий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8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Характеристики развивающего обучения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96547" y="1573190"/>
            <a:ext cx="4038600" cy="49971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Содержание обучения, методы;</a:t>
            </a:r>
          </a:p>
          <a:p>
            <a:r>
              <a:rPr lang="ru-RU" dirty="0" smtClean="0"/>
              <a:t>особенности взаимодействия между участниками учебного процесса и характер взаимоотношений между ними; </a:t>
            </a:r>
          </a:p>
          <a:p>
            <a:r>
              <a:rPr lang="ru-RU" dirty="0" smtClean="0"/>
              <a:t>форма организации учебного процесса и развертывающийся в ней коммуникации – взаимосвязаны и обусловлены целями развивающего обучения.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39203" y="1239000"/>
            <a:ext cx="4032448" cy="5502367"/>
          </a:xfr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Реализация происходит за счет 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р</a:t>
            </a:r>
            <a:r>
              <a:rPr lang="ru-RU" sz="2400" dirty="0" smtClean="0"/>
              <a:t>аботы над проектами (</a:t>
            </a:r>
            <a:r>
              <a:rPr lang="ru-RU" sz="2400" i="1" dirty="0" smtClean="0"/>
              <a:t>или</a:t>
            </a:r>
            <a:r>
              <a:rPr lang="ru-RU" sz="2400" dirty="0" smtClean="0"/>
              <a:t> решение проектных задач);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/>
              <a:t>выполнения заданий в малых группах сотрудничества;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в</a:t>
            </a:r>
            <a:r>
              <a:rPr lang="ru-RU" sz="2400" dirty="0" smtClean="0"/>
              <a:t>ыполнения заданий направленных на развитие критического мышления учащихся, в том числе, решения нестандартных заданий.</a:t>
            </a:r>
            <a:endParaRPr lang="ru-RU" sz="2400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3707904" y="1484784"/>
            <a:ext cx="1008112" cy="481967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2105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8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Характеристики развивающего обучения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3360" y="1563967"/>
            <a:ext cx="3534544" cy="49971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Содержание обучения, методы;</a:t>
            </a:r>
          </a:p>
          <a:p>
            <a:r>
              <a:rPr lang="ru-RU" dirty="0" smtClean="0"/>
              <a:t>особенности взаимодействия между участниками учебного процесса и характер взаимоотношений между ними; </a:t>
            </a:r>
          </a:p>
          <a:p>
            <a:r>
              <a:rPr lang="ru-RU" dirty="0" smtClean="0"/>
              <a:t>форма организации учебного процесса и развертывающийся в ней коммуникации – взаимосвязаны и обусловлены целями развивающего обучения.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221656"/>
            <a:ext cx="4032448" cy="5502367"/>
          </a:xfr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Реализация происходит за счет 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р</a:t>
            </a:r>
            <a:r>
              <a:rPr lang="ru-RU" sz="2400" dirty="0" smtClean="0"/>
              <a:t>аботы над проектами (</a:t>
            </a:r>
            <a:r>
              <a:rPr lang="ru-RU" sz="2400" i="1" dirty="0" smtClean="0"/>
              <a:t>или</a:t>
            </a:r>
            <a:r>
              <a:rPr lang="ru-RU" sz="2400" dirty="0" smtClean="0"/>
              <a:t> решение проектных задач);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/>
              <a:t>выполнения заданий в малых группах сотрудничества;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/>
              <a:t>в</a:t>
            </a:r>
            <a:r>
              <a:rPr lang="ru-RU" sz="2400" dirty="0" smtClean="0"/>
              <a:t>ыполнения заданий направленных на развитие критического мышления учащихся, в том числе, решения нестандартных заданий.</a:t>
            </a:r>
            <a:endParaRPr lang="ru-RU" sz="2400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3203848" y="1412776"/>
            <a:ext cx="1008112" cy="481967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низ стрелка 10"/>
          <p:cNvSpPr/>
          <p:nvPr/>
        </p:nvSpPr>
        <p:spPr>
          <a:xfrm rot="16200000">
            <a:off x="7161935" y="3012881"/>
            <a:ext cx="1296144" cy="77691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920232" y="2636911"/>
            <a:ext cx="939001" cy="2574291"/>
            <a:chOff x="7920232" y="2636911"/>
            <a:chExt cx="939001" cy="2574291"/>
          </a:xfrm>
        </p:grpSpPr>
        <p:sp>
          <p:nvSpPr>
            <p:cNvPr id="12" name="Выгнутая вниз стрелка 11"/>
            <p:cNvSpPr/>
            <p:nvPr/>
          </p:nvSpPr>
          <p:spPr>
            <a:xfrm rot="16200000">
              <a:off x="7633612" y="4147668"/>
              <a:ext cx="1350154" cy="776913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Выгнутая вниз стрелка 12"/>
            <p:cNvSpPr/>
            <p:nvPr/>
          </p:nvSpPr>
          <p:spPr>
            <a:xfrm rot="16200000">
              <a:off x="7192629" y="3526602"/>
              <a:ext cx="2556295" cy="776913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07555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45996" cy="8001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Метод проектов и развивающее обучение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83948"/>
            <a:ext cx="8640960" cy="4763788"/>
          </a:xfrm>
        </p:spPr>
        <p:txBody>
          <a:bodyPr rtlCol="0">
            <a:noAutofit/>
          </a:bodyPr>
          <a:lstStyle/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Метод проектов позволяет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425196"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научить учащихся самостоятельному критическому мышлению, умению работать с информацией;</a:t>
            </a:r>
          </a:p>
          <a:p>
            <a:pPr marL="425196"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размышлять, опираясь на знание фактов, закономерностей науки, делать обоснованные выводы;</a:t>
            </a:r>
          </a:p>
          <a:p>
            <a:pPr marL="425196"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принимать самостоятельные аргументированные решения;</a:t>
            </a:r>
          </a:p>
          <a:p>
            <a:pPr marL="425196">
              <a:buClr>
                <a:schemeClr val="accent3"/>
              </a:buClr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научить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работать в команде, выполняя разные социальные роли. </a:t>
            </a:r>
          </a:p>
        </p:txBody>
      </p:sp>
    </p:spTree>
    <p:extLst>
      <p:ext uri="{BB962C8B-B14F-4D97-AF65-F5344CB8AC3E}">
        <p14:creationId xmlns="" xmlns:p14="http://schemas.microsoft.com/office/powerpoint/2010/main" val="356876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40581" y="260648"/>
            <a:ext cx="7662863" cy="8001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Проекты в начальной школе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352928" cy="4824536"/>
          </a:xfrm>
        </p:spPr>
        <p:txBody>
          <a:bodyPr>
            <a:normAutofit/>
          </a:bodyPr>
          <a:lstStyle/>
          <a:p>
            <a:pPr marL="274320" indent="-192024"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Подготовка к проектной деятельности проходит в начальной школе. </a:t>
            </a:r>
          </a:p>
          <a:p>
            <a:pPr marL="274320" indent="-192024"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Прообразом проекта в начальной школе являются </a:t>
            </a:r>
            <a:r>
              <a:rPr lang="ru-RU" b="1" dirty="0" smtClean="0"/>
              <a:t>проектные задачи</a:t>
            </a:r>
            <a:r>
              <a:rPr lang="ru-RU" dirty="0" smtClean="0"/>
              <a:t>, вокруг которых разворачивается работа. </a:t>
            </a:r>
          </a:p>
          <a:p>
            <a:pPr marL="274320" indent="-192024">
              <a:buClr>
                <a:schemeClr val="accent3"/>
              </a:buClr>
              <a:buFont typeface="Georgia"/>
              <a:buChar char="•"/>
              <a:defRPr/>
            </a:pPr>
            <a:endParaRPr lang="ru-RU" dirty="0" smtClean="0"/>
          </a:p>
          <a:p>
            <a:pPr marL="274320" indent="-192024">
              <a:buClr>
                <a:schemeClr val="accent3"/>
              </a:buClr>
              <a:buFont typeface="Georgia"/>
              <a:buChar char="•"/>
              <a:defRPr/>
            </a:pPr>
            <a:r>
              <a:rPr lang="ru-RU" dirty="0" smtClean="0"/>
              <a:t>Проектная деятельность в начальной школе – это </a:t>
            </a:r>
            <a:r>
              <a:rPr lang="ru-RU" b="1" dirty="0" smtClean="0"/>
              <a:t>ЗБР</a:t>
            </a:r>
            <a:r>
              <a:rPr lang="ru-RU" dirty="0" smtClean="0"/>
              <a:t> </a:t>
            </a:r>
            <a:r>
              <a:rPr lang="ru-RU" sz="2800" i="1" dirty="0" smtClean="0"/>
              <a:t>(Л.С. Выготский).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385965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270" y="1125756"/>
            <a:ext cx="4027786" cy="5539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7370" y="1125756"/>
            <a:ext cx="4032448" cy="5544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14" descr="HEru2S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82" y="213996"/>
            <a:ext cx="1352812" cy="1847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9551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22461"/>
            <a:ext cx="4330824" cy="5956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136" y="822461"/>
            <a:ext cx="4342389" cy="5970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9941" name="Picture 5" descr="https://www.englishteachers.ru/uploadedfiles/waresimgs/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777" y="2278386"/>
            <a:ext cx="1230683" cy="1707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5" descr="Heru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431" y="331857"/>
            <a:ext cx="1628843" cy="177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160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2538" y="1018863"/>
            <a:ext cx="4136112" cy="56886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1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760" y="274638"/>
            <a:ext cx="1311953" cy="1858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995472"/>
            <a:ext cx="4167666" cy="573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836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 b="1695"/>
          <a:stretch>
            <a:fillRect/>
          </a:stretch>
        </p:blipFill>
        <p:spPr bwMode="auto">
          <a:xfrm>
            <a:off x="62151" y="3727351"/>
            <a:ext cx="4320480" cy="2942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0" name="Picture 5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364344"/>
            <a:ext cx="1556653" cy="2128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3968" y="372365"/>
            <a:ext cx="4626304" cy="629699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579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1182"/>
            <a:ext cx="4966416" cy="67468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6807" name="Picture 7" descr="https://www.englishteachers.ru/uploadedfiles/waresimgs/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055" y="274638"/>
            <a:ext cx="1435460" cy="2074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9490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56" y="615721"/>
            <a:ext cx="4461444" cy="6134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10683"/>
            <a:ext cx="4460025" cy="6134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28" y="116632"/>
            <a:ext cx="139311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0330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«Обучение ребенка должно вести за собой его развитие – только в этом случае, его можно признать хорошим» </a:t>
            </a:r>
          </a:p>
          <a:p>
            <a:pPr algn="r">
              <a:buNone/>
            </a:pPr>
            <a:r>
              <a:rPr lang="ru-RU" dirty="0" smtClean="0"/>
              <a:t>(Л.С. </a:t>
            </a:r>
            <a:r>
              <a:rPr lang="ru-RU" dirty="0" err="1" smtClean="0"/>
              <a:t>Выготский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86655"/>
            <a:ext cx="3739754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t="26636" b="2222"/>
          <a:stretch>
            <a:fillRect/>
          </a:stretch>
        </p:blipFill>
        <p:spPr bwMode="auto">
          <a:xfrm>
            <a:off x="2123728" y="376280"/>
            <a:ext cx="6624736" cy="6481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16" descr="Heru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944" y="83761"/>
            <a:ext cx="1963785" cy="2049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6829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8790237"/>
              </p:ext>
            </p:extLst>
          </p:nvPr>
        </p:nvGraphicFramePr>
        <p:xfrm>
          <a:off x="107505" y="188640"/>
          <a:ext cx="8931722" cy="6219179"/>
        </p:xfrm>
        <a:graphic>
          <a:graphicData uri="http://schemas.openxmlformats.org/drawingml/2006/table">
            <a:tbl>
              <a:tblPr/>
              <a:tblGrid>
                <a:gridCol w="2304255"/>
                <a:gridCol w="6627467"/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Планируемые результаты ФГОС</a:t>
                      </a: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Умения, формируемые в процессе выполнения проектов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2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Личностные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развитие умений достигать взаимопонимания и согласия (межличностная коммуникация);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повышение мотивации учащихся;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развитие творческих способностей детей;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развитие личностных качеств: доброжелательности, толерантности, любознательности, патриотизма;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формирование основ гражданской идентичности. </a:t>
                      </a: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61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Метапредметные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работать с информацией(текстом);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работать с инструкцией (выполнять пошаговые рекомендации);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умения анализировать информацию, делать обобщения, выводы;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работать с разнообразными справочными материалами;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вести исследовательскую деятельность, взаимодействовать со сверстниками и взрослыми в учебной деятельности;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генерировать идеи, находить не один выход;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умение планировать свою деятельность, прогнозировать последствия;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умения контроля, самоконтроля, взаимоконтроля;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развитие информационной и компьютерной компетенции.</a:t>
                      </a: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93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Предметные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использование видов речевой деятельности в знакомых для школьников ситуациях для решения задач на изучаемом языке;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развитие умений представить результаты своей работы на изучаемом языке.</a:t>
                      </a:r>
                    </a:p>
                  </a:txBody>
                  <a:tcPr marL="68577" marR="68577" marT="34280" marB="3428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3994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378" y="1341"/>
            <a:ext cx="8229600" cy="9073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критического мышления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694" y="1149824"/>
            <a:ext cx="8712968" cy="549999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Технология развития критического мышления появилась в 1995 г. </a:t>
            </a:r>
            <a:r>
              <a:rPr lang="ru-RU" dirty="0" smtClean="0"/>
              <a:t>(впервые была разработана </a:t>
            </a:r>
            <a:r>
              <a:rPr lang="ru-RU" dirty="0"/>
              <a:t>в 1980 г</a:t>
            </a:r>
            <a:r>
              <a:rPr lang="ru-RU" dirty="0" smtClean="0"/>
              <a:t>.). </a:t>
            </a:r>
          </a:p>
          <a:p>
            <a:r>
              <a:rPr lang="ru-RU" dirty="0" smtClean="0"/>
              <a:t>Модель </a:t>
            </a:r>
            <a:r>
              <a:rPr lang="ru-RU" dirty="0"/>
              <a:t>образования США нуждалась в коренной перестройке; нужны были новые цели  и ценности образования. Важен был не набор знаний, а обучение способам деятельности и мышления; нестабильность и изменчивость мира, </a:t>
            </a:r>
            <a:r>
              <a:rPr lang="ru-RU" u="sng" dirty="0"/>
              <a:t>знания устаревают, через 25 лет будут востребованы только 10-15 % знаний, которые дети получают в школе</a:t>
            </a:r>
            <a:r>
              <a:rPr lang="ru-RU" dirty="0"/>
              <a:t>;  переход общества к информационному, информационный бум; возрастание роли человеческого фактора;  становление демократического правового государства; развитие рыночной экономики.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8507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57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Технология «Развитие критического мышления через чтение и письмо»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4713387"/>
          </a:xfrm>
        </p:spPr>
        <p:txBody>
          <a:bodyPr>
            <a:noAutofit/>
          </a:bodyPr>
          <a:lstStyle/>
          <a:p>
            <a:pPr marL="32400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Направлена </a:t>
            </a:r>
            <a:r>
              <a:rPr lang="ru-RU" sz="2200" u="sng" dirty="0"/>
              <a:t>на достижение образовательных результатов</a:t>
            </a:r>
            <a:r>
              <a:rPr lang="ru-RU" sz="2200" dirty="0"/>
              <a:t>: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работать с увеличивающимся и постоянно обновляющимся информационным потоком в разных областях знаний;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задавать вопросы, самостоятельно формулировать гипотезу;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решать проблемы;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вырабатывать собственное мнение на основе осмысления различного опыта, идей и представлений;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 выражать свои мысли (устно и письменно) ясно, уверенно и корректно по отношению к окружающим;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аргументировать свою точку зрения и учитывать точки зрения других</a:t>
            </a:r>
            <a:r>
              <a:rPr lang="ru-RU" sz="2200" dirty="0" smtClean="0"/>
              <a:t>;</a:t>
            </a:r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/>
              <a:t>способность самостоятельно заниматься своим обучением (академическая мобильность);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способность </a:t>
            </a:r>
            <a:r>
              <a:rPr lang="ru-RU" sz="2200" dirty="0"/>
              <a:t>брать на себя ответственность;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способность </a:t>
            </a:r>
            <a:r>
              <a:rPr lang="ru-RU" sz="2200" dirty="0"/>
              <a:t>участвовать в совместном принятии решения</a:t>
            </a:r>
            <a:r>
              <a:rPr lang="ru-RU" sz="2200" dirty="0" smtClean="0"/>
              <a:t>;</a:t>
            </a:r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/>
              <a:t>способность выстраивать конструктивные взаимоотношения с другими людьми;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сотрудничать  и др.</a:t>
            </a:r>
          </a:p>
        </p:txBody>
      </p:sp>
    </p:spTree>
    <p:extLst>
      <p:ext uri="{BB962C8B-B14F-4D97-AF65-F5344CB8AC3E}">
        <p14:creationId xmlns="" xmlns:p14="http://schemas.microsoft.com/office/powerpoint/2010/main" val="126373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41276" y="789637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2800" dirty="0" smtClean="0"/>
              <a:t>Умение анализа</a:t>
            </a:r>
          </a:p>
        </p:txBody>
      </p:sp>
      <p:pic>
        <p:nvPicPr>
          <p:cNvPr id="26627" name="Picture 2" descr="C:\Documents and Settings\alexeyvk\Рабочий стол\Развивающее обучение\Анализ ХЕРУ3 чтение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136" r="2181" b="15789"/>
          <a:stretch/>
        </p:blipFill>
        <p:spPr>
          <a:xfrm>
            <a:off x="1619672" y="2276872"/>
            <a:ext cx="7251204" cy="4464496"/>
          </a:xfrm>
          <a:noFill/>
        </p:spPr>
      </p:pic>
      <p:pic>
        <p:nvPicPr>
          <p:cNvPr id="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1828122" cy="2103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816261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027" y="196368"/>
            <a:ext cx="8229600" cy="988831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Умение анализа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570" y="1089079"/>
            <a:ext cx="6372200" cy="260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59" y="3668146"/>
            <a:ext cx="5796136" cy="303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884" y="620689"/>
            <a:ext cx="1867460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7450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Умение анализа, синтеза</a:t>
            </a:r>
            <a:endParaRPr lang="ru-RU" sz="3600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6356" y="1844824"/>
            <a:ext cx="7090444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4638"/>
            <a:ext cx="1461599" cy="1974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4669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pPr eaLnBrk="1" hangingPunct="1"/>
            <a:r>
              <a:rPr lang="ru-RU" altLang="ru-RU" sz="2800" dirty="0" smtClean="0"/>
              <a:t>Развитие памяти и внимания</a:t>
            </a:r>
          </a:p>
        </p:txBody>
      </p:sp>
      <p:pic>
        <p:nvPicPr>
          <p:cNvPr id="32771" name="Picture 2" descr="C:\Documents and Settings\alexeyvk\Рабочий стол\Развивающее обучение\Паямть и догадка ХЕРУ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281"/>
          <a:stretch/>
        </p:blipFill>
        <p:spPr>
          <a:xfrm>
            <a:off x="2483768" y="776791"/>
            <a:ext cx="4536504" cy="6109572"/>
          </a:xfrm>
          <a:noFill/>
        </p:spPr>
      </p:pic>
      <p:pic>
        <p:nvPicPr>
          <p:cNvPr id="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6643"/>
            <a:ext cx="1828122" cy="2103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823597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691679" y="115888"/>
            <a:ext cx="7006233" cy="1143000"/>
          </a:xfrm>
        </p:spPr>
        <p:txBody>
          <a:bodyPr/>
          <a:lstStyle/>
          <a:p>
            <a:pPr eaLnBrk="1" hangingPunct="1"/>
            <a:r>
              <a:rPr lang="ru-RU" altLang="ru-RU" sz="3200" dirty="0" smtClean="0"/>
              <a:t>Вероятностное прогнозирование</a:t>
            </a:r>
          </a:p>
        </p:txBody>
      </p:sp>
      <p:pic>
        <p:nvPicPr>
          <p:cNvPr id="33795" name="Picture 2" descr="C:\Documents and Settings\alexeyvk\Рабочий стол\Развивающее обучение\Догаджка ХЕРУ4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130" y="1052513"/>
            <a:ext cx="4939219" cy="5725368"/>
          </a:xfrm>
          <a:noFill/>
        </p:spPr>
      </p:pic>
      <p:pic>
        <p:nvPicPr>
          <p:cNvPr id="33796" name="Picture 3" descr="C:\Documents and Settings\alexeyvk\Рабочий стол\Развивающее обучение\Догадка ХЕРУ4-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419"/>
          <a:stretch/>
        </p:blipFill>
        <p:spPr>
          <a:xfrm>
            <a:off x="4499992" y="1052513"/>
            <a:ext cx="4366773" cy="5805487"/>
          </a:xfrm>
          <a:noFill/>
        </p:spPr>
      </p:pic>
      <p:pic>
        <p:nvPicPr>
          <p:cNvPr id="5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09" y="115888"/>
            <a:ext cx="177503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958390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804010" y="274638"/>
            <a:ext cx="6882790" cy="8509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Вероятностное прогнозирование</a:t>
            </a:r>
          </a:p>
        </p:txBody>
      </p:sp>
      <p:sp>
        <p:nvSpPr>
          <p:cNvPr id="34819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20" name="Picture 4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033" y="1125538"/>
            <a:ext cx="4192991" cy="5732462"/>
          </a:xfrm>
          <a:noFill/>
        </p:spPr>
      </p:pic>
      <p:pic>
        <p:nvPicPr>
          <p:cNvPr id="34821" name="Picture 5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5538"/>
            <a:ext cx="4161331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8758" y="4546516"/>
            <a:ext cx="177503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2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Развивающее обучение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Согласно концепции развивающего обучения </a:t>
            </a:r>
            <a:r>
              <a:rPr lang="ru-RU" i="1" dirty="0" smtClean="0"/>
              <a:t>(В.С. </a:t>
            </a:r>
            <a:r>
              <a:rPr lang="ru-RU" i="1" dirty="0" err="1" smtClean="0"/>
              <a:t>Выготский</a:t>
            </a:r>
            <a:r>
              <a:rPr lang="ru-RU" i="1" dirty="0" smtClean="0"/>
              <a:t>, В.В. Давыдов, Л.В. </a:t>
            </a:r>
            <a:r>
              <a:rPr lang="ru-RU" i="1" dirty="0" err="1" smtClean="0"/>
              <a:t>Занков</a:t>
            </a:r>
            <a:r>
              <a:rPr lang="ru-RU" i="1" dirty="0" smtClean="0"/>
              <a:t>)</a:t>
            </a:r>
            <a:r>
              <a:rPr lang="ru-RU" dirty="0" smtClean="0"/>
              <a:t> приоритетом является развитие творческого мышления детей, и важны внутренние закономерности развития ребенка, внимание к его внутреннему миру. </a:t>
            </a:r>
          </a:p>
          <a:p>
            <a:r>
              <a:rPr lang="ru-RU" dirty="0" smtClean="0"/>
              <a:t>Необходимо научить ученика мыслить и быть готовым к самообразованию и саморазвитию. 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8" y="1341"/>
            <a:ext cx="1399499" cy="195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897" y="1155831"/>
            <a:ext cx="8311093" cy="570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9672" y="261086"/>
            <a:ext cx="7524328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 smtClean="0"/>
              <a:t>Развитие внимания, умений анализа и синтеза</a:t>
            </a:r>
          </a:p>
        </p:txBody>
      </p:sp>
    </p:spTree>
    <p:extLst>
      <p:ext uri="{BB962C8B-B14F-4D97-AF65-F5344CB8AC3E}">
        <p14:creationId xmlns="" xmlns:p14="http://schemas.microsoft.com/office/powerpoint/2010/main" val="259869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8" y="1341"/>
            <a:ext cx="1399499" cy="195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961092"/>
            <a:ext cx="8583531" cy="58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2134" y="178705"/>
            <a:ext cx="7524328" cy="635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dirty="0" smtClean="0"/>
              <a:t>Развитие внимания, умений анализа и синтеза, умение группировать по признаку</a:t>
            </a:r>
          </a:p>
        </p:txBody>
      </p:sp>
    </p:spTree>
    <p:extLst>
      <p:ext uri="{BB962C8B-B14F-4D97-AF65-F5344CB8AC3E}">
        <p14:creationId xmlns="" xmlns:p14="http://schemas.microsoft.com/office/powerpoint/2010/main" val="264683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607"/>
            <a:ext cx="1656184" cy="2278303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18764" y="-210452"/>
            <a:ext cx="5494210" cy="845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19672" y="261086"/>
            <a:ext cx="7524328" cy="635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dirty="0" smtClean="0"/>
              <a:t>Развитие умений анализа и синтеза, творческих способностей, креативности, вероятностного прогнозирования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48017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534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8076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5030" y="1124744"/>
            <a:ext cx="4168970" cy="573325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061" y="1124744"/>
            <a:ext cx="4168969" cy="573325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796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844" y="0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5494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71291" y="174934"/>
            <a:ext cx="6783343" cy="952012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4146"/>
            <a:ext cx="1800589" cy="242088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2471527" y="120413"/>
            <a:ext cx="5719152" cy="75668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46429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Поддержание мотивации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12776"/>
            <a:ext cx="3096344" cy="42451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3127623" cy="4310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5805264"/>
            <a:ext cx="4099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Аудио бесплатно! </a:t>
            </a:r>
            <a:endParaRPr lang="ru-RU" b="1" dirty="0" smtClean="0">
              <a:hlinkClick r:id="rId4"/>
            </a:endParaRPr>
          </a:p>
          <a:p>
            <a:pPr algn="ctr"/>
            <a:r>
              <a:rPr lang="en-US" dirty="0" smtClean="0">
                <a:hlinkClick r:id="rId4"/>
              </a:rPr>
              <a:t>http://audio.neteducom.com/books/16/</a:t>
            </a:r>
            <a:endParaRPr lang="ru-RU" dirty="0" smtClean="0"/>
          </a:p>
          <a:p>
            <a:pPr algn="ctr"/>
            <a:r>
              <a:rPr lang="en-US" dirty="0" smtClean="0">
                <a:hlinkClick r:id="rId5"/>
              </a:rPr>
              <a:t>http://audio.neteducom.com/books/1</a:t>
            </a:r>
            <a:r>
              <a:rPr lang="ru-RU" dirty="0" smtClean="0">
                <a:hlinkClick r:id="rId5"/>
              </a:rPr>
              <a:t>7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r>
              <a:rPr lang="en-US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8134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dirty="0" smtClean="0"/>
              <a:t>Средства развития учеников в </a:t>
            </a:r>
            <a:r>
              <a:rPr lang="en-US" altLang="ru-RU" sz="3600" b="1" dirty="0" smtClean="0"/>
              <a:t>“Happy English.ru”</a:t>
            </a:r>
            <a:endParaRPr lang="ru-RU" altLang="ru-RU" sz="36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Сюжетное построение;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Образная подача грамматического материала;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Дидактические игры;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Сопоставление родного и изучаемого языков, анализ;</a:t>
            </a:r>
          </a:p>
          <a:p>
            <a:pPr>
              <a:defRPr/>
            </a:pPr>
            <a:r>
              <a:rPr lang="ru-RU" dirty="0"/>
              <a:t>Стихи и </a:t>
            </a:r>
            <a:r>
              <a:rPr lang="ru-RU" dirty="0" smtClean="0"/>
              <a:t>песни;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Задания в электронных учебных пособиях – обучающих компьютерных программах.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59805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Средства развития учеников в </a:t>
            </a:r>
            <a:r>
              <a:rPr lang="en-US" sz="4000" b="1" dirty="0" smtClean="0"/>
              <a:t>“Millie”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Мультисенсорный подход;</a:t>
            </a:r>
          </a:p>
          <a:p>
            <a:pPr eaLnBrk="1" hangingPunct="1"/>
            <a:r>
              <a:rPr lang="ru-RU" altLang="ru-RU" dirty="0" smtClean="0"/>
              <a:t>Творческие задания и игры;</a:t>
            </a:r>
          </a:p>
          <a:p>
            <a:pPr eaLnBrk="1" hangingPunct="1"/>
            <a:r>
              <a:rPr lang="ru-RU" altLang="ru-RU" dirty="0" smtClean="0"/>
              <a:t>Личностно-ориентированная парадигма;</a:t>
            </a:r>
          </a:p>
          <a:p>
            <a:pPr eaLnBrk="1" hangingPunct="1"/>
            <a:r>
              <a:rPr lang="ru-RU" altLang="ru-RU" dirty="0" smtClean="0"/>
              <a:t>Проектные работы в конце каждого юнита;</a:t>
            </a:r>
          </a:p>
          <a:p>
            <a:pPr eaLnBrk="1" hangingPunct="1"/>
            <a:r>
              <a:rPr lang="ru-RU" altLang="ru-RU" dirty="0" smtClean="0"/>
              <a:t>Задания на классификацию и анализ;</a:t>
            </a:r>
            <a:endParaRPr lang="en-US" altLang="ru-RU" dirty="0" smtClean="0"/>
          </a:p>
          <a:p>
            <a:pPr eaLnBrk="1" hangingPunct="1"/>
            <a:r>
              <a:rPr lang="ru-RU" altLang="ru-RU" dirty="0" smtClean="0"/>
              <a:t>Задания в электронных учебных пособиях – обучающих компьютерных программах.</a:t>
            </a:r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22499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Учим мыслить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620688"/>
          <a:ext cx="8229600" cy="3705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3010" name="Picture 2" descr="Картинки по запросу мозг рисунок приколь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3356992"/>
            <a:ext cx="3600400" cy="29457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602128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Ресурс картинки </a:t>
            </a:r>
            <a:r>
              <a:rPr lang="ru-RU" dirty="0" smtClean="0">
                <a:hlinkClick r:id="rId8"/>
              </a:rPr>
              <a:t>- </a:t>
            </a:r>
            <a:r>
              <a:rPr lang="en-US" dirty="0" smtClean="0">
                <a:hlinkClick r:id="rId8"/>
              </a:rPr>
              <a:t>http://www.readchildren.ru/attachments/Image/chitaem_2_7.jpg?template=generic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altLang="ru-RU" sz="3200" b="1" dirty="0"/>
              <a:t>Средства развития </a:t>
            </a:r>
            <a:r>
              <a:rPr lang="ru-RU" altLang="ru-RU" sz="3200" b="1" dirty="0" smtClean="0"/>
              <a:t>учеников в дополнительных пособиях издательства </a:t>
            </a:r>
            <a:r>
              <a:rPr lang="en-US" altLang="ru-RU" sz="3200" b="1" dirty="0" smtClean="0"/>
              <a:t>“</a:t>
            </a:r>
            <a:r>
              <a:rPr lang="ru-RU" altLang="ru-RU" sz="3200" b="1" dirty="0" smtClean="0"/>
              <a:t>Титул</a:t>
            </a:r>
            <a:r>
              <a:rPr lang="en-US" altLang="ru-RU" sz="3200" b="1" dirty="0" smtClean="0"/>
              <a:t>”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605" y="1772816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Разные форматы заданий;</a:t>
            </a:r>
          </a:p>
          <a:p>
            <a:r>
              <a:rPr lang="ru-RU" dirty="0" smtClean="0"/>
              <a:t>Проектные работы;</a:t>
            </a:r>
          </a:p>
          <a:p>
            <a:r>
              <a:rPr lang="ru-RU" dirty="0" smtClean="0"/>
              <a:t>Задания на развитие критического мышления;</a:t>
            </a:r>
          </a:p>
          <a:p>
            <a:r>
              <a:rPr lang="ru-RU" dirty="0" smtClean="0"/>
              <a:t>Задания на развитие основных логических операций мышления (анализ, синтез, сравнение, классификация, группировка);</a:t>
            </a:r>
          </a:p>
          <a:p>
            <a:r>
              <a:rPr lang="ru-RU" dirty="0" smtClean="0"/>
              <a:t>Творческие задания для поддержания мотивации к учению.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881160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451825" y="836712"/>
            <a:ext cx="8440655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dirty="0" smtClean="0"/>
          </a:p>
          <a:p>
            <a:pPr marL="0" indent="0" algn="ctr">
              <a:buNone/>
            </a:pPr>
            <a:r>
              <a:rPr lang="ru-RU" altLang="ru-RU" b="1" dirty="0"/>
              <a:t>Интернет-магазин издательства «</a:t>
            </a:r>
            <a:r>
              <a:rPr lang="ru-RU" altLang="ru-RU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dirty="0" smtClean="0">
                <a:hlinkClick r:id="rId2"/>
              </a:rPr>
              <a:t>https://www.englishteachers.ru/shop</a:t>
            </a:r>
            <a:r>
              <a:rPr lang="en-US" altLang="ru-RU" dirty="0" smtClean="0"/>
              <a:t> </a:t>
            </a:r>
          </a:p>
          <a:p>
            <a:pPr marL="0" indent="0" algn="ctr">
              <a:buNone/>
            </a:pPr>
            <a:endParaRPr lang="en-US" altLang="ru-RU" dirty="0" smtClean="0"/>
          </a:p>
          <a:p>
            <a:pPr marL="0" indent="0" algn="ctr">
              <a:buNone/>
            </a:pPr>
            <a:r>
              <a:rPr lang="ru-RU" altLang="ru-RU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dirty="0" smtClean="0"/>
              <a:t>ВКонтакте - </a:t>
            </a:r>
            <a:r>
              <a:rPr lang="en-US" altLang="ru-RU" sz="2800" dirty="0" smtClean="0">
                <a:hlinkClick r:id="rId3"/>
              </a:rPr>
              <a:t>http://vk.com/titulpublishers</a:t>
            </a:r>
            <a:r>
              <a:rPr lang="ru-RU" altLang="ru-RU" sz="2800" dirty="0" smtClean="0"/>
              <a:t> </a:t>
            </a:r>
            <a:endParaRPr lang="ru-RU" altLang="ru-RU" dirty="0" smtClean="0"/>
          </a:p>
          <a:p>
            <a:pPr marL="0" indent="0">
              <a:buNone/>
            </a:pPr>
            <a:r>
              <a:rPr lang="en-US" altLang="ru-RU" dirty="0" smtClean="0"/>
              <a:t>Facebook - </a:t>
            </a:r>
            <a:r>
              <a:rPr lang="en-US" altLang="ru-RU" sz="2800" dirty="0" smtClean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dirty="0" smtClean="0"/>
              <a:t>Instagram </a:t>
            </a:r>
            <a:r>
              <a:rPr lang="ru-RU" altLang="ru-RU" dirty="0" smtClean="0"/>
              <a:t>и </a:t>
            </a:r>
            <a:r>
              <a:rPr lang="en-US" altLang="ru-RU" dirty="0" smtClean="0"/>
              <a:t>Twitter - </a:t>
            </a:r>
            <a:r>
              <a:rPr lang="en-US" altLang="ru-RU" sz="2800" dirty="0" smtClean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 smtClean="0">
                <a:solidFill>
                  <a:srgbClr val="0033CC"/>
                </a:solidFill>
              </a:rPr>
              <a:t> </a:t>
            </a:r>
            <a:r>
              <a:rPr lang="en-US" altLang="ru-RU" sz="2800" dirty="0" smtClean="0">
                <a:solidFill>
                  <a:srgbClr val="0033CC"/>
                </a:solidFill>
              </a:rPr>
              <a:t>  </a:t>
            </a:r>
            <a:endParaRPr lang="en-US" altLang="ru-RU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83452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3" y="5013176"/>
            <a:ext cx="8219255" cy="22951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Прием работ до 13 апреля. Подробные условия участия - </a:t>
            </a:r>
            <a:r>
              <a:rPr lang="en-US" sz="2000" dirty="0">
                <a:hlinkClick r:id="rId2"/>
              </a:rPr>
              <a:t>https://www.englishteachers.ru/forum/index.php?showtopic=3653&amp;hl</a:t>
            </a:r>
            <a:r>
              <a:rPr lang="en-US" sz="2000" dirty="0" smtClean="0"/>
              <a:t>=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7410" name="Picture 2" descr="https://pp.userapi.com/c637927/v637927419/3b3a4/gaTmVEb9oRE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77" t="2839" r="377" b="5572"/>
          <a:stretch/>
        </p:blipFill>
        <p:spPr bwMode="auto">
          <a:xfrm>
            <a:off x="755576" y="188640"/>
            <a:ext cx="7586027" cy="52760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15688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p.userapi.com/c637927/v637927419/3bdaa/gm0cY0ZD06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459008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647141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8856984" cy="1485870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Заявки на очную форму участия – до 27 марта, на заочную форму – до 30 марта. Подробнее здесь - </a:t>
            </a: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www.englishteachers.ru/forum/index.php?app=core&amp;module=attach&amp;section=attach&amp;attach_id=7408</a:t>
            </a:r>
            <a:r>
              <a:rPr lang="ru-RU" sz="2000" dirty="0" smtClean="0"/>
              <a:t> </a:t>
            </a:r>
            <a:endParaRPr lang="ru-RU" sz="2800" dirty="0"/>
          </a:p>
        </p:txBody>
      </p:sp>
      <p:pic>
        <p:nvPicPr>
          <p:cNvPr id="1026" name="Picture 2" descr="https://pp.userapi.com/c637927/v637927419/3cfa1/gHfGVlHOIt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97" y="116632"/>
            <a:ext cx="7253413" cy="5162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1674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/>
          <a:lstStyle/>
          <a:p>
            <a:pPr eaLnBrk="1" hangingPunct="1"/>
            <a:r>
              <a:rPr lang="ru-RU" dirty="0" smtClean="0"/>
              <a:t>Связь обучения и развития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196752"/>
            <a:ext cx="8640638" cy="540089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400" dirty="0" smtClean="0"/>
              <a:t> </a:t>
            </a:r>
            <a:r>
              <a:rPr lang="ru-RU" sz="2400" i="1" dirty="0" smtClean="0"/>
              <a:t>«Обучение не есть развитие. Но, правильно организованное, оно ведет за собой детское умственное развитие, вызывает к жизни ряд таких процессов, которые вне обучения вообще сделались бы невозможными. Обучение есть, таким образом, внутренне необходимый и всеобщий момент в процессе развития у ребенка не природных, но исторических особенностей человека» </a:t>
            </a:r>
          </a:p>
          <a:p>
            <a:pPr algn="r" eaLnBrk="1" hangingPunct="1">
              <a:buNone/>
            </a:pPr>
            <a:r>
              <a:rPr lang="ru-RU" sz="2400" i="1" dirty="0" smtClean="0"/>
              <a:t>(Л.С. </a:t>
            </a:r>
            <a:r>
              <a:rPr lang="ru-RU" sz="2400" i="1" dirty="0" err="1" smtClean="0"/>
              <a:t>Выготский</a:t>
            </a:r>
            <a:r>
              <a:rPr lang="ru-RU" sz="2400" i="1" dirty="0" smtClean="0"/>
              <a:t>)</a:t>
            </a:r>
          </a:p>
          <a:p>
            <a:pPr eaLnBrk="1" hangingPunct="1"/>
            <a:r>
              <a:rPr lang="ru-RU" sz="2400" dirty="0" smtClean="0"/>
              <a:t>В обучении есть </a:t>
            </a:r>
            <a:r>
              <a:rPr lang="ru-RU" sz="2400" b="1" dirty="0" smtClean="0"/>
              <a:t>уровень актуального развития </a:t>
            </a:r>
            <a:r>
              <a:rPr lang="ru-RU" sz="2400" i="1" dirty="0" smtClean="0"/>
              <a:t>(то, что ребенок может сделать самостоятельно, а также уже сформировавшиеся у него качества)</a:t>
            </a:r>
            <a:r>
              <a:rPr lang="ru-RU" sz="2400" dirty="0" smtClean="0"/>
              <a:t>  и </a:t>
            </a:r>
            <a:r>
              <a:rPr lang="ru-RU" sz="2400" b="1" dirty="0" smtClean="0"/>
              <a:t>зона ближайшего развития </a:t>
            </a:r>
            <a:r>
              <a:rPr lang="ru-RU" sz="2400" i="1" dirty="0" smtClean="0"/>
              <a:t>(то, что ребенок самостоятельно не может сделать, но может с помощью учителя). </a:t>
            </a:r>
          </a:p>
          <a:p>
            <a:pPr eaLnBrk="1" hangingPunct="1"/>
            <a:r>
              <a:rPr lang="ru-RU" sz="2400" b="1" dirty="0" smtClean="0"/>
              <a:t>Развивающее обучение создает зону ближайшего развития (ЗБР)</a:t>
            </a:r>
            <a:r>
              <a:rPr lang="ru-RU" sz="24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Развивающее обучение в России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5184576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Принципы Д.Б. </a:t>
            </a:r>
            <a:r>
              <a:rPr lang="ru-RU" b="1" dirty="0" err="1" smtClean="0"/>
              <a:t>Эльконина</a:t>
            </a:r>
            <a:r>
              <a:rPr lang="ru-RU" b="1" dirty="0" smtClean="0"/>
              <a:t> - В.В. Давыдова: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Предметом усвоения являются общие </a:t>
            </a:r>
            <a:r>
              <a:rPr lang="ru-RU" i="1" dirty="0" smtClean="0"/>
              <a:t>способы действия </a:t>
            </a:r>
            <a:r>
              <a:rPr lang="ru-RU" dirty="0" smtClean="0"/>
              <a:t>— способы решения класса задач. С них начинается освоение учебного предмета. В дальнейшем общий способ действия конкретизируется применительно к частным случаям.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Освоение общего способа ни в коем случае не может быть его сообщением — информацией о нем. Оно должно быть выстроено как учебная деятельность, начинающиеся с предметно-практического действия. Реальное предметное действие в дальнейшем свертывается в модель-понятие. В модели общий способ действия зафиксирован в «чистом виде». 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Ученическая работа строится как поиск и проба средств решения задачи. Поэтому суждение ученика, отличающееся от общепринятого, рассматривается не как ошибка, а как проба мысли.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Универсальные учебные действия и ФГОС в настоящее время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Развивающее обучение в России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Принципы Л.В. </a:t>
            </a:r>
            <a:r>
              <a:rPr lang="ru-RU" dirty="0" err="1" smtClean="0"/>
              <a:t>Занкова</a:t>
            </a:r>
            <a:r>
              <a:rPr lang="ru-RU" dirty="0" smtClean="0"/>
              <a:t>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обучение на высоком уровне трудности (поисковая деятельность, ребенок улавливает общий смысл);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ведущая роль теоретических знаний (понимание взаимосвязанности явлений);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высокий темп изучения материала;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осознание школьниками процесса учения (задуматься зачем нужны знания);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систематическая работа над развитием всех учащихся (учет типов учеников).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Развитие через обучение: наши дни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313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Личностно ориентированный подход</a:t>
            </a:r>
            <a:r>
              <a:rPr lang="ru-RU" dirty="0" smtClean="0"/>
              <a:t>: учет личностных особенностей ученика, создание комфортной обстановки;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Системно-</a:t>
            </a:r>
            <a:r>
              <a:rPr lang="ru-RU" b="1" dirty="0" err="1" smtClean="0"/>
              <a:t>деятельностный</a:t>
            </a:r>
            <a:r>
              <a:rPr lang="ru-RU" b="1" dirty="0" smtClean="0"/>
              <a:t> подход</a:t>
            </a:r>
            <a:r>
              <a:rPr lang="ru-RU" dirty="0" smtClean="0"/>
              <a:t>: обучение через деятельность и целостные представления о реальности;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Комплексное развитие ученика </a:t>
            </a:r>
            <a:r>
              <a:rPr lang="ru-RU" dirty="0" smtClean="0"/>
              <a:t>(развитие интеллекта, когнитивных способностей, логического мышления, эмоционально-нравственное развитие, развитие творческих способностей) отражено в планируемых результатах ФГОС;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Проблемы в развитии могут быть скорректированы.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Наиболее актуальным развивающее обучение является в начальной школе, но способы организации работы должны переноситься и на дальнейшие этапы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Характеристики развивающего обучения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 обучения, методы;</a:t>
            </a:r>
          </a:p>
          <a:p>
            <a:r>
              <a:rPr lang="ru-RU" dirty="0" smtClean="0"/>
              <a:t>особенности взаимодействия между участниками учебного процесса и характер взаимоотношений между ними; </a:t>
            </a:r>
          </a:p>
          <a:p>
            <a:r>
              <a:rPr lang="ru-RU" dirty="0" smtClean="0"/>
              <a:t>форма организации учебного процесса и развертывающийся в ней коммуникации – взаимосвязаны и обусловлены целями развивающего обучения.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1262</Words>
  <Application>Microsoft Office PowerPoint</Application>
  <PresentationFormat>Экран (4:3)</PresentationFormat>
  <Paragraphs>151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Развивающее обучение на занятиях английским языком в школе  (на примерах курсов и пособий издательства «Титул»)</vt:lpstr>
      <vt:lpstr>Слайд 2</vt:lpstr>
      <vt:lpstr>Развивающее обучение</vt:lpstr>
      <vt:lpstr>Учим мыслить</vt:lpstr>
      <vt:lpstr>Связь обучения и развития</vt:lpstr>
      <vt:lpstr>Развивающее обучение в России</vt:lpstr>
      <vt:lpstr>Развивающее обучение в России</vt:lpstr>
      <vt:lpstr>Развитие через обучение: наши дни</vt:lpstr>
      <vt:lpstr>Характеристики развивающего обучения</vt:lpstr>
      <vt:lpstr>Характеристики развивающего обучения</vt:lpstr>
      <vt:lpstr>Характеристики развивающего обучения</vt:lpstr>
      <vt:lpstr>Метод проектов и развивающее обучение</vt:lpstr>
      <vt:lpstr>Проекты в начальной школе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Развитие критического мышления</vt:lpstr>
      <vt:lpstr>Технология «Развитие критического мышления через чтение и письмо»</vt:lpstr>
      <vt:lpstr>Умение анализа</vt:lpstr>
      <vt:lpstr>Умение анализа</vt:lpstr>
      <vt:lpstr>Умение анализа, синтеза</vt:lpstr>
      <vt:lpstr>Развитие памяти и внимания</vt:lpstr>
      <vt:lpstr>Вероятностное прогнозирование</vt:lpstr>
      <vt:lpstr>Вероятностное прогнозирование</vt:lpstr>
      <vt:lpstr>Развитие внимания, умений анализа и синтеза</vt:lpstr>
      <vt:lpstr>Развитие внимания, умений анализа и синтеза, умение группировать по признаку</vt:lpstr>
      <vt:lpstr>Развитие умений анализа и синтеза, творческих способностей, креативности, вероятностного прогнозирования</vt:lpstr>
      <vt:lpstr>Слайд 33</vt:lpstr>
      <vt:lpstr>Слайд 34</vt:lpstr>
      <vt:lpstr>Слайд 35</vt:lpstr>
      <vt:lpstr>Слайд 36</vt:lpstr>
      <vt:lpstr>Поддержание мотивации</vt:lpstr>
      <vt:lpstr>Средства развития учеников в “Happy English.ru”</vt:lpstr>
      <vt:lpstr>Средства развития учеников в “Millie” </vt:lpstr>
      <vt:lpstr>Средства развития учеников в дополнительных пособиях издательства “Титул”</vt:lpstr>
      <vt:lpstr>Слайд 41</vt:lpstr>
      <vt:lpstr>Прием работ до 13 апреля. Подробные условия участия - https://www.englishteachers.ru/forum/index.php?showtopic=3653&amp;hl= </vt:lpstr>
      <vt:lpstr>Слайд 43</vt:lpstr>
      <vt:lpstr>Заявки на очную форму участия – до 27 марта, на заочную форму – до 30 марта. Подробнее здесь - https://www.englishteachers.ru/forum/index.php?app=core&amp;module=attach&amp;section=attach&amp;attach_id=7408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62</cp:revision>
  <dcterms:modified xsi:type="dcterms:W3CDTF">2017-03-14T06:33:00Z</dcterms:modified>
</cp:coreProperties>
</file>