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7" r:id="rId3"/>
    <p:sldId id="318" r:id="rId4"/>
    <p:sldId id="304" r:id="rId5"/>
    <p:sldId id="302" r:id="rId6"/>
    <p:sldId id="303" r:id="rId7"/>
    <p:sldId id="305" r:id="rId8"/>
    <p:sldId id="306" r:id="rId9"/>
    <p:sldId id="338" r:id="rId10"/>
    <p:sldId id="326" r:id="rId11"/>
    <p:sldId id="328" r:id="rId12"/>
    <p:sldId id="329" r:id="rId13"/>
    <p:sldId id="334" r:id="rId14"/>
    <p:sldId id="295" r:id="rId15"/>
    <p:sldId id="287" r:id="rId16"/>
    <p:sldId id="296" r:id="rId17"/>
    <p:sldId id="324" r:id="rId18"/>
    <p:sldId id="261" r:id="rId19"/>
    <p:sldId id="285" r:id="rId20"/>
    <p:sldId id="299" r:id="rId21"/>
    <p:sldId id="319" r:id="rId22"/>
    <p:sldId id="320" r:id="rId23"/>
    <p:sldId id="298" r:id="rId24"/>
    <p:sldId id="322" r:id="rId25"/>
    <p:sldId id="323" r:id="rId26"/>
    <p:sldId id="330" r:id="rId27"/>
    <p:sldId id="257" r:id="rId28"/>
    <p:sldId id="291" r:id="rId29"/>
    <p:sldId id="267" r:id="rId30"/>
    <p:sldId id="272" r:id="rId31"/>
    <p:sldId id="289" r:id="rId32"/>
    <p:sldId id="275" r:id="rId33"/>
    <p:sldId id="274" r:id="rId34"/>
    <p:sldId id="311" r:id="rId35"/>
    <p:sldId id="315" r:id="rId36"/>
    <p:sldId id="316" r:id="rId37"/>
    <p:sldId id="340" r:id="rId38"/>
    <p:sldId id="341" r:id="rId39"/>
    <p:sldId id="342" r:id="rId40"/>
    <p:sldId id="343" r:id="rId41"/>
    <p:sldId id="344" r:id="rId42"/>
    <p:sldId id="345" r:id="rId43"/>
    <p:sldId id="300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346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4660"/>
  </p:normalViewPr>
  <p:slideViewPr>
    <p:cSldViewPr>
      <p:cViewPr>
        <p:scale>
          <a:sx n="100" d="100"/>
          <a:sy n="100" d="100"/>
        </p:scale>
        <p:origin x="-175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mobile_apps" TargetMode="External"/><Relationship Id="rId2" Type="http://schemas.openxmlformats.org/officeDocument/2006/relationships/hyperlink" Target="https://www.englishteachers.ru/forum/index.php?showforum=22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nglishteachers.ru/Wares?category=45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mailto:pochta@titul.ru" TargetMode="External"/><Relationship Id="rId2" Type="http://schemas.openxmlformats.org/officeDocument/2006/relationships/hyperlink" Target="http://www.englishtechers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umk@titul.ru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glishteachers.ru/forum/index.php?showtopic=3462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mailto:shop@titul.ru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204864"/>
            <a:ext cx="864096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Комплексное развитие творческих способностей и речемыслительной деятельности в рамках ФГОС ДО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5229200"/>
            <a:ext cx="3992488" cy="1489720"/>
          </a:xfrm>
        </p:spPr>
        <p:txBody>
          <a:bodyPr>
            <a:normAutofit fontScale="85000" lnSpcReduction="10000"/>
          </a:bodyPr>
          <a:lstStyle/>
          <a:p>
            <a:pPr algn="r">
              <a:defRPr/>
            </a:pP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Буров Илья Михайлович</a:t>
            </a:r>
            <a:endParaRPr lang="en-US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методист издательства «Титул»</a:t>
            </a:r>
            <a:endParaRPr lang="ru-RU" dirty="0"/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16632"/>
            <a:ext cx="1944216" cy="1182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835695" y="188913"/>
            <a:ext cx="6862217" cy="777875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Предъявление нового материала. Комплексное развитие</a:t>
            </a: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182" y="908720"/>
            <a:ext cx="4318725" cy="5949280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94629" y="908720"/>
            <a:ext cx="4270554" cy="5949280"/>
          </a:xfrm>
          <a:prstGeom prst="rect">
            <a:avLst/>
          </a:prstGeom>
          <a:noFill/>
        </p:spPr>
      </p:pic>
      <p:pic>
        <p:nvPicPr>
          <p:cNvPr id="5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331639" cy="1832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3" y="115888"/>
            <a:ext cx="7510289" cy="7921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Опора на знания и контекст. «Стихи и загадки о цветах»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5768" y="1268761"/>
            <a:ext cx="4080784" cy="5589240"/>
          </a:xfr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404" y="1268760"/>
            <a:ext cx="4049596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exey\Desktop\Обложки\Kur_Colour_Cover (1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91680" cy="2348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668344" cy="561975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Системный подход. «Стихи и загадки об игрушках»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1124744"/>
            <a:ext cx="3816350" cy="5241925"/>
          </a:xfrm>
          <a:noFill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125538"/>
            <a:ext cx="3822700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exey\Desktop\Обложки\Kur_Toy_Cover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547664" cy="2204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«12 шагов к английскому языку»</a:t>
            </a:r>
            <a:br>
              <a:rPr lang="ru-RU" sz="2800" dirty="0" smtClean="0"/>
            </a:br>
            <a:r>
              <a:rPr lang="ru-RU" sz="2800" dirty="0" smtClean="0"/>
              <a:t>Игровая сфера</a:t>
            </a:r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" y="1125538"/>
            <a:ext cx="4041775" cy="5594350"/>
          </a:xfrm>
          <a:noFill/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1123950"/>
            <a:ext cx="4019550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Развитие ребенка на занятиях английским языком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Занятия английским языком способствуют: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развитию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слуха;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речевого аппарата;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абстрактного мышления;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творческих способностей.</a:t>
            </a:r>
          </a:p>
        </p:txBody>
      </p:sp>
    </p:spTree>
    <p:extLst>
      <p:ext uri="{BB962C8B-B14F-4D97-AF65-F5344CB8AC3E}">
        <p14:creationId xmlns:p14="http://schemas.microsoft.com/office/powerpoint/2010/main" val="365981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913"/>
            <a:ext cx="8590409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Речемыслительное развитие: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64" y="908720"/>
            <a:ext cx="8424936" cy="57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C:\Users\Alexey\Desktop\Обложки\Kur_Toy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75655" cy="1988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166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71330"/>
            <a:ext cx="5338404" cy="5704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152105" y="188640"/>
            <a:ext cx="3969922" cy="34363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796136" y="3884224"/>
            <a:ext cx="2195513" cy="297656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5536" y="116632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Наглядность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7342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3200"/>
          <a:stretch/>
        </p:blipFill>
        <p:spPr>
          <a:xfrm>
            <a:off x="1619672" y="2053816"/>
            <a:ext cx="7392296" cy="4687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45722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99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/>
          <a:lstStyle/>
          <a:p>
            <a:r>
              <a:rPr lang="ru-RU" dirty="0" smtClean="0"/>
              <a:t>Идентификация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32602"/>
            <a:ext cx="3781151" cy="537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32603"/>
            <a:ext cx="3775357" cy="537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Alexey\Desktop\Обложки\Kur_Bird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498086" cy="206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571184" cy="850106"/>
          </a:xfrm>
        </p:spPr>
        <p:txBody>
          <a:bodyPr>
            <a:normAutofit/>
          </a:bodyPr>
          <a:lstStyle/>
          <a:p>
            <a:r>
              <a:rPr lang="ru-RU" dirty="0" smtClean="0"/>
              <a:t>Узнавание неречевых звуков</a:t>
            </a: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584" y="1196752"/>
            <a:ext cx="8087246" cy="5543805"/>
          </a:xfrm>
          <a:noFill/>
        </p:spPr>
      </p:pic>
      <p:pic>
        <p:nvPicPr>
          <p:cNvPr id="4" name="Picture 2" descr="C:\Users\Alexey\Desktop\Обложки\KAV_Animals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275" y="1"/>
            <a:ext cx="1235409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192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ru-RU" dirty="0" smtClean="0"/>
              <a:t>Мышление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47260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У детей дошкольного возраста преобладает  наглядно-образное мышление. </a:t>
            </a:r>
          </a:p>
          <a:p>
            <a:endParaRPr lang="ru-RU" dirty="0" smtClean="0"/>
          </a:p>
          <a:p>
            <a:r>
              <a:rPr lang="ru-RU" dirty="0" smtClean="0"/>
              <a:t>Наглядно-образное мышление дошкольников позволяет вовлекать их в процесс обучения. Задействовав фантазию и воображение можно добиться еще больших успехов в усвоении дошкольником иностранного языка.</a:t>
            </a:r>
          </a:p>
          <a:p>
            <a:endParaRPr lang="ru-RU" dirty="0" smtClean="0"/>
          </a:p>
          <a:p>
            <a:r>
              <a:rPr lang="ru-RU" dirty="0" smtClean="0"/>
              <a:t>Активное использование красочных иллюстраций и разнообразного демонстрационного материала во время занятий английским будет способствовать развитию наглядно-образного мышления и лучшему усвоению материала. 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499992" y="1700808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499992" y="3861048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55751"/>
            <a:ext cx="3672408" cy="556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163731"/>
            <a:ext cx="3635896" cy="5555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Alexey\Desktop\Обложки\CHE_Book2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835696" cy="248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9852" y="-51405"/>
            <a:ext cx="4536504" cy="693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770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2282402"/>
            <a:ext cx="8048831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6948264" cy="205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374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4213" y="2304412"/>
            <a:ext cx="577258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0812"/>
            <a:ext cx="6640494" cy="2054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522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6934" y="-1"/>
            <a:ext cx="3290550" cy="69104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b="39369"/>
          <a:stretch/>
        </p:blipFill>
        <p:spPr>
          <a:xfrm>
            <a:off x="160629" y="1"/>
            <a:ext cx="4476410" cy="5699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60203"/>
          <a:stretch/>
        </p:blipFill>
        <p:spPr>
          <a:xfrm>
            <a:off x="4544916" y="2934269"/>
            <a:ext cx="4580444" cy="38281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694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79" y="188913"/>
            <a:ext cx="7006233" cy="9223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Развивающие и творческие задания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850" y="976313"/>
            <a:ext cx="8153400" cy="5614987"/>
          </a:xfrm>
          <a:noFill/>
        </p:spPr>
      </p:pic>
      <p:pic>
        <p:nvPicPr>
          <p:cNvPr id="4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187623" cy="1634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Развитие моторики и творческих способностей</a:t>
            </a:r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01913" y="1268413"/>
            <a:ext cx="3873500" cy="5329237"/>
          </a:xfrm>
          <a:noFill/>
        </p:spPr>
      </p:pic>
      <p:pic>
        <p:nvPicPr>
          <p:cNvPr id="4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2016225" cy="2774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dirty="0" smtClean="0"/>
              <a:t>Разностороннее развитие творческих способностей</a:t>
            </a: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314450"/>
            <a:ext cx="4006850" cy="5543550"/>
          </a:xfrm>
          <a:noFill/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98588"/>
            <a:ext cx="3973513" cy="545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Почему при речемыслительном развитии мы не учим правильному произношению сразу?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332037"/>
            <a:ext cx="87336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 дошкольном возрасте не требуется формировать идеальное произношение.</a:t>
            </a:r>
          </a:p>
          <a:p>
            <a:pPr>
              <a:buNone/>
            </a:pPr>
            <a:r>
              <a:rPr lang="ru-RU" dirty="0" smtClean="0"/>
              <a:t>Следует исходить из принципа аппроксимации – приближения к правильному произношению.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Когда же начинать говорить правильно?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Активная работа над фонетической стороной речи на иностранном языке начинается приблизительно с 4,5 – 5 лет.</a:t>
            </a:r>
          </a:p>
          <a:p>
            <a:r>
              <a:rPr lang="ru-RU" dirty="0" smtClean="0"/>
              <a:t>Нередко хорошее произношение приходит «само собой», когда речевой аппарат ребенка готов и тренирован.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58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1" y="692696"/>
            <a:ext cx="4332129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31" y="692696"/>
            <a:ext cx="4339409" cy="617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7686" y="0"/>
            <a:ext cx="1254192" cy="170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9223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Развитие мышления и творческих способностей.</a:t>
            </a: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544" y="836712"/>
            <a:ext cx="8811723" cy="6021288"/>
          </a:xfrm>
          <a:noFill/>
        </p:spPr>
      </p:pic>
    </p:spTree>
    <p:extLst>
      <p:ext uri="{BB962C8B-B14F-4D97-AF65-F5344CB8AC3E}">
        <p14:creationId xmlns:p14="http://schemas.microsoft.com/office/powerpoint/2010/main" val="275203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3812"/>
            <a:ext cx="4809156" cy="684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0346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892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со словами родного языка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Проговаривание слов родного языка учит детей различать отдельные слова и звуки, отличать звуки в родном и иностранном языке.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62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Различение звуков</a:t>
            </a:r>
            <a:br>
              <a:rPr lang="ru-RU" sz="3200" dirty="0" smtClean="0"/>
            </a:br>
            <a:r>
              <a:rPr lang="ru-RU" sz="3200" dirty="0" smtClean="0"/>
              <a:t>родного и иностранного языка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1867" y="1068387"/>
            <a:ext cx="8459787" cy="5789613"/>
          </a:xfrm>
          <a:noFill/>
        </p:spPr>
      </p:pic>
      <p:pic>
        <p:nvPicPr>
          <p:cNvPr id="4" name="Picture 2" descr="C:\Users\Alexey\Desktop\Обложки\Kur_Animal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-21937"/>
            <a:ext cx="1199721" cy="1650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6369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6462" y="274638"/>
            <a:ext cx="6510338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Слуховые и тактильные ощущения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798" y="1340768"/>
            <a:ext cx="3876752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Users\Alexey\Desktop\Обложки\KAV_I_c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7646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28"/>
          <a:stretch/>
        </p:blipFill>
        <p:spPr bwMode="auto">
          <a:xfrm>
            <a:off x="-1" y="4221089"/>
            <a:ext cx="9184793" cy="261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86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852936"/>
            <a:ext cx="6691235" cy="3238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851920" y="76470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6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93605">
            <a:off x="467544" y="404664"/>
            <a:ext cx="1592806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331826"/>
            <a:ext cx="7027481" cy="5368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923928" y="260648"/>
            <a:ext cx="223224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FFFFCC"/>
                </a:solidFill>
              </a:rPr>
              <a:t>Пазлы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522283">
            <a:off x="5143133" y="2333366"/>
            <a:ext cx="2859397" cy="4094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95936" y="188640"/>
            <a:ext cx="439248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4" name="Рисунок 3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00974">
            <a:off x="1851995" y="1782090"/>
            <a:ext cx="2791206" cy="3884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Работа с родителями</a:t>
            </a:r>
          </a:p>
        </p:txBody>
      </p:sp>
      <p:pic>
        <p:nvPicPr>
          <p:cNvPr id="82947" name="Picture 2" descr="C:\Users\Alexey\Desktop\Videos 12 steps\Бабушки молодц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Работа с родителями</a:t>
            </a:r>
          </a:p>
        </p:txBody>
      </p:sp>
      <p:pic>
        <p:nvPicPr>
          <p:cNvPr id="83971" name="Picture 2" descr="C:\Users\Alexey\Desktop\Videos 12 steps\папа и мама помогают детя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8067" name="Picture 2" descr="C:\Users\Alexey\Desktop\Videos 12 steps\мальчики работаю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Освоение </a:t>
            </a:r>
            <a:r>
              <a:rPr lang="ru-RU" dirty="0" err="1" smtClean="0"/>
              <a:t>поступаемой</a:t>
            </a:r>
            <a:r>
              <a:rPr lang="ru-RU" dirty="0" smtClean="0"/>
              <a:t> информации проходит в четыре этапа: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– на сенсомоторном этапе идет апробация познаваемого предмета или явления и целостное восприятие полученных сведений;</a:t>
            </a:r>
          </a:p>
          <a:p>
            <a:pPr>
              <a:buNone/>
            </a:pPr>
            <a:r>
              <a:rPr lang="ru-RU" dirty="0" smtClean="0"/>
              <a:t>– на символьном этапе формируется опосредованный комплексный образ познаваемого предмета;</a:t>
            </a:r>
          </a:p>
          <a:p>
            <a:pPr>
              <a:buNone/>
            </a:pPr>
            <a:r>
              <a:rPr lang="ru-RU" dirty="0" smtClean="0"/>
              <a:t>– далее на логическом этапе вновь созданный мысленный образ анализируется и занимает определенное место среди ранее освоенного опыта;</a:t>
            </a:r>
          </a:p>
          <a:p>
            <a:pPr>
              <a:buNone/>
            </a:pPr>
            <a:r>
              <a:rPr lang="ru-RU" dirty="0" smtClean="0"/>
              <a:t>– и наконец на лингвистическом этапе приобретенные знания обобщаются с помощью речи и структурируются в единое смысловое поле в виде значений, понятий и связных высказываний.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“</a:t>
            </a:r>
            <a:r>
              <a:rPr lang="ru-RU" dirty="0" smtClean="0"/>
              <a:t>К празднику. 8 марта</a:t>
            </a:r>
            <a:r>
              <a:rPr lang="en-US" dirty="0" smtClean="0"/>
              <a:t>”</a:t>
            </a:r>
            <a:endParaRPr lang="ru-RU" dirty="0" smtClean="0"/>
          </a:p>
        </p:txBody>
      </p:sp>
      <p:pic>
        <p:nvPicPr>
          <p:cNvPr id="90115" name="Picture 2" descr="C:\Users\Alexey\Desktop\8 марта\5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101725"/>
            <a:ext cx="3787775" cy="5207000"/>
          </a:xfrm>
          <a:noFill/>
        </p:spPr>
      </p:pic>
      <p:pic>
        <p:nvPicPr>
          <p:cNvPr id="9011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9338" y="1125538"/>
            <a:ext cx="3829050" cy="51863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Дополнительная информация и приобретение</a:t>
            </a:r>
          </a:p>
        </p:txBody>
      </p:sp>
      <p:sp>
        <p:nvSpPr>
          <p:cNvPr id="91139" name="Содержимое 2"/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Консультации авторов и методистов: </a:t>
            </a:r>
            <a:r>
              <a:rPr lang="en-US" dirty="0" smtClean="0">
                <a:hlinkClick r:id="rId2"/>
              </a:rPr>
              <a:t>https://www.englishteachers.ru/forum/index.php?showforum=223</a:t>
            </a:r>
            <a:r>
              <a:rPr lang="ru-RU" dirty="0" smtClean="0"/>
              <a:t> </a:t>
            </a:r>
          </a:p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Бесплатные мобильные приложения: </a:t>
            </a:r>
            <a:r>
              <a:rPr lang="en-US" dirty="0" smtClean="0">
                <a:hlinkClick r:id="rId3"/>
              </a:rPr>
              <a:t>https://www.englishteachers.ru/mobile_apps</a:t>
            </a:r>
            <a:r>
              <a:rPr lang="ru-RU" dirty="0" smtClean="0"/>
              <a:t> </a:t>
            </a:r>
          </a:p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Интернет-магазин </a:t>
            </a:r>
            <a:r>
              <a:rPr lang="en-US" dirty="0" smtClean="0">
                <a:hlinkClick r:id="rId4"/>
              </a:rPr>
              <a:t>https://www.englishteachers.ru/Wares?category=45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Содержимое 2"/>
          <p:cNvSpPr>
            <a:spLocks noGrp="1"/>
          </p:cNvSpPr>
          <p:nvPr>
            <p:ph idx="1"/>
          </p:nvPr>
        </p:nvSpPr>
        <p:spPr>
          <a:xfrm>
            <a:off x="457200" y="2278063"/>
            <a:ext cx="8218488" cy="4103687"/>
          </a:xfrm>
          <a:solidFill>
            <a:srgbClr val="00B0F0"/>
          </a:solidFill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 err="1" smtClean="0">
                <a:solidFill>
                  <a:schemeClr val="bg1"/>
                </a:solidFill>
              </a:rPr>
              <a:t>интернет-магазине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www.englishtechers.ru</a:t>
            </a:r>
            <a:endParaRPr lang="en-US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По </a:t>
            </a:r>
            <a:r>
              <a:rPr lang="en-US" dirty="0" smtClean="0">
                <a:solidFill>
                  <a:schemeClr val="bg1"/>
                </a:solidFill>
              </a:rPr>
              <a:t>e-mail: 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pochta@titul.ru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ru-RU" dirty="0" smtClean="0">
                <a:solidFill>
                  <a:schemeClr val="bg1"/>
                </a:solidFill>
              </a:rPr>
              <a:t>книга - почтой</a:t>
            </a:r>
            <a:r>
              <a:rPr lang="en-US" dirty="0" smtClean="0">
                <a:solidFill>
                  <a:schemeClr val="bg1"/>
                </a:solidFill>
              </a:rPr>
              <a:t>), 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umk@titul.ru</a:t>
            </a:r>
            <a:r>
              <a:rPr lang="ru-RU" dirty="0" smtClean="0">
                <a:solidFill>
                  <a:schemeClr val="bg1"/>
                </a:solidFill>
              </a:rPr>
              <a:t> (оптовые покупатели);</a:t>
            </a:r>
          </a:p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По телефону: (484) 399-10-09</a:t>
            </a:r>
          </a:p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По факсу: (484) 399-10-00</a:t>
            </a:r>
          </a:p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По почте: 249035. Калужская область, г. Обнинск, а/я 5055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395288" y="476250"/>
            <a:ext cx="8280400" cy="1728788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87450" y="620713"/>
            <a:ext cx="705643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Как заказать и приобрести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8" t="9681" r="27774" b="4280"/>
          <a:stretch/>
        </p:blipFill>
        <p:spPr>
          <a:xfrm>
            <a:off x="3779912" y="44624"/>
            <a:ext cx="4896544" cy="6633554"/>
          </a:xfrm>
          <a:effectLst>
            <a:softEdge rad="2794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80928"/>
            <a:ext cx="348615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12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650" y="696913"/>
            <a:ext cx="771525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Tests_primary_coverRGB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668153"/>
            <a:ext cx="3055322" cy="4575986"/>
          </a:xfrm>
          <a:prstGeom prst="rect">
            <a:avLst/>
          </a:prstGeom>
        </p:spPr>
      </p:pic>
      <p:pic>
        <p:nvPicPr>
          <p:cNvPr id="8" name="Рисунок 7" descr="SBI_ob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700808"/>
            <a:ext cx="2912033" cy="44882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000" y="404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>
                <a:solidFill>
                  <a:srgbClr val="FF0000"/>
                </a:solidFill>
              </a:rPr>
              <a:t>Уже в продаже!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10-конечная звезда 10"/>
          <p:cNvSpPr/>
          <p:nvPr/>
        </p:nvSpPr>
        <p:spPr>
          <a:xfrm>
            <a:off x="2771800" y="5349766"/>
            <a:ext cx="1724563" cy="1508234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  <p:sp>
        <p:nvSpPr>
          <p:cNvPr id="12" name="10-конечная звезда 11"/>
          <p:cNvSpPr/>
          <p:nvPr/>
        </p:nvSpPr>
        <p:spPr>
          <a:xfrm>
            <a:off x="7343800" y="5349766"/>
            <a:ext cx="1800200" cy="1508234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884368" cy="1512168"/>
          </a:xfrm>
        </p:spPr>
        <p:txBody>
          <a:bodyPr>
            <a:normAutofit/>
          </a:bodyPr>
          <a:lstStyle/>
          <a:p>
            <a:pPr algn="ctr">
              <a:lnSpc>
                <a:spcPts val="6500"/>
              </a:lnSpc>
              <a:spcBef>
                <a:spcPts val="0"/>
              </a:spcBef>
            </a:pPr>
            <a:r>
              <a:rPr lang="ru-RU" sz="3100" b="1" dirty="0" smtClean="0">
                <a:solidFill>
                  <a:srgbClr val="C32FA7"/>
                </a:solidFill>
              </a:rPr>
              <a:t>К.И. Кауфман</a:t>
            </a:r>
            <a:r>
              <a:rPr lang="en-US" sz="3100" b="1" dirty="0" smtClean="0">
                <a:solidFill>
                  <a:srgbClr val="C32FA7"/>
                </a:solidFill>
              </a:rPr>
              <a:t>, </a:t>
            </a:r>
            <a:r>
              <a:rPr lang="ru-RU" sz="3100" b="1" dirty="0" smtClean="0">
                <a:solidFill>
                  <a:srgbClr val="C32FA7"/>
                </a:solidFill>
              </a:rPr>
              <a:t>М.Ю. Кауфман</a:t>
            </a:r>
            <a:endParaRPr lang="ru-RU" sz="4900" b="1" cap="all" spc="100" dirty="0">
              <a:solidFill>
                <a:schemeClr val="accent2">
                  <a:lumMod val="75000"/>
                </a:schemeClr>
              </a:solidFill>
              <a:latin typeface="Pragmatica Bold" pitchFamily="34" charset="0"/>
            </a:endParaRPr>
          </a:p>
        </p:txBody>
      </p:sp>
      <p:pic>
        <p:nvPicPr>
          <p:cNvPr id="3" name="Рисунок 2" descr="Reader_5_6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05305"/>
            <a:ext cx="1875763" cy="252250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616966"/>
            <a:ext cx="1800200" cy="246010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518083"/>
            <a:ext cx="1656184" cy="248698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 descr="Reader_10_11_cove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1484784"/>
            <a:ext cx="1728192" cy="257030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 descr="Songs_5_11_cover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68538" y="4180156"/>
            <a:ext cx="1931654" cy="245559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Songs_2_4_cover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4149080"/>
            <a:ext cx="1819624" cy="251366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995936" y="1556792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„</a:t>
            </a:r>
            <a:r>
              <a:rPr lang="ru-RU" sz="2000" dirty="0" err="1"/>
              <a:t>Метапредметный</a:t>
            </a:r>
            <a:r>
              <a:rPr lang="ru-RU" sz="2000" dirty="0"/>
              <a:t> портфель ученика 4 класса” предназначен для </a:t>
            </a:r>
            <a:r>
              <a:rPr lang="ru-RU" sz="2000" dirty="0" smtClean="0"/>
              <a:t>развития и мониторинга </a:t>
            </a:r>
            <a:r>
              <a:rPr lang="ru-RU" sz="2000" dirty="0" err="1" smtClean="0"/>
              <a:t>метапредметных</a:t>
            </a:r>
            <a:r>
              <a:rPr lang="ru-RU" sz="2000" dirty="0" smtClean="0"/>
              <a:t> </a:t>
            </a:r>
            <a:r>
              <a:rPr lang="ru-RU" sz="2000" dirty="0"/>
              <a:t>результатов.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Пособие по тематическому содержанию и языковому наполнению </a:t>
            </a:r>
            <a:r>
              <a:rPr lang="ru-RU" sz="2000" b="1" dirty="0"/>
              <a:t>соответствует Примерной программе</a:t>
            </a:r>
            <a:r>
              <a:rPr lang="ru-RU" sz="2000" dirty="0"/>
              <a:t> по иностранному языку для начальной школы, в нем даны </a:t>
            </a:r>
            <a:r>
              <a:rPr lang="ru-RU" sz="2000" b="1" dirty="0"/>
              <a:t>подробные методические рекомендации для педагога</a:t>
            </a:r>
            <a:r>
              <a:rPr lang="ru-RU" sz="2000" dirty="0"/>
              <a:t>. Может использоваться с любым учебником английского языка для начальной школы. </a:t>
            </a:r>
            <a:br>
              <a:rPr lang="ru-RU" sz="2000" dirty="0"/>
            </a:br>
            <a:endParaRPr lang="ru-RU" sz="2000" dirty="0" smtClean="0"/>
          </a:p>
        </p:txBody>
      </p:sp>
      <p:pic>
        <p:nvPicPr>
          <p:cNvPr id="1026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7528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25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995936" y="1556792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Сборник итоговых контрольных работ для выпускников начальной школы содержит 4 теста, состоящих из разделов „</a:t>
            </a:r>
            <a:r>
              <a:rPr lang="ru-RU" sz="2000" dirty="0" err="1"/>
              <a:t>Аудирование</a:t>
            </a:r>
            <a:r>
              <a:rPr lang="ru-RU" sz="2000" dirty="0"/>
              <a:t>“, „Чтение“, „Лексика и грамматика“, „Письмо“ и „Говорение“, и предназначен для использования в IV четверти 4-го класса. По тематическому содержанию и языковому наполнению задания тестов </a:t>
            </a:r>
            <a:r>
              <a:rPr lang="ru-RU" sz="2000" b="1" dirty="0"/>
              <a:t>соответствуют требованиям Примерной программы </a:t>
            </a:r>
            <a:r>
              <a:rPr lang="ru-RU" sz="2000" dirty="0"/>
              <a:t>по английскому языку для начальной школы. </a:t>
            </a:r>
            <a:endParaRPr lang="ru-RU" sz="2000" dirty="0" smtClean="0"/>
          </a:p>
        </p:txBody>
      </p:sp>
      <p:pic>
        <p:nvPicPr>
          <p:cNvPr id="2050" name="Picture 2" descr="https://www.englishteachers.ru/uploadedfiles/waresimgs/5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386664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4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211960" y="1144836"/>
            <a:ext cx="4536877" cy="511229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/>
              <a:t>Учебное пособие содержит тренировочные тесты для подготовки к разделу «Чтение» письменной части ОГЭ по английскому языку в новом формате. По тематике, уровню сложности и формату тесты полностью соответствуют реальным экзаменационным заданиям.</a:t>
            </a:r>
            <a:br>
              <a:rPr lang="ru-RU" sz="1800" dirty="0"/>
            </a:br>
            <a:r>
              <a:rPr lang="ru-RU" sz="1800" dirty="0"/>
              <a:t>Представленные в пособии тексты позволяют учащимся отработать выполнение заданий по чтению в формате ОГЭ, научиться распределять время в процессе выполнения тренировочных тестов, систематизировать ранее изученный материал.</a:t>
            </a:r>
            <a:br>
              <a:rPr lang="ru-RU" sz="1800" dirty="0"/>
            </a:br>
            <a:r>
              <a:rPr lang="ru-RU" sz="1800" dirty="0"/>
              <a:t>Пособие включает инструкцию по выполнению заданий и ответы ко всем заданиям тестов.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 </a:t>
            </a:r>
            <a:endParaRPr lang="ru-RU" sz="2000" dirty="0" smtClean="0"/>
          </a:p>
        </p:txBody>
      </p:sp>
      <p:pic>
        <p:nvPicPr>
          <p:cNvPr id="3074" name="Picture 2" descr="https://www.englishteachers.ru/uploadedfiles/waresimgs/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3939226" cy="542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14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211960" y="1144836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1400" dirty="0"/>
              <a:t>Курс „12 шагов к английскому языку“ состоит из 12 частей и Программы курса. Книги содержат занимательные задания, игры, материалы для раскрашивания, вырезные маски, </a:t>
            </a:r>
            <a:r>
              <a:rPr lang="ru-RU" sz="1400" dirty="0" err="1"/>
              <a:t>пазлы</a:t>
            </a:r>
            <a:r>
              <a:rPr lang="ru-RU" sz="1400" dirty="0"/>
              <a:t> и комиксы, позволяющие ребенку начать знакомиться с основами английского языка, правилами поведения и азами культуры различных стран. </a:t>
            </a:r>
            <a:r>
              <a:rPr lang="ru-RU" sz="1400" dirty="0" err="1"/>
              <a:t>Аудиоприложение</a:t>
            </a:r>
            <a:r>
              <a:rPr lang="ru-RU" sz="1400" dirty="0"/>
              <a:t> поможет детям научиться воспринимать англоязычную речь на слух.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err="1"/>
              <a:t>Аудиоприложение</a:t>
            </a:r>
            <a:r>
              <a:rPr lang="ru-RU" sz="1400" dirty="0"/>
              <a:t> можно скачать по ссылке и по QR-коду на обложке.</a:t>
            </a:r>
            <a:br>
              <a:rPr lang="ru-RU" sz="1400" dirty="0"/>
            </a:br>
            <a:r>
              <a:rPr lang="ru-RU" sz="1400" dirty="0"/>
              <a:t>Материалы курса способствуют как общему, так и языковому развитию ребенка. Курс создан в рамках федерального государственного образовательного стандарта дошкольного образования (ФГОС ДО).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Каждая часть курса включает книгу для воспитателей и родителей с подробными методическими рекомендациями по проведению занятий. С ее помощью заниматься английским языком с детьми смогут как педагоги, так и родители, дедушки и бабушки. </a:t>
            </a:r>
            <a:endParaRPr lang="ru-RU" sz="1400" b="1" dirty="0" smtClean="0"/>
          </a:p>
        </p:txBody>
      </p:sp>
      <p:pic>
        <p:nvPicPr>
          <p:cNvPr id="4098" name="Picture 2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0" y="980728"/>
            <a:ext cx="2006119" cy="272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679" y="980728"/>
            <a:ext cx="2023864" cy="275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2375"/>
            <a:ext cx="2048712" cy="278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englishteachers.ru/uploadedfiles/waresimgs/5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250" y="3892375"/>
            <a:ext cx="2055423" cy="279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09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Речемыслительное развитие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включает:</a:t>
            </a:r>
          </a:p>
          <a:p>
            <a:r>
              <a:rPr lang="ru-RU" dirty="0" smtClean="0"/>
              <a:t>взаимодействие в игровой и бытовой сферах;</a:t>
            </a:r>
          </a:p>
          <a:p>
            <a:r>
              <a:rPr lang="ru-RU" dirty="0" smtClean="0"/>
              <a:t>познание окружающего мира;</a:t>
            </a:r>
          </a:p>
          <a:p>
            <a:r>
              <a:rPr lang="ru-RU" dirty="0" smtClean="0"/>
              <a:t>продуктивные виды деятельности (конструирование, экспериментирование);</a:t>
            </a:r>
          </a:p>
          <a:p>
            <a:r>
              <a:rPr lang="ru-RU" dirty="0" smtClean="0"/>
              <a:t>творческое развитие;</a:t>
            </a:r>
          </a:p>
          <a:p>
            <a:r>
              <a:rPr lang="ru-RU" dirty="0" smtClean="0"/>
              <a:t>развитие логики;</a:t>
            </a:r>
          </a:p>
          <a:p>
            <a:r>
              <a:rPr lang="ru-RU" dirty="0" smtClean="0"/>
              <a:t>развитие собственно речи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Апробация учебников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«</a:t>
            </a:r>
            <a:r>
              <a:rPr lang="en-US" dirty="0" smtClean="0"/>
              <a:t>Happy English.ru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92514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dirty="0" smtClean="0"/>
              <a:t>ЗАО «Издательство «Титул»</a:t>
            </a:r>
          </a:p>
          <a:p>
            <a:pPr>
              <a:buNone/>
            </a:pPr>
            <a:r>
              <a:rPr lang="ru-RU" sz="4000" dirty="0" smtClean="0"/>
              <a:t>Объявляет о приеме заявок на апробацию учебно-методического комплекта “</a:t>
            </a:r>
            <a:r>
              <a:rPr lang="ru-RU" sz="4000" dirty="0" err="1" smtClean="0"/>
              <a:t>Happy</a:t>
            </a:r>
            <a:r>
              <a:rPr lang="ru-RU" sz="4000" dirty="0" smtClean="0"/>
              <a:t> </a:t>
            </a:r>
            <a:r>
              <a:rPr lang="ru-RU" sz="4000" dirty="0" err="1" smtClean="0"/>
              <a:t>English.ru</a:t>
            </a:r>
            <a:r>
              <a:rPr lang="ru-RU" sz="4000" dirty="0" smtClean="0"/>
              <a:t>” на 2016/17 учебный год с предоставлением </a:t>
            </a:r>
            <a:r>
              <a:rPr lang="ru-RU" sz="4000" b="1" dirty="0" smtClean="0"/>
              <a:t>бесплатных учебников</a:t>
            </a:r>
            <a:r>
              <a:rPr lang="ru-RU" sz="4000" dirty="0" smtClean="0"/>
              <a:t>.</a:t>
            </a:r>
          </a:p>
          <a:p>
            <a:pPr>
              <a:buNone/>
            </a:pPr>
            <a:r>
              <a:rPr lang="ru-RU" sz="4000" dirty="0" smtClean="0"/>
              <a:t> </a:t>
            </a:r>
          </a:p>
          <a:p>
            <a:pPr>
              <a:buNone/>
            </a:pPr>
            <a:r>
              <a:rPr lang="ru-RU" sz="4000" dirty="0" smtClean="0"/>
              <a:t>Цель апробации – изучить эффективность обучения по полным УМК в условиях ФГОС.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Для апробации издательство предоставляет библиотеке образовательного учреждения:</a:t>
            </a:r>
          </a:p>
          <a:p>
            <a:pPr>
              <a:buNone/>
            </a:pPr>
            <a:r>
              <a:rPr lang="ru-RU" sz="4000" dirty="0" smtClean="0"/>
              <a:t> - </a:t>
            </a:r>
            <a:r>
              <a:rPr lang="ru-RU" sz="4000" u="sng" dirty="0" smtClean="0"/>
              <a:t>бесплатный полный комплект УМК “</a:t>
            </a:r>
            <a:r>
              <a:rPr lang="ru-RU" sz="4000" u="sng" dirty="0" err="1" smtClean="0"/>
              <a:t>Happy</a:t>
            </a:r>
            <a:r>
              <a:rPr lang="ru-RU" sz="4000" u="sng" dirty="0" smtClean="0"/>
              <a:t> </a:t>
            </a:r>
            <a:r>
              <a:rPr lang="ru-RU" sz="4000" u="sng" dirty="0" err="1" smtClean="0"/>
              <a:t>English.ru</a:t>
            </a:r>
            <a:r>
              <a:rPr lang="ru-RU" sz="4000" u="sng" dirty="0" smtClean="0"/>
              <a:t>”</a:t>
            </a:r>
            <a:r>
              <a:rPr lang="ru-RU" sz="4000" dirty="0" smtClean="0"/>
              <a:t> для </a:t>
            </a:r>
            <a:r>
              <a:rPr lang="ru-RU" sz="4000" dirty="0" err="1" smtClean="0"/>
              <a:t>педагога-апробатора</a:t>
            </a:r>
            <a:r>
              <a:rPr lang="ru-RU" sz="4000" dirty="0" smtClean="0"/>
              <a:t> (включающий учебник, </a:t>
            </a:r>
            <a:r>
              <a:rPr lang="ru-RU" sz="4000" dirty="0" err="1" smtClean="0"/>
              <a:t>аудиоприложение</a:t>
            </a:r>
            <a:r>
              <a:rPr lang="ru-RU" sz="4000" dirty="0" smtClean="0"/>
              <a:t>, книгу для учителя, рабочие тетради №1 и №2)</a:t>
            </a:r>
          </a:p>
          <a:p>
            <a:pPr>
              <a:buNone/>
            </a:pPr>
            <a:r>
              <a:rPr lang="ru-RU" sz="4000" dirty="0" smtClean="0"/>
              <a:t> - </a:t>
            </a:r>
            <a:r>
              <a:rPr lang="ru-RU" sz="4000" u="sng" dirty="0" smtClean="0"/>
              <a:t>бесплатные учебники на класс</a:t>
            </a:r>
            <a:r>
              <a:rPr lang="ru-RU" sz="4000" dirty="0" smtClean="0"/>
              <a:t>, в соответствии с количеством участвующих в апробации учеников</a:t>
            </a:r>
          </a:p>
          <a:p>
            <a:pPr>
              <a:buNone/>
            </a:pPr>
            <a:r>
              <a:rPr lang="ru-RU" sz="4000" dirty="0" smtClean="0"/>
              <a:t> - </a:t>
            </a:r>
            <a:r>
              <a:rPr lang="ru-RU" sz="4000" u="sng" dirty="0" smtClean="0"/>
              <a:t>рабочие тетради и другие компоненты УМК (кроме бесплатных учебников) приобретаются непосредственно в </a:t>
            </a:r>
            <a:r>
              <a:rPr lang="ru-RU" sz="4000" u="sng" dirty="0" err="1" smtClean="0"/>
              <a:t>издательстве.</a:t>
            </a:r>
            <a:r>
              <a:rPr lang="ru-RU" sz="4000" dirty="0" err="1" smtClean="0"/>
              <a:t>В</a:t>
            </a:r>
            <a:r>
              <a:rPr lang="ru-RU" sz="4000" dirty="0" smtClean="0"/>
              <a:t> апробации с получением </a:t>
            </a:r>
            <a:r>
              <a:rPr lang="ru-RU" sz="4000" b="1" dirty="0" smtClean="0"/>
              <a:t>бесплатных</a:t>
            </a:r>
            <a:r>
              <a:rPr lang="ru-RU" sz="4000" dirty="0" smtClean="0"/>
              <a:t> учебников участвуют только те образовательные учреждения, которые приобрели рабочие тетради в издательстве.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Подробности здесь: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https://www.englishteachers.ru/forum/index.php?showtopic=3462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340352" cy="1470025"/>
          </a:xfrm>
        </p:spPr>
        <p:txBody>
          <a:bodyPr/>
          <a:lstStyle/>
          <a:p>
            <a:r>
              <a:rPr lang="ru-RU" dirty="0" smtClean="0"/>
              <a:t>Как получить скидку 10%?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424936" cy="4752528"/>
          </a:xfrm>
        </p:spPr>
        <p:txBody>
          <a:bodyPr>
            <a:normAutofit lnSpcReduction="10000"/>
          </a:bodyPr>
          <a:lstStyle/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напишите письмо на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shop@titul.ru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ru-RU" u="sng" dirty="0" smtClean="0">
                <a:solidFill>
                  <a:schemeClr val="tx1"/>
                </a:solidFill>
              </a:rPr>
              <a:t>тема письма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b="1" dirty="0" smtClean="0">
                <a:solidFill>
                  <a:srgbClr val="FF0000"/>
                </a:solidFill>
              </a:rPr>
              <a:t>ДО16</a:t>
            </a:r>
          </a:p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В письме укажите свой </a:t>
            </a:r>
            <a:r>
              <a:rPr lang="ru-RU" u="sng" dirty="0" smtClean="0">
                <a:solidFill>
                  <a:schemeClr val="tx1"/>
                </a:solidFill>
              </a:rPr>
              <a:t>полный почтовый адрес, название книги и количество экземпляров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код действует </a:t>
            </a:r>
            <a:r>
              <a:rPr lang="ru-RU" u="sng" dirty="0" smtClean="0">
                <a:solidFill>
                  <a:schemeClr val="tx1"/>
                </a:solidFill>
              </a:rPr>
              <a:t>до 30 апреля 23:59</a:t>
            </a:r>
            <a:r>
              <a:rPr lang="en-US" u="sng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московскому времени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Скидка действует на всю дошкольную литературу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Речемыслительное развитие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Важно не то, сколько слов употребил ребенок в своем высказывании, а насколько действенным это высказывание является для собеседника и насколько отвечает целям вербального поведения ребенка.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b="1" i="1" dirty="0" smtClean="0"/>
              <a:t>Для активизации мышления</a:t>
            </a:r>
            <a:r>
              <a:rPr lang="ru-RU" sz="3100" dirty="0" smtClean="0"/>
              <a:t> необходимо проводить такие виды работ: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развитие познавательной активности, а познание начинается с ощущений и восприятия;</a:t>
            </a:r>
          </a:p>
          <a:p>
            <a:r>
              <a:rPr lang="ru-RU" dirty="0" smtClean="0"/>
              <a:t> развитие внимания, памяти, оптико-пространственных и </a:t>
            </a:r>
            <a:r>
              <a:rPr lang="ru-RU" dirty="0" err="1" smtClean="0"/>
              <a:t>временны́х</a:t>
            </a:r>
            <a:r>
              <a:rPr lang="ru-RU" dirty="0" smtClean="0"/>
              <a:t> представлений;</a:t>
            </a:r>
          </a:p>
          <a:p>
            <a:r>
              <a:rPr lang="ru-RU" dirty="0" smtClean="0"/>
              <a:t>формирование мыслительных операций анализа и синтеза, сравнения и обобщения;</a:t>
            </a:r>
          </a:p>
          <a:p>
            <a:r>
              <a:rPr lang="ru-RU" dirty="0" smtClean="0"/>
              <a:t>формирование обобщенного познания;</a:t>
            </a:r>
          </a:p>
          <a:p>
            <a:r>
              <a:rPr lang="ru-RU" dirty="0" smtClean="0"/>
              <a:t>развитие способностей к установлению и пониманию причинно-следственных связей между предметами и явлениями;</a:t>
            </a:r>
          </a:p>
          <a:p>
            <a:r>
              <a:rPr lang="ru-RU" dirty="0" smtClean="0"/>
              <a:t>развитие мыслительных операций, позволяющих выявлять различия и сходства между предметами и явлениями (сначала на предметном уровне, а потом на языковом (разница и сходство между звуками, словами, предложениями).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Для активизации словаря</a:t>
            </a:r>
            <a:r>
              <a:rPr lang="ru-RU" dirty="0" smtClean="0"/>
              <a:t> можно использовать такие виды работ: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892480" cy="504056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отгадывание предметов по описанию.</a:t>
            </a:r>
          </a:p>
          <a:p>
            <a:r>
              <a:rPr lang="ru-RU" dirty="0" smtClean="0"/>
              <a:t>сравнительное описание двух предметов: по противоположности, </a:t>
            </a:r>
          </a:p>
          <a:p>
            <a:pPr>
              <a:buNone/>
            </a:pPr>
            <a:r>
              <a:rPr lang="ru-RU" dirty="0" smtClean="0"/>
              <a:t>по сходству;</a:t>
            </a:r>
          </a:p>
          <a:p>
            <a:r>
              <a:rPr lang="ru-RU" dirty="0" smtClean="0"/>
              <a:t>подбор синонимов и антонимов к определенным словам;</a:t>
            </a:r>
          </a:p>
          <a:p>
            <a:r>
              <a:rPr lang="ru-RU" dirty="0" smtClean="0"/>
              <a:t>подбор названий частей к названию целого понятия и наоборот (машина: кузов, кабина, фары; дно, носик, крышка — чайник). Проводится с опорой на конструктивную деятельность;</a:t>
            </a:r>
          </a:p>
          <a:p>
            <a:r>
              <a:rPr lang="ru-RU" dirty="0" smtClean="0"/>
              <a:t>подбор частных понятий к общему понятию и наоборот (имена: Петя, Оля, Миша; роза, одуванчик, василек — цветы);</a:t>
            </a:r>
          </a:p>
          <a:p>
            <a:r>
              <a:rPr lang="ru-RU" dirty="0" smtClean="0"/>
              <a:t>толкование многозначных слов (дно у чашки, кастрюли, реки, моря; бьется стекло, сердце, ученик над задачей, птица; холодная погода, рука, вода, снежинка);</a:t>
            </a:r>
          </a:p>
          <a:p>
            <a:r>
              <a:rPr lang="ru-RU" dirty="0" smtClean="0"/>
              <a:t>объяснение смысла устойчивых выражений, пословиц и поговорок;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55679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8" descr="https://www.englishteachers.ru/uploadedfiles/waresimgs/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628800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5" name="Рисунок 4" descr="Y:\Delo\ОГР\Буров\TIT_Logo_kvadrat.png"/>
          <p:cNvPicPr/>
          <p:nvPr/>
        </p:nvPicPr>
        <p:blipFill>
          <a:blip r:embed="rId5" cstate="print"/>
          <a:srcRect t="16071" b="18750"/>
          <a:stretch>
            <a:fillRect/>
          </a:stretch>
        </p:blipFill>
        <p:spPr bwMode="auto">
          <a:xfrm>
            <a:off x="3635896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789040"/>
            <a:ext cx="2016225" cy="2774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2780928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8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371703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743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967</Words>
  <Application>Microsoft Office PowerPoint</Application>
  <PresentationFormat>Экран (4:3)</PresentationFormat>
  <Paragraphs>117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Комплексное развитие творческих способностей и речемыслительной деятельности в рамках ФГОС ДО</vt:lpstr>
      <vt:lpstr>Мышление </vt:lpstr>
      <vt:lpstr>Развитие мышления и творческих способностей.</vt:lpstr>
      <vt:lpstr>Освоение поступаемой информации проходит в четыре этапа:</vt:lpstr>
      <vt:lpstr>Речемыслительное развитие</vt:lpstr>
      <vt:lpstr>Речемыслительное развитие</vt:lpstr>
      <vt:lpstr>Для активизации мышления необходимо проводить такие виды работ:</vt:lpstr>
      <vt:lpstr>Для активизации словаря можно использовать такие виды работ:</vt:lpstr>
      <vt:lpstr>Презентация PowerPoint</vt:lpstr>
      <vt:lpstr>Предъявление нового материала. Комплексное развитие</vt:lpstr>
      <vt:lpstr>Опора на знания и контекст. «Стихи и загадки о цветах»</vt:lpstr>
      <vt:lpstr>Системный подход. «Стихи и загадки об игрушках»</vt:lpstr>
      <vt:lpstr>«12 шагов к английскому языку» Игровая сфера</vt:lpstr>
      <vt:lpstr>Развитие ребенка на занятиях английским языком</vt:lpstr>
      <vt:lpstr>Речемыслительное развитие:</vt:lpstr>
      <vt:lpstr>Презентация PowerPoint</vt:lpstr>
      <vt:lpstr>Презентация PowerPoint</vt:lpstr>
      <vt:lpstr>Идентификация </vt:lpstr>
      <vt:lpstr>Узнавание неречевых звуков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Развивающие и творческие задания</vt:lpstr>
      <vt:lpstr>Развитие моторики и творческих способностей</vt:lpstr>
      <vt:lpstr>Разностороннее развитие творческих способностей</vt:lpstr>
      <vt:lpstr>Почему при речемыслительном развитии мы не учим правильному произношению сразу?</vt:lpstr>
      <vt:lpstr>Когда же начинать говорить правильно?</vt:lpstr>
      <vt:lpstr>Презентация PowerPoint</vt:lpstr>
      <vt:lpstr>Презентация PowerPoint</vt:lpstr>
      <vt:lpstr>Упражнения со словами родного языка</vt:lpstr>
      <vt:lpstr>Различение звуков родного и иностранного языка</vt:lpstr>
      <vt:lpstr>Слуховые и тактильные ощущения</vt:lpstr>
      <vt:lpstr>Презентация PowerPoint</vt:lpstr>
      <vt:lpstr>Презентация PowerPoint</vt:lpstr>
      <vt:lpstr>Презентация PowerPoint</vt:lpstr>
      <vt:lpstr>Работа с родителями</vt:lpstr>
      <vt:lpstr>Работа с родителями</vt:lpstr>
      <vt:lpstr>Презентация PowerPoint</vt:lpstr>
      <vt:lpstr>“К празднику. 8 марта”</vt:lpstr>
      <vt:lpstr>Дополнительная информация и приобретение</vt:lpstr>
      <vt:lpstr>Презентация PowerPoint</vt:lpstr>
      <vt:lpstr>Спасибо за внимание</vt:lpstr>
      <vt:lpstr>Уже в продаже!  </vt:lpstr>
      <vt:lpstr>К.И. Кауфман, М.Ю. Кауфман</vt:lpstr>
      <vt:lpstr>  </vt:lpstr>
      <vt:lpstr>  </vt:lpstr>
      <vt:lpstr>  </vt:lpstr>
      <vt:lpstr>Презентация PowerPoint</vt:lpstr>
      <vt:lpstr>Апробация учебников  «Happy English.ru»</vt:lpstr>
      <vt:lpstr>Как получить скидку 10%?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Учет психологических особенностей детей при обучении английскому языку.  Работа с гиперактивными детьми</dc:title>
  <dc:creator>Ilya</dc:creator>
  <cp:lastModifiedBy>admin</cp:lastModifiedBy>
  <cp:revision>45</cp:revision>
  <dcterms:modified xsi:type="dcterms:W3CDTF">2016-04-29T06:54:10Z</dcterms:modified>
</cp:coreProperties>
</file>