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6" r:id="rId2"/>
    <p:sldId id="354" r:id="rId3"/>
    <p:sldId id="355" r:id="rId4"/>
    <p:sldId id="410" r:id="rId5"/>
    <p:sldId id="356" r:id="rId6"/>
    <p:sldId id="357" r:id="rId7"/>
    <p:sldId id="302" r:id="rId8"/>
    <p:sldId id="303" r:id="rId9"/>
    <p:sldId id="305" r:id="rId10"/>
    <p:sldId id="306" r:id="rId11"/>
    <p:sldId id="377" r:id="rId12"/>
    <p:sldId id="287" r:id="rId13"/>
    <p:sldId id="378" r:id="rId14"/>
    <p:sldId id="257" r:id="rId15"/>
    <p:sldId id="291" r:id="rId16"/>
    <p:sldId id="289" r:id="rId17"/>
    <p:sldId id="261" r:id="rId18"/>
    <p:sldId id="379" r:id="rId19"/>
    <p:sldId id="383" r:id="rId20"/>
    <p:sldId id="384" r:id="rId21"/>
    <p:sldId id="274" r:id="rId22"/>
    <p:sldId id="365" r:id="rId23"/>
    <p:sldId id="366" r:id="rId24"/>
    <p:sldId id="367" r:id="rId25"/>
    <p:sldId id="419" r:id="rId26"/>
    <p:sldId id="380" r:id="rId27"/>
    <p:sldId id="396" r:id="rId28"/>
    <p:sldId id="397" r:id="rId29"/>
    <p:sldId id="412" r:id="rId30"/>
    <p:sldId id="415" r:id="rId31"/>
    <p:sldId id="398" r:id="rId32"/>
    <p:sldId id="399" r:id="rId33"/>
    <p:sldId id="411" r:id="rId34"/>
    <p:sldId id="413" r:id="rId35"/>
    <p:sldId id="414" r:id="rId36"/>
    <p:sldId id="416" r:id="rId37"/>
    <p:sldId id="417" r:id="rId38"/>
    <p:sldId id="418" r:id="rId39"/>
    <p:sldId id="420" r:id="rId40"/>
    <p:sldId id="344" r:id="rId41"/>
    <p:sldId id="345" r:id="rId42"/>
    <p:sldId id="348" r:id="rId43"/>
    <p:sldId id="352" r:id="rId44"/>
    <p:sldId id="409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6912" autoAdjust="0"/>
    <p:restoredTop sz="94660"/>
  </p:normalViewPr>
  <p:slideViewPr>
    <p:cSldViewPr>
      <p:cViewPr varScale="1">
        <p:scale>
          <a:sx n="97" d="100"/>
          <a:sy n="97" d="100"/>
        </p:scale>
        <p:origin x="-114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747DA8-4A78-44CA-91B5-85772990F4FC}" type="datetimeFigureOut">
              <a:rPr lang="ru-RU" smtClean="0"/>
              <a:pPr/>
              <a:t>19.04.2017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94E8623-E7BC-4039-B146-450341F695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33399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19.04.2017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englishteachers.ru/mobile_apps" TargetMode="External"/><Relationship Id="rId2" Type="http://schemas.openxmlformats.org/officeDocument/2006/relationships/hyperlink" Target="https://www.englishteachers.ru/forum/index.php?showforum=223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englishteachers.ru/Wares?category=45" TargetMode="Externa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hyperlink" Target="mailto:pochta@titul.ru" TargetMode="External"/><Relationship Id="rId2" Type="http://schemas.openxmlformats.org/officeDocument/2006/relationships/hyperlink" Target="http://www.englishtechers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umk@titul.ru" TargetMode="Externa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7" Type="http://schemas.openxmlformats.org/officeDocument/2006/relationships/image" Target="../media/image41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43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204864"/>
            <a:ext cx="8640960" cy="1470025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Речевое развитие и подготовка дошкольников к школе. </a:t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Способы и приемы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04048" y="5229200"/>
            <a:ext cx="3992488" cy="1489720"/>
          </a:xfrm>
        </p:spPr>
        <p:txBody>
          <a:bodyPr>
            <a:normAutofit fontScale="85000" lnSpcReduction="10000"/>
          </a:bodyPr>
          <a:lstStyle/>
          <a:p>
            <a:pPr algn="r"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Буров Илья Михайлович</a:t>
            </a:r>
            <a:endParaRPr lang="en-US" b="1" i="1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>
              <a:defRPr/>
            </a:pPr>
            <a:r>
              <a:rPr lang="ru-RU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ведущий методист издательства «Титул»</a:t>
            </a:r>
            <a:endParaRPr lang="ru-RU" dirty="0"/>
          </a:p>
        </p:txBody>
      </p:sp>
      <p:pic>
        <p:nvPicPr>
          <p:cNvPr id="4" name="Picture 2" descr="C:\Documents and Settings\bim\Рабочий стол\логотипы\Титул_logo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16632"/>
            <a:ext cx="1944216" cy="1182989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/>
              <a:t>Для активизации словаря</a:t>
            </a:r>
            <a:r>
              <a:rPr lang="ru-RU" dirty="0"/>
              <a:t> можно использовать такие виды работ: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628800"/>
            <a:ext cx="8892480" cy="5040560"/>
          </a:xfrm>
        </p:spPr>
        <p:txBody>
          <a:bodyPr>
            <a:normAutofit fontScale="70000" lnSpcReduction="20000"/>
          </a:bodyPr>
          <a:lstStyle/>
          <a:p>
            <a:r>
              <a:rPr lang="ru-RU" dirty="0"/>
              <a:t>отгадывание предметов по описанию.</a:t>
            </a:r>
          </a:p>
          <a:p>
            <a:r>
              <a:rPr lang="ru-RU" dirty="0"/>
              <a:t>сравнительное описание двух предметов: по противоположности, </a:t>
            </a:r>
          </a:p>
          <a:p>
            <a:pPr>
              <a:buNone/>
            </a:pPr>
            <a:r>
              <a:rPr lang="ru-RU" dirty="0"/>
              <a:t>по сходству;</a:t>
            </a:r>
          </a:p>
          <a:p>
            <a:r>
              <a:rPr lang="ru-RU" dirty="0"/>
              <a:t>подбор синонимов и антонимов к определенным словам;</a:t>
            </a:r>
          </a:p>
          <a:p>
            <a:r>
              <a:rPr lang="ru-RU" dirty="0"/>
              <a:t>подбор названий частей к названию целого понятия и наоборот (машина: кузов, кабина, фары; дно, носик, крышка — чайник). Проводится с опорой на конструктивную деятельность;</a:t>
            </a:r>
          </a:p>
          <a:p>
            <a:r>
              <a:rPr lang="ru-RU" dirty="0"/>
              <a:t>подбор частных понятий к общему понятию и наоборот (имена: Петя, Оля, Миша; роза, одуванчик, василек — цветы);</a:t>
            </a:r>
          </a:p>
          <a:p>
            <a:r>
              <a:rPr lang="ru-RU" dirty="0"/>
              <a:t>толкование многозначных слов (дно у чашки, кастрюли, реки, моря; бьется стекло, сердце, ученик над задачей, птица; холодная погода, рука, вода, снежинка);</a:t>
            </a:r>
          </a:p>
          <a:p>
            <a:r>
              <a:rPr lang="ru-RU" dirty="0"/>
              <a:t>объяснение смысла устойчивых выражений, пословиц и поговорок;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7664" y="274638"/>
            <a:ext cx="713913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Речемыслительное развитие: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4"/>
            <a:ext cx="7686887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547664" cy="21300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495892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913"/>
            <a:ext cx="8590409" cy="777875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3200" dirty="0"/>
              <a:t>Речемыслительное развитие: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064" y="908720"/>
            <a:ext cx="8424936" cy="57598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Рисунок 5" descr="C:\Users\Alexey\Desktop\Обложки\Kur_Toy_Cover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475655" cy="198884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87166372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74638"/>
            <a:ext cx="7355160" cy="1143000"/>
          </a:xfrm>
        </p:spPr>
        <p:txBody>
          <a:bodyPr/>
          <a:lstStyle/>
          <a:p>
            <a:r>
              <a:rPr lang="ru-RU" dirty="0" smtClean="0"/>
              <a:t>Речемыслительное развитие: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8925" y="1110272"/>
            <a:ext cx="8365075" cy="574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"/>
            <a:ext cx="1392772" cy="19168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2656778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Почему при речемыслительном развитии мы не учим правильному произношению сразу?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2332037"/>
            <a:ext cx="873365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/>
              <a:t>В дошкольном возрасте не требуется формировать идеальное произношение.</a:t>
            </a:r>
          </a:p>
          <a:p>
            <a:pPr>
              <a:buNone/>
            </a:pPr>
            <a:r>
              <a:rPr lang="ru-RU" dirty="0"/>
              <a:t>Следует исходить из принципа аппроксимации – приближения к правильному произношению.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Когда же начинать говорить правильно?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Активная работа над фонетической стороной речи на иностранном языке начинается приблизительно с 4,5 – 5 лет.</a:t>
            </a:r>
          </a:p>
          <a:p>
            <a:r>
              <a:rPr lang="ru-RU" dirty="0"/>
              <a:t>Нередко хорошее произношение приходит «само собой», когда речевой аппарат ребенка готов и тренирован</a:t>
            </a:r>
            <a:r>
              <a:rPr lang="ru-RU" dirty="0" smtClean="0"/>
              <a:t>.</a:t>
            </a:r>
          </a:p>
          <a:p>
            <a:r>
              <a:rPr lang="ru-RU" dirty="0" smtClean="0"/>
              <a:t>Даже во время подготовки к школе, часть ребят может говорить неуверенно.  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4158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Упражнения со словами родного языка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Проговаривание слов родного языка учит детей различать отдельные слова и звуки, отличать звуки в родном и иностранном языке.</a:t>
            </a:r>
          </a:p>
        </p:txBody>
      </p:sp>
    </p:spTree>
    <p:extLst>
      <p:ext uri="{BB962C8B-B14F-4D97-AF65-F5344CB8AC3E}">
        <p14:creationId xmlns="" xmlns:p14="http://schemas.microsoft.com/office/powerpoint/2010/main" val="32296253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8229600" cy="1143000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6" y="1132602"/>
            <a:ext cx="3781151" cy="53732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132603"/>
            <a:ext cx="3775357" cy="5372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 descr="C:\Users\Alexey\Desktop\Обложки\Kur_Bird_Cover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1"/>
            <a:ext cx="1498086" cy="20608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223" y="1208329"/>
            <a:ext cx="8244777" cy="5649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49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547664" cy="213000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97476630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980728"/>
            <a:ext cx="8064896" cy="5542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s://www.englishteachers.ru/uploadedfiles/waresimgs/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835696" cy="25270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7532316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Развитие или обучение?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/>
              <a:t>Связаны ли развитие детей и обучение?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/>
              <a:t>Нет: А. </a:t>
            </a:r>
            <a:r>
              <a:rPr lang="ru-RU" dirty="0" err="1"/>
              <a:t>Гезелл</a:t>
            </a:r>
            <a:r>
              <a:rPr lang="ru-RU" dirty="0"/>
              <a:t>, З. Фрейд, Ж. Пиаже </a:t>
            </a:r>
            <a:r>
              <a:rPr lang="en-US" dirty="0"/>
              <a:t>- </a:t>
            </a:r>
            <a:r>
              <a:rPr lang="ru-RU" dirty="0"/>
              <a:t>развитие «должно совершить определенные законченные циклы и определенные функции должны созреть прежде, чем школа может приступить к обучению конкретным знаниям и навыкам ребенка. Циклы развития всегда предшествуют циклам обучения»;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/>
              <a:t>Развитие и обучение – это одно и то же: У. Джеймс, Э. </a:t>
            </a:r>
            <a:r>
              <a:rPr lang="ru-RU" dirty="0" err="1"/>
              <a:t>Торндайк</a:t>
            </a:r>
            <a:r>
              <a:rPr lang="ru-RU" dirty="0"/>
              <a:t> </a:t>
            </a:r>
            <a:r>
              <a:rPr lang="en-US" dirty="0"/>
              <a:t>- </a:t>
            </a:r>
            <a:r>
              <a:rPr lang="ru-RU" dirty="0"/>
              <a:t>развитие – это накопление опыта в жизни и в процессе обучения;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/>
              <a:t>Да, но: К. </a:t>
            </a:r>
            <a:r>
              <a:rPr lang="ru-RU" dirty="0" err="1"/>
              <a:t>Коффка</a:t>
            </a:r>
            <a:r>
              <a:rPr lang="en-US" dirty="0"/>
              <a:t> -</a:t>
            </a:r>
            <a:r>
              <a:rPr lang="ru-RU" dirty="0"/>
              <a:t> развитие произойдет в любом случае, а обучение может помочь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497608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9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124744"/>
            <a:ext cx="7685086" cy="52819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www.englishteachers.ru/uploadedfiles/waresimgs/5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1835696" cy="252700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6125265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6462" y="274638"/>
            <a:ext cx="6510338" cy="850106"/>
          </a:xfrm>
        </p:spPr>
        <p:txBody>
          <a:bodyPr>
            <a:normAutofit fontScale="90000"/>
          </a:bodyPr>
          <a:lstStyle/>
          <a:p>
            <a:r>
              <a:rPr lang="ru-RU" dirty="0"/>
              <a:t>Слуховые и тактильные ощущения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3798" y="1340768"/>
            <a:ext cx="3876752" cy="5517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6" descr="C:\Users\Alexey\Desktop\Обложки\KAV_I_can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176462" cy="299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0028"/>
          <a:stretch/>
        </p:blipFill>
        <p:spPr bwMode="auto">
          <a:xfrm>
            <a:off x="-1" y="4221089"/>
            <a:ext cx="9184793" cy="2610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848634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Подготовка к школе: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Учет индивидуальных особенностей:</a:t>
            </a:r>
          </a:p>
          <a:p>
            <a:r>
              <a:rPr lang="ru-RU" dirty="0" smtClean="0"/>
              <a:t>Большинство </a:t>
            </a:r>
            <a:r>
              <a:rPr lang="ru-RU" dirty="0"/>
              <a:t>изучали английский язык в детском саду или самостоятельно;</a:t>
            </a:r>
          </a:p>
          <a:p>
            <a:r>
              <a:rPr lang="ru-RU" dirty="0"/>
              <a:t>Не изучали английский язык;</a:t>
            </a:r>
          </a:p>
          <a:p>
            <a:r>
              <a:rPr lang="ru-RU" dirty="0"/>
              <a:t>Логопедические особенности.</a:t>
            </a:r>
          </a:p>
        </p:txBody>
      </p:sp>
    </p:spTree>
    <p:extLst>
      <p:ext uri="{BB962C8B-B14F-4D97-AF65-F5344CB8AC3E}">
        <p14:creationId xmlns="" xmlns:p14="http://schemas.microsoft.com/office/powerpoint/2010/main" val="10548357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Главный принцип обучения детей в возрасте 6 лет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2332037"/>
            <a:ext cx="8229600" cy="347322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/>
              <a:t>Формы обучения должны быть направлены не на усвоение как можно большего количества лексических единиц, а на: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воспитание интереса к предмету, 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развитие коммуникативных навыков ребенка, 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умение выразить себя.</a:t>
            </a:r>
          </a:p>
        </p:txBody>
      </p:sp>
    </p:spTree>
    <p:extLst>
      <p:ext uri="{BB962C8B-B14F-4D97-AF65-F5344CB8AC3E}">
        <p14:creationId xmlns="" xmlns:p14="http://schemas.microsoft.com/office/powerpoint/2010/main" val="25094570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Особенности обучения детей 6-ти летнего возраста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7016" y="1817440"/>
            <a:ext cx="8856984" cy="504056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Уровень самостоятельности еще не на высоком уровне</a:t>
            </a:r>
            <a:r>
              <a:rPr lang="ru-RU" dirty="0"/>
              <a:t> – требуется помощь преподавателя.</a:t>
            </a:r>
          </a:p>
          <a:p>
            <a:r>
              <a:rPr lang="ru-RU" dirty="0"/>
              <a:t>Важное значение придается </a:t>
            </a:r>
            <a:r>
              <a:rPr lang="ru-RU" b="1" dirty="0"/>
              <a:t>методам развивающего обучения, систематизации знаний</a:t>
            </a:r>
            <a:r>
              <a:rPr lang="ru-RU" dirty="0"/>
              <a:t>.</a:t>
            </a:r>
          </a:p>
          <a:p>
            <a:r>
              <a:rPr lang="ru-RU" dirty="0"/>
              <a:t>В процессе воспитания важная роль отводится </a:t>
            </a:r>
            <a:r>
              <a:rPr lang="ru-RU" b="1" dirty="0"/>
              <a:t>становлению и развитию детских отношений</a:t>
            </a:r>
            <a:r>
              <a:rPr lang="ru-RU" dirty="0"/>
              <a:t>, первоначальному осознанию нравственного смысла усваиваемых правил поведения.</a:t>
            </a:r>
          </a:p>
        </p:txBody>
      </p:sp>
    </p:spTree>
    <p:extLst>
      <p:ext uri="{BB962C8B-B14F-4D97-AF65-F5344CB8AC3E}">
        <p14:creationId xmlns="" xmlns:p14="http://schemas.microsoft.com/office/powerpoint/2010/main" val="15016491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Обсудим вместе: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Устраивает ли Вас скорость изучения алфавита во 2 классе?</a:t>
            </a:r>
          </a:p>
          <a:p>
            <a:r>
              <a:rPr lang="ru-RU" dirty="0" smtClean="0"/>
              <a:t>Будет ли полезным, если учащиеся изучат алфавит раньше 2 класса?</a:t>
            </a:r>
          </a:p>
          <a:p>
            <a:r>
              <a:rPr lang="ru-RU" dirty="0" smtClean="0"/>
              <a:t>Не потеряют ли учащиеся интерес к английскому изучая его раньше 2 класса?</a:t>
            </a:r>
            <a:endParaRPr lang="ru-RU" dirty="0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963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980728"/>
            <a:ext cx="6081598" cy="56299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56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97" y="1"/>
            <a:ext cx="1716991" cy="234887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47492395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627784" y="274638"/>
            <a:ext cx="6059016" cy="1143000"/>
          </a:xfrm>
        </p:spPr>
        <p:txBody>
          <a:bodyPr>
            <a:normAutofit/>
          </a:bodyPr>
          <a:lstStyle/>
          <a:p>
            <a:r>
              <a:rPr lang="ru-RU" dirty="0"/>
              <a:t>Графические задания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D:\Users\Ilya\Desktop\Дошкольники страницы\Propisi-boy25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7" y="2036287"/>
            <a:ext cx="6674087" cy="468504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579" name="Picture 3" descr="D:\Users\Ilya\Desktop\Дошкольники страницы\Propisi-boy-ENG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1317" y="1"/>
            <a:ext cx="2809409" cy="2036286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3420315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3768" y="274638"/>
            <a:ext cx="6203032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>Условия для развития ученика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5602" name="Picture 2" descr="D:\Users\Ilya\Desktop\Дошкольники страницы\Propisi-gerl41-ENG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0198" y="1837861"/>
            <a:ext cx="7171231" cy="48806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https://www.englishteachers.ru/uploadedfiles/waresimgs/51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80" y="-22269"/>
            <a:ext cx="2562556" cy="186013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54523310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Формируем положительное отношение к школе</a:t>
            </a:r>
            <a:endParaRPr lang="ru-RU" dirty="0"/>
          </a:p>
        </p:txBody>
      </p:sp>
      <p:pic>
        <p:nvPicPr>
          <p:cNvPr id="4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197289" cy="162879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700808"/>
            <a:ext cx="3727311" cy="5119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99992" y="1700808"/>
            <a:ext cx="3744416" cy="514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 dirty="0"/>
              <a:t>Развитие или обучение?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1268760"/>
            <a:ext cx="8640960" cy="5328592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/>
              <a:t>Теория Л. С. </a:t>
            </a:r>
            <a:r>
              <a:rPr lang="ru-RU" dirty="0" err="1"/>
              <a:t>Выготского</a:t>
            </a:r>
            <a:r>
              <a:rPr lang="ru-RU" dirty="0"/>
              <a:t>: </a:t>
            </a:r>
            <a:r>
              <a:rPr lang="ru-RU" i="1" dirty="0"/>
              <a:t>«...Хотя обучение и связано непосредственно с детским развитием, тем не менее они никогда не идут равномерно и параллельно друг другу... Между процессами развития и обучением устанавливаются сложнейшие динамические зависимости, которые нельзя охватить единой, наперед данной, априорной умозрительной формулой».</a:t>
            </a:r>
            <a:r>
              <a:rPr lang="ru-RU" dirty="0"/>
              <a:t> Всякая высшая психическая функция в развитии ребенка появляется дважды — сперва как деятельность коллективная, социальная, во второй раз как деятельность индивидуальная, как внутренний способ мышления ребенка.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/>
              <a:t> </a:t>
            </a:r>
            <a:r>
              <a:rPr lang="ru-RU" i="1" dirty="0"/>
              <a:t>«Обучение не есть развитие. Но, правильно организованное, оно ведет за собой детское умственное развитие, вызывает к жизни ряд таких процессов, которые вне обучения вообще сделались бы невозможными. Обучение есть, таким образом, внутренне необходимый и всеобщий момент в процессе развития у ребенка не природных, но исторических особенностей человека»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dirty="0"/>
              <a:t>В обучении есть </a:t>
            </a:r>
            <a:r>
              <a:rPr lang="ru-RU" b="1" dirty="0"/>
              <a:t>сфера (уровень) актуального развития </a:t>
            </a:r>
            <a:r>
              <a:rPr lang="ru-RU" dirty="0"/>
              <a:t>(то, что ребенок может сделать самостоятельно + уже сформировавшиеся качества)  и </a:t>
            </a:r>
            <a:r>
              <a:rPr lang="ru-RU" b="1" dirty="0"/>
              <a:t>зона ближайшего развития </a:t>
            </a:r>
            <a:r>
              <a:rPr lang="ru-RU" dirty="0"/>
              <a:t>(то, что ребенок самостоятельно не может сделать, но может с помощью учителя). </a:t>
            </a:r>
            <a:endParaRPr lang="en-US" dirty="0"/>
          </a:p>
          <a:p>
            <a:pPr fontAlgn="auto">
              <a:spcAft>
                <a:spcPts val="0"/>
              </a:spcAft>
              <a:defRPr/>
            </a:pPr>
            <a:r>
              <a:rPr lang="ru-RU" b="1" dirty="0"/>
              <a:t>Развивающее обучение создает зону ближайшего развития. 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09822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Знакомим с жизнью начальной школы</a:t>
            </a:r>
            <a:endParaRPr lang="ru-RU" sz="3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7" y="1093948"/>
            <a:ext cx="4111774" cy="5647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1475656" cy="20074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Изучаем </a:t>
            </a:r>
            <a:r>
              <a:rPr lang="ru-RU" dirty="0" smtClean="0"/>
              <a:t>алфавит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307618"/>
            <a:ext cx="7848872" cy="53568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107715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Изучаем </a:t>
            </a:r>
            <a:r>
              <a:rPr lang="ru-RU" dirty="0" smtClean="0"/>
              <a:t>алфавит</a:t>
            </a:r>
            <a:endParaRPr lang="ru-RU" dirty="0"/>
          </a:p>
        </p:txBody>
      </p:sp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48332" y="1600200"/>
            <a:ext cx="7500132" cy="51066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03006530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229600" cy="1143000"/>
          </a:xfrm>
        </p:spPr>
        <p:txBody>
          <a:bodyPr/>
          <a:lstStyle/>
          <a:p>
            <a:r>
              <a:rPr lang="ru-RU" dirty="0" smtClean="0"/>
              <a:t>Формируем интерес к чтению</a:t>
            </a:r>
            <a:endParaRPr lang="ru-RU" dirty="0"/>
          </a:p>
        </p:txBody>
      </p:sp>
      <p:pic>
        <p:nvPicPr>
          <p:cNvPr id="4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1268760"/>
            <a:ext cx="3964559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Знакомим с жизнью начальной школы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484784"/>
            <a:ext cx="3744416" cy="51428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1143000"/>
          </a:xfrm>
        </p:spPr>
        <p:txBody>
          <a:bodyPr>
            <a:noAutofit/>
          </a:bodyPr>
          <a:lstStyle/>
          <a:p>
            <a:r>
              <a:rPr lang="ru-RU" sz="3200" dirty="0" smtClean="0"/>
              <a:t>Знакомим с жизнью начальной школы</a:t>
            </a:r>
            <a:endParaRPr lang="ru-RU" sz="3200" dirty="0"/>
          </a:p>
        </p:txBody>
      </p:sp>
      <p:pic>
        <p:nvPicPr>
          <p:cNvPr id="5" name="Picture 5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1091427" cy="1484784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7784" y="1192849"/>
            <a:ext cx="4032448" cy="5538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Используем игры для изучения алфавита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66944"/>
            <a:ext cx="4216352" cy="579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130" y="1412776"/>
            <a:ext cx="3964558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475656" cy="200749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274638"/>
            <a:ext cx="7427168" cy="778098"/>
          </a:xfrm>
        </p:spPr>
        <p:txBody>
          <a:bodyPr>
            <a:noAutofit/>
          </a:bodyPr>
          <a:lstStyle/>
          <a:p>
            <a:r>
              <a:rPr lang="ru-RU" sz="3200" dirty="0" smtClean="0"/>
              <a:t>Используем игры для изучения алфавита</a:t>
            </a:r>
            <a:endParaRPr lang="ru-RU" sz="32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42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066944"/>
            <a:ext cx="4216352" cy="5791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7130" y="1412776"/>
            <a:ext cx="3964558" cy="5445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1475656" cy="2007491"/>
          </a:xfrm>
          <a:prstGeom prst="rect">
            <a:avLst/>
          </a:prstGeom>
          <a:noFill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 t="4861" r="41934" b="40315"/>
          <a:stretch>
            <a:fillRect/>
          </a:stretch>
        </p:blipFill>
        <p:spPr bwMode="auto">
          <a:xfrm>
            <a:off x="4644008" y="1255286"/>
            <a:ext cx="4320480" cy="56027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52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413841"/>
            <a:ext cx="4937121" cy="6444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5300" name="Picture 4" descr="https://www.englishteachers.ru/uploadedfiles/waresimgs/54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504" y="188640"/>
            <a:ext cx="2026248" cy="275652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Подводя итоги: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Как показывают ряд исследований и практика преподавания речемыслительное развитие крайне важно в возрасте 5-7 лет;</a:t>
            </a:r>
          </a:p>
          <a:p>
            <a:r>
              <a:rPr lang="ru-RU" dirty="0" smtClean="0"/>
              <a:t>Изучение иностранного языка оказывает положительное влияние на речемыслительное развитие;</a:t>
            </a:r>
          </a:p>
          <a:p>
            <a:r>
              <a:rPr lang="ru-RU" dirty="0" smtClean="0"/>
              <a:t>Изучая иностранный язык до школы, мы не проходим программу второго класса, а облегчаем работу в школе.</a:t>
            </a:r>
          </a:p>
          <a:p>
            <a:r>
              <a:rPr lang="ru-RU" dirty="0" smtClean="0"/>
              <a:t>Подготовка к школе важный этап, который помогает создать преемственность и подготовить ребят к занятиям  </a:t>
            </a:r>
            <a:r>
              <a:rPr lang="ru-RU" smtClean="0"/>
              <a:t>в школе.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err="1" smtClean="0"/>
              <a:t>Разви́тие</a:t>
            </a:r>
            <a:r>
              <a:rPr lang="ru-RU" b="1" dirty="0" smtClean="0"/>
              <a:t> </a:t>
            </a:r>
            <a:r>
              <a:rPr lang="ru-RU" b="1" dirty="0" err="1" smtClean="0"/>
              <a:t>ре́чи</a:t>
            </a:r>
            <a:r>
              <a:rPr lang="ru-RU" dirty="0" smtClean="0"/>
              <a:t> (</a:t>
            </a:r>
            <a:r>
              <a:rPr lang="ru-RU" i="1" dirty="0" err="1" smtClean="0"/>
              <a:t>Language</a:t>
            </a:r>
            <a:r>
              <a:rPr lang="ru-RU" i="1" dirty="0" smtClean="0"/>
              <a:t> </a:t>
            </a:r>
            <a:r>
              <a:rPr lang="ru-RU" i="1" dirty="0" err="1" smtClean="0"/>
              <a:t>development</a:t>
            </a:r>
            <a:r>
              <a:rPr lang="ru-RU" dirty="0" smtClean="0"/>
              <a:t>) — широко используемое комплексное обозначение процессов, этапов и методик, связанных с овладением (как ребёнком, так и в широком смысле — человеком в течение жизни) средствами как устной, так и письменной речи (языка), характеризующими в свою очередь развитие его навыков коммуникации, вербального мышления и литературного творчества.</a:t>
            </a:r>
            <a:endParaRPr lang="ru-RU" dirty="0"/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/>
              <a:t>Дополнительная информация и приобретение</a:t>
            </a:r>
          </a:p>
        </p:txBody>
      </p:sp>
      <p:sp>
        <p:nvSpPr>
          <p:cNvPr id="91139" name="Содержимое 2"/>
          <p:cNvSpPr>
            <a:spLocks noGrp="1"/>
          </p:cNvSpPr>
          <p:nvPr>
            <p:ph idx="1"/>
          </p:nvPr>
        </p:nvSpPr>
        <p:spPr>
          <a:solidFill>
            <a:srgbClr val="00B0F0"/>
          </a:solidFill>
          <a:ln>
            <a:solidFill>
              <a:schemeClr val="accent1"/>
            </a:solidFill>
          </a:ln>
        </p:spPr>
        <p:txBody>
          <a:bodyPr/>
          <a:lstStyle/>
          <a:p>
            <a:pPr eaLnBrk="1" hangingPunct="1"/>
            <a:r>
              <a:rPr lang="ru-RU" dirty="0">
                <a:solidFill>
                  <a:schemeClr val="bg1"/>
                </a:solidFill>
              </a:rPr>
              <a:t>Консультации авторов и методистов: </a:t>
            </a:r>
            <a:r>
              <a:rPr lang="en-US" dirty="0">
                <a:hlinkClick r:id="rId2"/>
              </a:rPr>
              <a:t>https://www.englishteachers.ru/forum/index.php?showforum=223</a:t>
            </a:r>
            <a:r>
              <a:rPr lang="ru-RU" dirty="0"/>
              <a:t> </a:t>
            </a:r>
          </a:p>
          <a:p>
            <a:pPr eaLnBrk="1" hangingPunct="1"/>
            <a:r>
              <a:rPr lang="ru-RU" dirty="0">
                <a:solidFill>
                  <a:schemeClr val="bg1"/>
                </a:solidFill>
              </a:rPr>
              <a:t>Бесплатные мобильные приложения: </a:t>
            </a:r>
            <a:r>
              <a:rPr lang="en-US" dirty="0">
                <a:hlinkClick r:id="rId3"/>
              </a:rPr>
              <a:t>https://www.englishteachers.ru/mobile_apps</a:t>
            </a:r>
            <a:r>
              <a:rPr lang="ru-RU" dirty="0"/>
              <a:t> </a:t>
            </a:r>
          </a:p>
          <a:p>
            <a:pPr eaLnBrk="1" hangingPunct="1"/>
            <a:r>
              <a:rPr lang="ru-RU" dirty="0">
                <a:solidFill>
                  <a:schemeClr val="bg1"/>
                </a:solidFill>
              </a:rPr>
              <a:t>Интернет-магазин </a:t>
            </a:r>
            <a:r>
              <a:rPr lang="en-US" dirty="0">
                <a:hlinkClick r:id="rId4"/>
              </a:rPr>
              <a:t>https://www.englishteachers.ru/Wares?category=45</a:t>
            </a:r>
            <a:endParaRPr lang="ru-RU" dirty="0"/>
          </a:p>
          <a:p>
            <a:pPr eaLnBrk="1" hangingPunct="1"/>
            <a:endParaRPr lang="ru-RU" dirty="0"/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Содержимое 2"/>
          <p:cNvSpPr>
            <a:spLocks noGrp="1"/>
          </p:cNvSpPr>
          <p:nvPr>
            <p:ph idx="1"/>
          </p:nvPr>
        </p:nvSpPr>
        <p:spPr>
          <a:xfrm>
            <a:off x="457200" y="2278063"/>
            <a:ext cx="8218488" cy="4103687"/>
          </a:xfrm>
          <a:solidFill>
            <a:srgbClr val="00B0F0"/>
          </a:solidFill>
        </p:spPr>
        <p:txBody>
          <a:bodyPr/>
          <a:lstStyle/>
          <a:p>
            <a:pPr eaLnBrk="1" hangingPunct="1"/>
            <a:r>
              <a:rPr lang="ru-RU" dirty="0">
                <a:solidFill>
                  <a:schemeClr val="bg1"/>
                </a:solidFill>
              </a:rPr>
              <a:t>В </a:t>
            </a:r>
            <a:r>
              <a:rPr lang="ru-RU" dirty="0" err="1">
                <a:solidFill>
                  <a:schemeClr val="bg1"/>
                </a:solidFill>
              </a:rPr>
              <a:t>интернет-магазине</a:t>
            </a:r>
            <a:r>
              <a:rPr lang="ru-RU" dirty="0">
                <a:solidFill>
                  <a:schemeClr val="bg1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  <a:hlinkClick r:id="rId2"/>
              </a:rPr>
              <a:t>www.englishtechers.ru</a:t>
            </a:r>
            <a:endParaRPr lang="en-US" dirty="0">
              <a:solidFill>
                <a:schemeClr val="bg1"/>
              </a:solidFill>
            </a:endParaRPr>
          </a:p>
          <a:p>
            <a:pPr eaLnBrk="1" hangingPunct="1"/>
            <a:r>
              <a:rPr lang="ru-RU" dirty="0">
                <a:solidFill>
                  <a:schemeClr val="bg1"/>
                </a:solidFill>
              </a:rPr>
              <a:t>По </a:t>
            </a:r>
            <a:r>
              <a:rPr lang="en-US" dirty="0">
                <a:solidFill>
                  <a:schemeClr val="bg1"/>
                </a:solidFill>
              </a:rPr>
              <a:t>e-mail: </a:t>
            </a:r>
            <a:r>
              <a:rPr lang="en-US" dirty="0">
                <a:solidFill>
                  <a:schemeClr val="bg1"/>
                </a:solidFill>
                <a:hlinkClick r:id="rId3"/>
              </a:rPr>
              <a:t>pochta@titul.ru</a:t>
            </a:r>
            <a:r>
              <a:rPr lang="en-US" dirty="0">
                <a:solidFill>
                  <a:schemeClr val="bg1"/>
                </a:solidFill>
              </a:rPr>
              <a:t> (</a:t>
            </a:r>
            <a:r>
              <a:rPr lang="ru-RU" dirty="0">
                <a:solidFill>
                  <a:schemeClr val="bg1"/>
                </a:solidFill>
              </a:rPr>
              <a:t>книга - почтой</a:t>
            </a:r>
            <a:r>
              <a:rPr lang="en-US" dirty="0">
                <a:solidFill>
                  <a:schemeClr val="bg1"/>
                </a:solidFill>
              </a:rPr>
              <a:t>), </a:t>
            </a:r>
            <a:r>
              <a:rPr lang="en-US" dirty="0">
                <a:solidFill>
                  <a:schemeClr val="bg1"/>
                </a:solidFill>
                <a:hlinkClick r:id="rId4"/>
              </a:rPr>
              <a:t>umk@titul.ru</a:t>
            </a:r>
            <a:r>
              <a:rPr lang="ru-RU" dirty="0">
                <a:solidFill>
                  <a:schemeClr val="bg1"/>
                </a:solidFill>
              </a:rPr>
              <a:t> (оптовые покупатели);</a:t>
            </a:r>
          </a:p>
          <a:p>
            <a:pPr eaLnBrk="1" hangingPunct="1"/>
            <a:r>
              <a:rPr lang="ru-RU" dirty="0">
                <a:solidFill>
                  <a:schemeClr val="bg1"/>
                </a:solidFill>
              </a:rPr>
              <a:t>По телефону: (484) 399-10-09</a:t>
            </a:r>
          </a:p>
          <a:p>
            <a:pPr eaLnBrk="1" hangingPunct="1"/>
            <a:r>
              <a:rPr lang="ru-RU" dirty="0">
                <a:solidFill>
                  <a:schemeClr val="bg1"/>
                </a:solidFill>
              </a:rPr>
              <a:t>По факсу: (484) 399-10-00</a:t>
            </a:r>
          </a:p>
          <a:p>
            <a:pPr eaLnBrk="1" hangingPunct="1"/>
            <a:r>
              <a:rPr lang="ru-RU" dirty="0">
                <a:solidFill>
                  <a:schemeClr val="bg1"/>
                </a:solidFill>
              </a:rPr>
              <a:t>По почте: 249035. Калужская область, г. Обнинск, а/я 5055</a:t>
            </a:r>
          </a:p>
        </p:txBody>
      </p:sp>
      <p:sp>
        <p:nvSpPr>
          <p:cNvPr id="4" name="Выноска со стрелкой вниз 3"/>
          <p:cNvSpPr/>
          <p:nvPr/>
        </p:nvSpPr>
        <p:spPr>
          <a:xfrm>
            <a:off x="395288" y="476250"/>
            <a:ext cx="8280400" cy="1728788"/>
          </a:xfrm>
          <a:prstGeom prst="downArrowCallout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187450" y="620713"/>
            <a:ext cx="7056438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dirty="0">
                <a:solidFill>
                  <a:schemeClr val="bg1"/>
                </a:solidFill>
                <a:latin typeface="+mj-lt"/>
                <a:ea typeface="+mj-ea"/>
                <a:cs typeface="+mj-cs"/>
              </a:rPr>
              <a:t>Как заказать и приобрести</a:t>
            </a: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0"/>
            <a:ext cx="7884368" cy="1512168"/>
          </a:xfrm>
        </p:spPr>
        <p:txBody>
          <a:bodyPr>
            <a:normAutofit/>
          </a:bodyPr>
          <a:lstStyle/>
          <a:p>
            <a:pPr algn="ctr">
              <a:lnSpc>
                <a:spcPts val="6500"/>
              </a:lnSpc>
              <a:spcBef>
                <a:spcPts val="0"/>
              </a:spcBef>
            </a:pPr>
            <a:r>
              <a:rPr lang="ru-RU" sz="3100" b="1" dirty="0">
                <a:solidFill>
                  <a:srgbClr val="C32FA7"/>
                </a:solidFill>
              </a:rPr>
              <a:t>К.И. Кауфман</a:t>
            </a:r>
            <a:r>
              <a:rPr lang="en-US" sz="3100" b="1" dirty="0">
                <a:solidFill>
                  <a:srgbClr val="C32FA7"/>
                </a:solidFill>
              </a:rPr>
              <a:t>, </a:t>
            </a:r>
            <a:r>
              <a:rPr lang="ru-RU" sz="3100" b="1" dirty="0">
                <a:solidFill>
                  <a:srgbClr val="C32FA7"/>
                </a:solidFill>
              </a:rPr>
              <a:t>М.Ю. Кауфман</a:t>
            </a:r>
            <a:endParaRPr lang="ru-RU" sz="4900" b="1" cap="all" spc="100" dirty="0">
              <a:solidFill>
                <a:schemeClr val="accent2">
                  <a:lumMod val="75000"/>
                </a:schemeClr>
              </a:solidFill>
              <a:latin typeface="Pragmatica Bold" pitchFamily="34" charset="0"/>
            </a:endParaRPr>
          </a:p>
        </p:txBody>
      </p:sp>
      <p:pic>
        <p:nvPicPr>
          <p:cNvPr id="3" name="Рисунок 2" descr="Reader_5_6_cover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605305"/>
            <a:ext cx="1875763" cy="2522507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4" name="Рисунок 3" descr="Reader_7_8_cover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83768" y="1616966"/>
            <a:ext cx="1800200" cy="246010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Рисунок 4" descr="Reader_9_cover.t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8024" y="1518083"/>
            <a:ext cx="1656184" cy="248698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6" name="Рисунок 5" descr="Reader_10_11_cover.t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804248" y="1484784"/>
            <a:ext cx="1728192" cy="257030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Рисунок 6" descr="Songs_5_11_cover.t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68538" y="4180156"/>
            <a:ext cx="1931654" cy="245559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Рисунок 7" descr="Songs_2_4_coverR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123728" y="4149080"/>
            <a:ext cx="1819624" cy="2513669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848600" cy="1368152"/>
          </a:xfrm>
        </p:spPr>
        <p:txBody>
          <a:bodyPr>
            <a:noAutofit/>
          </a:bodyPr>
          <a:lstStyle/>
          <a:p>
            <a:endParaRPr lang="ru-RU" sz="3200" b="1" dirty="0"/>
          </a:p>
        </p:txBody>
      </p:sp>
      <p:sp>
        <p:nvSpPr>
          <p:cNvPr id="5124" name="Объект 2"/>
          <p:cNvSpPr>
            <a:spLocks noGrp="1"/>
          </p:cNvSpPr>
          <p:nvPr>
            <p:ph idx="1"/>
          </p:nvPr>
        </p:nvSpPr>
        <p:spPr>
          <a:xfrm>
            <a:off x="4211960" y="1144836"/>
            <a:ext cx="4536877" cy="5112296"/>
          </a:xfrm>
        </p:spPr>
        <p:txBody>
          <a:bodyPr/>
          <a:lstStyle/>
          <a:p>
            <a:pPr>
              <a:buNone/>
            </a:pPr>
            <a:r>
              <a:rPr lang="ru-RU" sz="1400" dirty="0"/>
              <a:t>Курс „12 шагов к английскому языку“ состоит из 12 частей и Программы курса. Книги содержат занимательные задания, игры, материалы для раскрашивания, вырезные маски, </a:t>
            </a:r>
            <a:r>
              <a:rPr lang="ru-RU" sz="1400" dirty="0" err="1"/>
              <a:t>пазлы</a:t>
            </a:r>
            <a:r>
              <a:rPr lang="ru-RU" sz="1400" dirty="0"/>
              <a:t> и комиксы, позволяющие ребенку начать знакомиться с основами английского языка, правилами поведения и азами культуры различных стран. </a:t>
            </a:r>
            <a:r>
              <a:rPr lang="ru-RU" sz="1400" dirty="0" err="1"/>
              <a:t>Аудиоприложение</a:t>
            </a:r>
            <a:r>
              <a:rPr lang="ru-RU" sz="1400" dirty="0"/>
              <a:t> поможет детям научиться воспринимать англоязычную речь на слух. 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err="1"/>
              <a:t>Аудиоприложение</a:t>
            </a:r>
            <a:r>
              <a:rPr lang="ru-RU" sz="1400" dirty="0"/>
              <a:t> можно скачать по ссылке и по QR-коду на обложке.</a:t>
            </a:r>
            <a:br>
              <a:rPr lang="ru-RU" sz="1400" dirty="0"/>
            </a:br>
            <a:r>
              <a:rPr lang="ru-RU" sz="1400" dirty="0"/>
              <a:t>Материалы курса способствуют как общему, так и языковому развитию ребенка. Курс создан в рамках федерального государственного образовательного стандарта дошкольного образования (ФГОС ДО).</a:t>
            </a:r>
            <a:br>
              <a:rPr lang="ru-RU" sz="1400" dirty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/>
              <a:t>Каждая часть курса включает книгу для воспитателей и родителей с подробными методическими рекомендациями по проведению занятий. С ее помощью заниматься английским языком с детьми смогут как педагоги, так и родители, дедушки и бабушки. </a:t>
            </a:r>
            <a:endParaRPr lang="ru-RU" sz="1400" b="1" dirty="0"/>
          </a:p>
        </p:txBody>
      </p:sp>
      <p:pic>
        <p:nvPicPr>
          <p:cNvPr id="4098" name="Picture 2" descr="https://www.englishteachers.ru/uploadedfiles/waresimgs/53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440" y="980728"/>
            <a:ext cx="2006119" cy="272913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s://www.englishteachers.ru/uploadedfiles/waresimgs/5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2679" y="980728"/>
            <a:ext cx="2023864" cy="2753277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https://www.englishteachers.ru/uploadedfiles/waresimgs/54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892375"/>
            <a:ext cx="2048712" cy="278708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https://www.englishteachers.ru/uploadedfiles/waresimgs/54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2250" y="3892375"/>
            <a:ext cx="2055423" cy="2796209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97309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1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Вебинары на </a:t>
            </a:r>
            <a:r>
              <a:rPr lang="en-US" dirty="0"/>
              <a:t>englishteachers.ru </a:t>
            </a:r>
            <a:r>
              <a:rPr lang="ru-RU" dirty="0"/>
              <a:t>!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С 2012 года мы провели 390 всероссийских вебинаров, общее количество участников – 112356 слушателей.</a:t>
            </a:r>
          </a:p>
          <a:p>
            <a:r>
              <a:rPr lang="ru-RU" dirty="0"/>
              <a:t>В апробации учебников и пособий с 2011 года участвовали более 1300 учителей</a:t>
            </a:r>
          </a:p>
        </p:txBody>
      </p:sp>
    </p:spTree>
    <p:extLst>
      <p:ext uri="{BB962C8B-B14F-4D97-AF65-F5344CB8AC3E}">
        <p14:creationId xmlns="" xmlns:p14="http://schemas.microsoft.com/office/powerpoint/2010/main" val="4279638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/>
              <a:t>ФГОС ДО и развитие ребенка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600200"/>
            <a:ext cx="8507288" cy="5141168"/>
          </a:xfrm>
        </p:spPr>
        <p:txBody>
          <a:bodyPr rtlCol="0">
            <a:normAutofit fontScale="47500" lnSpcReduction="20000"/>
          </a:bodyPr>
          <a:lstStyle/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4200" b="1" dirty="0"/>
              <a:t>Основная цель </a:t>
            </a:r>
            <a:r>
              <a:rPr lang="ru-RU" sz="4200" dirty="0"/>
              <a:t>– </a:t>
            </a:r>
            <a:r>
              <a:rPr lang="ru-RU" sz="4200" b="1" i="1" dirty="0"/>
              <a:t>развитие ребенка </a:t>
            </a:r>
            <a:r>
              <a:rPr lang="ru-RU" sz="4200" dirty="0"/>
              <a:t>с учетом его индивидуальных особенностей;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en-US" sz="4200" b="1" i="1" dirty="0"/>
              <a:t>5 </a:t>
            </a:r>
            <a:r>
              <a:rPr lang="ru-RU" sz="4200" b="1" i="1" dirty="0"/>
              <a:t>направлений развития</a:t>
            </a:r>
            <a:r>
              <a:rPr lang="ru-RU" sz="4200" dirty="0"/>
              <a:t>: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200" dirty="0">
                <a:solidFill>
                  <a:srgbClr val="00B050"/>
                </a:solidFill>
              </a:rPr>
              <a:t>социально-коммуникативное развитие </a:t>
            </a:r>
            <a:r>
              <a:rPr lang="ru-RU" sz="4200" i="1" dirty="0"/>
              <a:t>(нормы и ценности, общение, саморегуляция),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200" dirty="0">
                <a:solidFill>
                  <a:srgbClr val="00B050"/>
                </a:solidFill>
              </a:rPr>
              <a:t>познавательное развитие</a:t>
            </a:r>
            <a:r>
              <a:rPr lang="ru-RU" sz="4200" dirty="0"/>
              <a:t> </a:t>
            </a:r>
            <a:r>
              <a:rPr lang="ru-RU" sz="4200" i="1" dirty="0"/>
              <a:t>(интересов, мотивации, познавательных действий, первичных представлений о себе и окружающем мире),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200" dirty="0">
                <a:solidFill>
                  <a:srgbClr val="FF0000"/>
                </a:solidFill>
              </a:rPr>
              <a:t>речевое развитие</a:t>
            </a:r>
            <a:r>
              <a:rPr lang="ru-RU" sz="4200" dirty="0"/>
              <a:t> </a:t>
            </a:r>
            <a:r>
              <a:rPr lang="ru-RU" sz="4200" i="1" dirty="0"/>
              <a:t>(речь как средство общения и культуры),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200" dirty="0"/>
              <a:t>художественно-эстетическое развитие </a:t>
            </a:r>
            <a:r>
              <a:rPr lang="ru-RU" sz="4200" i="1" dirty="0"/>
              <a:t>(предпосылки восприятия произведений культуры),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200" dirty="0"/>
              <a:t>физическое развитие (</a:t>
            </a:r>
            <a:r>
              <a:rPr lang="ru-RU" sz="4200" i="1" dirty="0"/>
              <a:t>двигательная деятельность и упражнения);</a:t>
            </a:r>
          </a:p>
          <a:p>
            <a:pPr marL="0" indent="0" fontAlgn="auto">
              <a:spcAft>
                <a:spcPts val="0"/>
              </a:spcAft>
              <a:buNone/>
              <a:defRPr/>
            </a:pPr>
            <a:r>
              <a:rPr lang="ru-RU" sz="4200" dirty="0"/>
              <a:t>«</a:t>
            </a:r>
            <a:r>
              <a:rPr lang="ru-RU" sz="4200" b="1" i="1" dirty="0"/>
              <a:t>Конкретное содержание </a:t>
            </a:r>
            <a:r>
              <a:rPr lang="ru-RU" sz="4200" dirty="0"/>
              <a:t>указанных образовательных областей </a:t>
            </a:r>
            <a:r>
              <a:rPr lang="ru-RU" sz="4200" b="1" i="1" dirty="0"/>
              <a:t>зависит от возрастных и индивидуальных особенностей детей, определяется целями и задачами Программы и может реализовываться в различных видах деятельности </a:t>
            </a:r>
            <a:r>
              <a:rPr lang="ru-RU" sz="4200" dirty="0"/>
              <a:t>(общении, игре, познавательно-исследовательской деятельности - как сквозных механизмах развития ребенка)»</a:t>
            </a:r>
          </a:p>
          <a:p>
            <a:pPr fontAlgn="auto">
              <a:spcAft>
                <a:spcPts val="0"/>
              </a:spcAft>
              <a:defRPr/>
            </a:pP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28590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Лучший возраст для изучения иностранного языка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44824"/>
            <a:ext cx="7931224" cy="4525963"/>
          </a:xfrm>
        </p:spPr>
        <p:txBody>
          <a:bodyPr>
            <a:normAutofit fontScale="92500" lnSpcReduction="10000"/>
          </a:bodyPr>
          <a:lstStyle/>
          <a:p>
            <a:r>
              <a:rPr lang="ru-RU" dirty="0"/>
              <a:t>  Лучше всего изучать иностранный язык в </a:t>
            </a:r>
            <a:r>
              <a:rPr lang="ru-RU" b="1" dirty="0"/>
              <a:t>5 – 7 лет</a:t>
            </a:r>
            <a:r>
              <a:rPr lang="ru-RU" dirty="0"/>
              <a:t>, когда </a:t>
            </a:r>
            <a:r>
              <a:rPr lang="ru-RU" b="1" dirty="0"/>
              <a:t>система родного языка </a:t>
            </a:r>
            <a:r>
              <a:rPr lang="ru-RU" dirty="0"/>
              <a:t>ребенком уже достаточно хорошо </a:t>
            </a:r>
            <a:r>
              <a:rPr lang="ru-RU" b="1" dirty="0"/>
              <a:t>усвоена</a:t>
            </a:r>
            <a:r>
              <a:rPr lang="ru-RU" dirty="0"/>
              <a:t>, а </a:t>
            </a:r>
            <a:r>
              <a:rPr lang="ru-RU" u="sng" dirty="0"/>
              <a:t>к новому языку он относится сознательно</a:t>
            </a:r>
            <a:r>
              <a:rPr lang="ru-RU" dirty="0"/>
              <a:t>. </a:t>
            </a:r>
          </a:p>
          <a:p>
            <a:r>
              <a:rPr lang="ru-RU" dirty="0"/>
              <a:t>В этом возрасте: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 мало штампов речевого поведения, 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 легко по-новому “кодировать” свои мысли, </a:t>
            </a:r>
          </a:p>
          <a:p>
            <a:pPr>
              <a:buFont typeface="Wingdings" pitchFamily="2" charset="2"/>
              <a:buChar char="ü"/>
            </a:pPr>
            <a:r>
              <a:rPr lang="ru-RU" dirty="0"/>
              <a:t> нет больших трудностей при вступлении в контакт на иностранном языке.</a:t>
            </a:r>
          </a:p>
        </p:txBody>
      </p:sp>
    </p:spTree>
    <p:extLst>
      <p:ext uri="{BB962C8B-B14F-4D97-AF65-F5344CB8AC3E}">
        <p14:creationId xmlns="" xmlns:p14="http://schemas.microsoft.com/office/powerpoint/2010/main" val="23394799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Речемыслительное развитие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buNone/>
            </a:pPr>
            <a:r>
              <a:rPr lang="ru-RU" dirty="0"/>
              <a:t>включает:</a:t>
            </a:r>
          </a:p>
          <a:p>
            <a:r>
              <a:rPr lang="ru-RU" dirty="0"/>
              <a:t>взаимодействие в игровой и бытовой сферах;</a:t>
            </a:r>
          </a:p>
          <a:p>
            <a:r>
              <a:rPr lang="ru-RU" dirty="0"/>
              <a:t>познание окружающего мира;</a:t>
            </a:r>
          </a:p>
          <a:p>
            <a:r>
              <a:rPr lang="ru-RU" dirty="0"/>
              <a:t>продуктивные виды деятельности (конструирование, экспериментирование);</a:t>
            </a:r>
          </a:p>
          <a:p>
            <a:r>
              <a:rPr lang="ru-RU" dirty="0"/>
              <a:t>творческое развитие;</a:t>
            </a:r>
          </a:p>
          <a:p>
            <a:r>
              <a:rPr lang="ru-RU" dirty="0"/>
              <a:t>развитие логики;</a:t>
            </a:r>
          </a:p>
          <a:p>
            <a:r>
              <a:rPr lang="ru-RU" dirty="0"/>
              <a:t>развитие собственно речи и т.д.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Речемыслительное развитие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/>
              <a:t>Важно не то, сколько слов употребил ребенок в своем высказывании, а насколько действенным это высказывание является для собеседника и насколько отвечает целям вербального поведения ребенка.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100" b="1" i="1" dirty="0"/>
              <a:t>Для активизации мышления</a:t>
            </a:r>
            <a:r>
              <a:rPr lang="ru-RU" sz="3100" dirty="0"/>
              <a:t> необходимо проводить такие виды работ: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/>
              <a:t>развитие познавательной активности, а познание начинается с ощущений и восприятия;</a:t>
            </a:r>
          </a:p>
          <a:p>
            <a:r>
              <a:rPr lang="ru-RU" dirty="0"/>
              <a:t> развитие внимания, памяти, оптико-пространственных и </a:t>
            </a:r>
            <a:r>
              <a:rPr lang="ru-RU" dirty="0" err="1"/>
              <a:t>временны́х</a:t>
            </a:r>
            <a:r>
              <a:rPr lang="ru-RU" dirty="0"/>
              <a:t> представлений;</a:t>
            </a:r>
          </a:p>
          <a:p>
            <a:r>
              <a:rPr lang="ru-RU" dirty="0"/>
              <a:t>формирование мыслительных операций анализа и синтеза, сравнения и обобщения;</a:t>
            </a:r>
          </a:p>
          <a:p>
            <a:r>
              <a:rPr lang="ru-RU" dirty="0"/>
              <a:t>формирование обобщенного познания;</a:t>
            </a:r>
          </a:p>
          <a:p>
            <a:r>
              <a:rPr lang="ru-RU" dirty="0"/>
              <a:t>развитие способностей к установлению и пониманию причинно-следственных связей между предметами и явлениями;</a:t>
            </a:r>
          </a:p>
          <a:p>
            <a:r>
              <a:rPr lang="ru-RU" dirty="0"/>
              <a:t>развитие мыслительных операций, позволяющих выявлять различия и сходства между предметами и явлениями (сначала на предметном уровне, а потом на языковом (разница и сходство между звуками, словами, предложениями).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862</TotalTime>
  <Words>1258</Words>
  <Application>Microsoft Office PowerPoint</Application>
  <PresentationFormat>Экран (4:3)</PresentationFormat>
  <Paragraphs>118</Paragraphs>
  <Slides>44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44</vt:i4>
      </vt:variant>
    </vt:vector>
  </HeadingPairs>
  <TitlesOfParts>
    <vt:vector size="45" baseType="lpstr">
      <vt:lpstr>Тема Office</vt:lpstr>
      <vt:lpstr>Речевое развитие и подготовка дошкольников к школе.  Способы и приемы</vt:lpstr>
      <vt:lpstr>Развитие или обучение?</vt:lpstr>
      <vt:lpstr>Развитие или обучение?</vt:lpstr>
      <vt:lpstr>Слайд 4</vt:lpstr>
      <vt:lpstr>ФГОС ДО и развитие ребенка</vt:lpstr>
      <vt:lpstr>Лучший возраст для изучения иностранного языка</vt:lpstr>
      <vt:lpstr>Речемыслительное развитие</vt:lpstr>
      <vt:lpstr>Речемыслительное развитие</vt:lpstr>
      <vt:lpstr>Для активизации мышления необходимо проводить такие виды работ:</vt:lpstr>
      <vt:lpstr>Для активизации словаря можно использовать такие виды работ:</vt:lpstr>
      <vt:lpstr>Речемыслительное развитие:</vt:lpstr>
      <vt:lpstr>Речемыслительное развитие:</vt:lpstr>
      <vt:lpstr>Речемыслительное развитие:</vt:lpstr>
      <vt:lpstr>Почему при речемыслительном развитии мы не учим правильному произношению сразу?</vt:lpstr>
      <vt:lpstr>Когда же начинать говорить правильно?</vt:lpstr>
      <vt:lpstr>Упражнения со словами родного языка</vt:lpstr>
      <vt:lpstr> </vt:lpstr>
      <vt:lpstr>Слайд 18</vt:lpstr>
      <vt:lpstr>Слайд 19</vt:lpstr>
      <vt:lpstr>Слайд 20</vt:lpstr>
      <vt:lpstr>Слуховые и тактильные ощущения</vt:lpstr>
      <vt:lpstr>Подготовка к школе: </vt:lpstr>
      <vt:lpstr>Главный принцип обучения детей в возрасте 6 лет</vt:lpstr>
      <vt:lpstr>Особенности обучения детей 6-ти летнего возраста</vt:lpstr>
      <vt:lpstr>Обсудим вместе:</vt:lpstr>
      <vt:lpstr>Слайд 26</vt:lpstr>
      <vt:lpstr>Графические задания</vt:lpstr>
      <vt:lpstr>Условия для развития ученика</vt:lpstr>
      <vt:lpstr>Формируем положительное отношение к школе</vt:lpstr>
      <vt:lpstr>Знакомим с жизнью начальной школы</vt:lpstr>
      <vt:lpstr>Изучаем алфавит</vt:lpstr>
      <vt:lpstr>Изучаем алфавит</vt:lpstr>
      <vt:lpstr>Формируем интерес к чтению</vt:lpstr>
      <vt:lpstr>Знакомим с жизнью начальной школы</vt:lpstr>
      <vt:lpstr>Знакомим с жизнью начальной школы</vt:lpstr>
      <vt:lpstr>Используем игры для изучения алфавита</vt:lpstr>
      <vt:lpstr>Используем игры для изучения алфавита</vt:lpstr>
      <vt:lpstr>Слайд 38</vt:lpstr>
      <vt:lpstr>Подводя итоги:</vt:lpstr>
      <vt:lpstr>Дополнительная информация и приобретение</vt:lpstr>
      <vt:lpstr>Слайд 41</vt:lpstr>
      <vt:lpstr>К.И. Кауфман, М.Ю. Кауфман</vt:lpstr>
      <vt:lpstr>Слайд 43</vt:lpstr>
      <vt:lpstr>Вебинары на englishteachers.ru 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Учет психологических особенностей детей при обучении английскому языку.  Работа с гиперактивными детьми</dc:title>
  <dc:creator>Ilya</dc:creator>
  <cp:lastModifiedBy>bim</cp:lastModifiedBy>
  <cp:revision>50</cp:revision>
  <dcterms:modified xsi:type="dcterms:W3CDTF">2017-04-19T05:52:52Z</dcterms:modified>
</cp:coreProperties>
</file>