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2" r:id="rId6"/>
    <p:sldId id="263" r:id="rId7"/>
    <p:sldId id="264" r:id="rId8"/>
    <p:sldId id="265" r:id="rId9"/>
    <p:sldId id="266" r:id="rId10"/>
    <p:sldId id="267" r:id="rId11"/>
    <p:sldId id="268" r:id="rId12"/>
    <p:sldId id="269" r:id="rId13"/>
    <p:sldId id="270" r:id="rId14"/>
    <p:sldId id="271" r:id="rId15"/>
    <p:sldId id="272" r:id="rId16"/>
    <p:sldId id="287" r:id="rId17"/>
    <p:sldId id="289" r:id="rId18"/>
    <p:sldId id="290" r:id="rId19"/>
    <p:sldId id="273" r:id="rId20"/>
    <p:sldId id="274" r:id="rId21"/>
    <p:sldId id="288" r:id="rId22"/>
    <p:sldId id="285" r:id="rId23"/>
    <p:sldId id="276" r:id="rId24"/>
    <p:sldId id="277" r:id="rId25"/>
    <p:sldId id="278" r:id="rId26"/>
    <p:sldId id="279" r:id="rId27"/>
    <p:sldId id="280" r:id="rId28"/>
    <p:sldId id="281" r:id="rId29"/>
    <p:sldId id="282" r:id="rId30"/>
    <p:sldId id="283" r:id="rId31"/>
    <p:sldId id="284" r:id="rId32"/>
    <p:sldId id="286" r:id="rId3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D055CC9-044B-44F2-A5DD-56BC2DA7574D}" type="datetimeFigureOut">
              <a:rPr lang="ru-RU" smtClean="0"/>
              <a:t>20.06.2017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1884957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D055CC9-044B-44F2-A5DD-56BC2DA7574D}" type="datetimeFigureOut">
              <a:rPr lang="ru-RU" smtClean="0"/>
              <a:t>20.06.2017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2504851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D055CC9-044B-44F2-A5DD-56BC2DA7574D}" type="datetimeFigureOut">
              <a:rPr lang="ru-RU" smtClean="0"/>
              <a:t>20.06.2017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4069719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D055CC9-044B-44F2-A5DD-56BC2DA7574D}" type="datetimeFigureOut">
              <a:rPr lang="ru-RU" smtClean="0"/>
              <a:t>20.06.2017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1003873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D055CC9-044B-44F2-A5DD-56BC2DA7574D}" type="datetimeFigureOut">
              <a:rPr lang="ru-RU" smtClean="0"/>
              <a:t>20.06.2017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1820095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D055CC9-044B-44F2-A5DD-56BC2DA7574D}" type="datetimeFigureOut">
              <a:rPr lang="ru-RU" smtClean="0"/>
              <a:t>20.06.2017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4282103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D055CC9-044B-44F2-A5DD-56BC2DA7574D}" type="datetimeFigureOut">
              <a:rPr lang="ru-RU" smtClean="0"/>
              <a:t>20.06.2017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4153331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D055CC9-044B-44F2-A5DD-56BC2DA7574D}" type="datetimeFigureOut">
              <a:rPr lang="ru-RU" smtClean="0"/>
              <a:t>20.06.2017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3659525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D055CC9-044B-44F2-A5DD-56BC2DA7574D}" type="datetimeFigureOut">
              <a:rPr lang="ru-RU" smtClean="0"/>
              <a:t>20.06.2017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1928149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D055CC9-044B-44F2-A5DD-56BC2DA7574D}" type="datetimeFigureOut">
              <a:rPr lang="ru-RU" smtClean="0"/>
              <a:t>20.06.2017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1761841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D055CC9-044B-44F2-A5DD-56BC2DA7574D}" type="datetimeFigureOut">
              <a:rPr lang="ru-RU" smtClean="0"/>
              <a:t>20.06.2017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FA89B46-FED5-4D5B-B735-DEAB01D68E5D}" type="slidenum">
              <a:rPr lang="ru-RU" smtClean="0"/>
              <a:t>‹#›</a:t>
            </a:fld>
            <a:endParaRPr lang="ru-RU"/>
          </a:p>
        </p:txBody>
      </p:sp>
    </p:spTree>
    <p:extLst>
      <p:ext uri="{BB962C8B-B14F-4D97-AF65-F5344CB8AC3E}">
        <p14:creationId xmlns:p14="http://schemas.microsoft.com/office/powerpoint/2010/main" val="4176736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055CC9-044B-44F2-A5DD-56BC2DA7574D}" type="datetimeFigureOut">
              <a:rPr lang="ru-RU" smtClean="0"/>
              <a:t>20.06.2017</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89B46-FED5-4D5B-B735-DEAB01D68E5D}" type="slidenum">
              <a:rPr lang="ru-RU" smtClean="0"/>
              <a:t>‹#›</a:t>
            </a:fld>
            <a:endParaRPr lang="ru-RU"/>
          </a:p>
        </p:txBody>
      </p:sp>
    </p:spTree>
    <p:extLst>
      <p:ext uri="{BB962C8B-B14F-4D97-AF65-F5344CB8AC3E}">
        <p14:creationId xmlns:p14="http://schemas.microsoft.com/office/powerpoint/2010/main" val="1610571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corpus.byu.edu/bnc/help/texts.asp" TargetMode="External"/><Relationship Id="rId3" Type="http://schemas.openxmlformats.org/officeDocument/2006/relationships/image" Target="../media/image28.png"/><Relationship Id="rId7" Type="http://schemas.openxmlformats.org/officeDocument/2006/relationships/hyperlink" Target="http://www.oup.com/" TargetMode="External"/><Relationship Id="rId2" Type="http://schemas.openxmlformats.org/officeDocument/2006/relationships/image" Target="../media/image27.gif"/><Relationship Id="rId1" Type="http://schemas.openxmlformats.org/officeDocument/2006/relationships/slideLayout" Target="../slideLayouts/slideLayout2.xml"/><Relationship Id="rId6" Type="http://schemas.openxmlformats.org/officeDocument/2006/relationships/hyperlink" Target="http://www.natcorp.ox.ac.uk/" TargetMode="External"/><Relationship Id="rId5" Type="http://schemas.openxmlformats.org/officeDocument/2006/relationships/hyperlink" Target="http://corpus.byu.edu/coca/" TargetMode="External"/><Relationship Id="rId4" Type="http://schemas.openxmlformats.org/officeDocument/2006/relationships/hyperlink" Target="http://corpus.byu.edu/bnc/" TargetMode="External"/><Relationship Id="rId9" Type="http://schemas.openxmlformats.org/officeDocument/2006/relationships/hyperlink" Target="http://corpus.byu.edu/coca/help/texts.asp"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dictionary.cambridge.org/ru/" TargetMode="External"/><Relationship Id="rId2" Type="http://schemas.openxmlformats.org/officeDocument/2006/relationships/hyperlink" Target="http://www.oxfordlearnersdictionaries.com/" TargetMode="Externa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7977" y="382135"/>
            <a:ext cx="5033554" cy="6149294"/>
          </a:xfrm>
        </p:spPr>
        <p:txBody>
          <a:bodyPr>
            <a:noAutofit/>
          </a:bodyPr>
          <a:lstStyle/>
          <a:p>
            <a:r>
              <a:rPr lang="ru-RU" sz="4400" b="1" dirty="0"/>
              <a:t>Система обучения английской грамматике и подготовка школьников </a:t>
            </a:r>
            <a:r>
              <a:rPr lang="ru-RU" sz="4400" b="1" dirty="0" smtClean="0"/>
              <a:t/>
            </a:r>
            <a:br>
              <a:rPr lang="ru-RU" sz="4400" b="1" dirty="0" smtClean="0"/>
            </a:br>
            <a:r>
              <a:rPr lang="ru-RU" sz="4400" b="1" dirty="0" smtClean="0"/>
              <a:t>к ОГЭ </a:t>
            </a:r>
            <a:r>
              <a:rPr lang="ru-RU" sz="4400" b="1" dirty="0"/>
              <a:t>и ЕГЭ.</a:t>
            </a:r>
            <a:r>
              <a:rPr lang="ru-RU" sz="4400" b="1" dirty="0" smtClean="0"/>
              <a:t/>
            </a:r>
            <a:br>
              <a:rPr lang="ru-RU" sz="4400" b="1" dirty="0" smtClean="0"/>
            </a:br>
            <a:r>
              <a:rPr lang="ru-RU" sz="4400" b="1" dirty="0" smtClean="0"/>
              <a:t/>
            </a:r>
            <a:br>
              <a:rPr lang="ru-RU" sz="4400" b="1" dirty="0" smtClean="0"/>
            </a:br>
            <a:r>
              <a:rPr lang="ru-RU" sz="4400" b="1" dirty="0" smtClean="0">
                <a:solidFill>
                  <a:srgbClr val="7030A0"/>
                </a:solidFill>
              </a:rPr>
              <a:t>«Практическая грамматика </a:t>
            </a:r>
            <a:br>
              <a:rPr lang="ru-RU" sz="4400" b="1" dirty="0" smtClean="0">
                <a:solidFill>
                  <a:srgbClr val="7030A0"/>
                </a:solidFill>
              </a:rPr>
            </a:br>
            <a:r>
              <a:rPr lang="ru-RU" sz="4400" b="1" dirty="0" smtClean="0">
                <a:solidFill>
                  <a:srgbClr val="7030A0"/>
                </a:solidFill>
              </a:rPr>
              <a:t>для ОГЭ и ЕГЭ»</a:t>
            </a:r>
            <a:endParaRPr lang="ru-RU" sz="4400" b="1" dirty="0">
              <a:solidFill>
                <a:srgbClr val="7030A0"/>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4181" y="627017"/>
            <a:ext cx="3841958" cy="5640841"/>
          </a:xfrm>
          <a:prstGeom prst="rect">
            <a:avLst/>
          </a:prstGeom>
        </p:spPr>
      </p:pic>
    </p:spTree>
    <p:extLst>
      <p:ext uri="{BB962C8B-B14F-4D97-AF65-F5344CB8AC3E}">
        <p14:creationId xmlns:p14="http://schemas.microsoft.com/office/powerpoint/2010/main" val="27682732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34276" y="626166"/>
            <a:ext cx="5466522" cy="54665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5" name="Прямая соединительная линия 4"/>
          <p:cNvCxnSpPr/>
          <p:nvPr/>
        </p:nvCxnSpPr>
        <p:spPr>
          <a:xfrm flipV="1">
            <a:off x="914400" y="626166"/>
            <a:ext cx="5486398" cy="5456583"/>
          </a:xfrm>
          <a:prstGeom prst="line">
            <a:avLst/>
          </a:prstGeom>
        </p:spPr>
        <p:style>
          <a:lnRef idx="3">
            <a:schemeClr val="accent4"/>
          </a:lnRef>
          <a:fillRef idx="0">
            <a:schemeClr val="accent4"/>
          </a:fillRef>
          <a:effectRef idx="2">
            <a:schemeClr val="accent4"/>
          </a:effectRef>
          <a:fontRef idx="minor">
            <a:schemeClr val="tx1"/>
          </a:fontRef>
        </p:style>
      </p:cxnSp>
      <p:cxnSp>
        <p:nvCxnSpPr>
          <p:cNvPr id="6" name="Прямая соединительная линия 5"/>
          <p:cNvCxnSpPr/>
          <p:nvPr/>
        </p:nvCxnSpPr>
        <p:spPr>
          <a:xfrm flipH="1" flipV="1">
            <a:off x="934276" y="626166"/>
            <a:ext cx="5486398" cy="5456583"/>
          </a:xfrm>
          <a:prstGeom prst="line">
            <a:avLst/>
          </a:prstGeom>
        </p:spPr>
        <p:style>
          <a:lnRef idx="3">
            <a:schemeClr val="accent4"/>
          </a:lnRef>
          <a:fillRef idx="0">
            <a:schemeClr val="accent4"/>
          </a:fillRef>
          <a:effectRef idx="2">
            <a:schemeClr val="accent4"/>
          </a:effectRef>
          <a:fontRef idx="minor">
            <a:schemeClr val="tx1"/>
          </a:fontRef>
        </p:style>
      </p:cxnSp>
      <p:sp>
        <p:nvSpPr>
          <p:cNvPr id="7" name="Овал 6"/>
          <p:cNvSpPr/>
          <p:nvPr/>
        </p:nvSpPr>
        <p:spPr>
          <a:xfrm>
            <a:off x="3120885" y="2797863"/>
            <a:ext cx="1123123" cy="1123123"/>
          </a:xfrm>
          <a:prstGeom prst="ellipse">
            <a:avLst/>
          </a:prstGeom>
          <a:solidFill>
            <a:srgbClr val="FFFF00"/>
          </a:solidFill>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200" dirty="0" smtClean="0">
                <a:solidFill>
                  <a:schemeClr val="accent5">
                    <a:lumMod val="75000"/>
                  </a:schemeClr>
                </a:solidFill>
              </a:rPr>
              <a:t>grammar</a:t>
            </a:r>
            <a:endParaRPr lang="ru-RU" dirty="0">
              <a:solidFill>
                <a:schemeClr val="accent5">
                  <a:lumMod val="75000"/>
                </a:schemeClr>
              </a:solidFill>
            </a:endParaRPr>
          </a:p>
        </p:txBody>
      </p:sp>
      <p:sp>
        <p:nvSpPr>
          <p:cNvPr id="8" name="Овал 7"/>
          <p:cNvSpPr/>
          <p:nvPr/>
        </p:nvSpPr>
        <p:spPr>
          <a:xfrm>
            <a:off x="642889" y="332362"/>
            <a:ext cx="661085" cy="661085"/>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9" name="Овал 8"/>
          <p:cNvSpPr/>
          <p:nvPr/>
        </p:nvSpPr>
        <p:spPr>
          <a:xfrm>
            <a:off x="4084983" y="3806090"/>
            <a:ext cx="2823311" cy="2823311"/>
          </a:xfrm>
          <a:prstGeom prst="ellipse">
            <a:avLst/>
          </a:prstGeom>
          <a:solidFill>
            <a:srgbClr val="7030A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10" name="Овал 9"/>
          <p:cNvSpPr/>
          <p:nvPr/>
        </p:nvSpPr>
        <p:spPr>
          <a:xfrm>
            <a:off x="642889" y="5719575"/>
            <a:ext cx="726348" cy="726348"/>
          </a:xfrm>
          <a:prstGeom prst="ellipse">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11" name="Овал 10"/>
          <p:cNvSpPr/>
          <p:nvPr/>
        </p:nvSpPr>
        <p:spPr>
          <a:xfrm>
            <a:off x="6077476" y="332362"/>
            <a:ext cx="666521" cy="666521"/>
          </a:xfrm>
          <a:prstGeom prst="ellipse">
            <a:avLst/>
          </a:prstGeom>
          <a:solidFill>
            <a:srgbClr val="FFC000"/>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dirty="0"/>
          </a:p>
        </p:txBody>
      </p:sp>
      <p:sp>
        <p:nvSpPr>
          <p:cNvPr id="12" name="TextBox 11"/>
          <p:cNvSpPr txBox="1"/>
          <p:nvPr/>
        </p:nvSpPr>
        <p:spPr>
          <a:xfrm>
            <a:off x="610953" y="509015"/>
            <a:ext cx="736933" cy="307777"/>
          </a:xfrm>
          <a:prstGeom prst="rect">
            <a:avLst/>
          </a:prstGeom>
          <a:noFill/>
        </p:spPr>
        <p:txBody>
          <a:bodyPr wrap="none" rtlCol="0">
            <a:spAutoFit/>
          </a:bodyPr>
          <a:lstStyle/>
          <a:p>
            <a:r>
              <a:rPr lang="en-US" sz="1400" dirty="0" smtClean="0">
                <a:solidFill>
                  <a:schemeClr val="bg1"/>
                </a:solidFill>
              </a:rPr>
              <a:t>reading</a:t>
            </a:r>
            <a:endParaRPr lang="ru-RU" dirty="0">
              <a:solidFill>
                <a:schemeClr val="bg1"/>
              </a:solidFill>
            </a:endParaRPr>
          </a:p>
        </p:txBody>
      </p:sp>
      <p:sp>
        <p:nvSpPr>
          <p:cNvPr id="13" name="TextBox 12"/>
          <p:cNvSpPr txBox="1"/>
          <p:nvPr/>
        </p:nvSpPr>
        <p:spPr>
          <a:xfrm>
            <a:off x="591526" y="5909283"/>
            <a:ext cx="829073" cy="307777"/>
          </a:xfrm>
          <a:prstGeom prst="rect">
            <a:avLst/>
          </a:prstGeom>
          <a:noFill/>
        </p:spPr>
        <p:txBody>
          <a:bodyPr wrap="none" rtlCol="0">
            <a:spAutoFit/>
          </a:bodyPr>
          <a:lstStyle/>
          <a:p>
            <a:r>
              <a:rPr lang="en-US" sz="1400" dirty="0" smtClean="0">
                <a:solidFill>
                  <a:schemeClr val="bg1"/>
                </a:solidFill>
              </a:rPr>
              <a:t>speaking</a:t>
            </a:r>
            <a:endParaRPr lang="ru-RU" dirty="0">
              <a:solidFill>
                <a:schemeClr val="bg1"/>
              </a:solidFill>
            </a:endParaRPr>
          </a:p>
        </p:txBody>
      </p:sp>
      <p:sp>
        <p:nvSpPr>
          <p:cNvPr id="14" name="TextBox 13"/>
          <p:cNvSpPr txBox="1"/>
          <p:nvPr/>
        </p:nvSpPr>
        <p:spPr>
          <a:xfrm>
            <a:off x="6048290" y="511733"/>
            <a:ext cx="699230" cy="307777"/>
          </a:xfrm>
          <a:prstGeom prst="rect">
            <a:avLst/>
          </a:prstGeom>
          <a:noFill/>
        </p:spPr>
        <p:txBody>
          <a:bodyPr wrap="none" rtlCol="0">
            <a:spAutoFit/>
          </a:bodyPr>
          <a:lstStyle/>
          <a:p>
            <a:r>
              <a:rPr lang="en-US" sz="1400" dirty="0" smtClean="0"/>
              <a:t>writing</a:t>
            </a:r>
            <a:endParaRPr lang="ru-RU" sz="1400" dirty="0"/>
          </a:p>
        </p:txBody>
      </p:sp>
      <p:sp>
        <p:nvSpPr>
          <p:cNvPr id="15" name="TextBox 14"/>
          <p:cNvSpPr txBox="1"/>
          <p:nvPr/>
        </p:nvSpPr>
        <p:spPr>
          <a:xfrm>
            <a:off x="5010094" y="3920986"/>
            <a:ext cx="973087" cy="369332"/>
          </a:xfrm>
          <a:prstGeom prst="rect">
            <a:avLst/>
          </a:prstGeom>
          <a:noFill/>
        </p:spPr>
        <p:txBody>
          <a:bodyPr wrap="none" rtlCol="0">
            <a:spAutoFit/>
          </a:bodyPr>
          <a:lstStyle/>
          <a:p>
            <a:r>
              <a:rPr lang="en-US" dirty="0" smtClean="0">
                <a:solidFill>
                  <a:schemeClr val="bg1"/>
                </a:solidFill>
              </a:rPr>
              <a:t>listening</a:t>
            </a:r>
            <a:endParaRPr lang="ru-RU" dirty="0">
              <a:solidFill>
                <a:schemeClr val="bg1"/>
              </a:solidFill>
            </a:endParaRPr>
          </a:p>
        </p:txBody>
      </p:sp>
      <p:sp>
        <p:nvSpPr>
          <p:cNvPr id="16" name="TextBox 15"/>
          <p:cNvSpPr txBox="1"/>
          <p:nvPr/>
        </p:nvSpPr>
        <p:spPr>
          <a:xfrm>
            <a:off x="7096540" y="626166"/>
            <a:ext cx="4204252" cy="5632311"/>
          </a:xfrm>
          <a:prstGeom prst="rect">
            <a:avLst/>
          </a:prstGeom>
          <a:noFill/>
        </p:spPr>
        <p:txBody>
          <a:bodyPr wrap="square" rtlCol="0">
            <a:spAutoFit/>
          </a:bodyPr>
          <a:lstStyle/>
          <a:p>
            <a:r>
              <a:rPr lang="ru-RU" sz="2000" dirty="0" smtClean="0"/>
              <a:t>Пример диспропорции, характерный для некоторых учащихся. Наблюдается слабое развитие (или отсутствие) навыков в трёх видах речевой деятельности. </a:t>
            </a:r>
          </a:p>
          <a:p>
            <a:r>
              <a:rPr lang="ru-RU" sz="2000" i="1" dirty="0" smtClean="0"/>
              <a:t>Факторы:</a:t>
            </a:r>
          </a:p>
          <a:p>
            <a:endParaRPr lang="en-US" sz="2000" i="1" dirty="0" smtClean="0"/>
          </a:p>
          <a:p>
            <a:pPr marL="342900" indent="-342900">
              <a:buFontTx/>
              <a:buAutoNum type="arabicPeriod"/>
            </a:pPr>
            <a:r>
              <a:rPr lang="ru-RU" sz="2000" b="1" dirty="0" smtClean="0">
                <a:solidFill>
                  <a:srgbClr val="00B050"/>
                </a:solidFill>
              </a:rPr>
              <a:t>Прослушивание </a:t>
            </a:r>
            <a:r>
              <a:rPr lang="ru-RU" sz="2000" b="1" dirty="0">
                <a:solidFill>
                  <a:srgbClr val="00B050"/>
                </a:solidFill>
              </a:rPr>
              <a:t>музыки на иностранном языке.</a:t>
            </a:r>
          </a:p>
          <a:p>
            <a:pPr marL="342900" indent="-342900">
              <a:buFontTx/>
              <a:buAutoNum type="arabicPeriod"/>
            </a:pPr>
            <a:r>
              <a:rPr lang="ru-RU" sz="2000" b="1" dirty="0">
                <a:solidFill>
                  <a:srgbClr val="00B050"/>
                </a:solidFill>
              </a:rPr>
              <a:t>Просмотр тематических видео, интересных для учащегося, на иностранном языке</a:t>
            </a:r>
            <a:r>
              <a:rPr lang="ru-RU" sz="2000" b="1" dirty="0" smtClean="0">
                <a:solidFill>
                  <a:srgbClr val="00B050"/>
                </a:solidFill>
              </a:rPr>
              <a:t>.</a:t>
            </a:r>
          </a:p>
          <a:p>
            <a:pPr marL="342900" indent="-342900">
              <a:buFontTx/>
              <a:buAutoNum type="arabicPeriod"/>
            </a:pPr>
            <a:endParaRPr lang="ru-RU" sz="2000" b="1" dirty="0">
              <a:solidFill>
                <a:srgbClr val="00B050"/>
              </a:solidFill>
            </a:endParaRPr>
          </a:p>
          <a:p>
            <a:pPr marL="342900" indent="-342900">
              <a:buAutoNum type="arabicPeriod"/>
            </a:pPr>
            <a:r>
              <a:rPr lang="ru-RU" sz="2000" b="1" dirty="0" smtClean="0">
                <a:solidFill>
                  <a:srgbClr val="7030A0"/>
                </a:solidFill>
              </a:rPr>
              <a:t>Игры онлайн (при этом происходит некое подобие общения на иностранном языке: «смесь французского с нижегородским»)</a:t>
            </a:r>
          </a:p>
        </p:txBody>
      </p:sp>
      <p:pic>
        <p:nvPicPr>
          <p:cNvPr id="18" name="Рисунок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2974" y="4482378"/>
            <a:ext cx="904462" cy="904462"/>
          </a:xfrm>
          <a:prstGeom prst="rect">
            <a:avLst/>
          </a:prstGeom>
        </p:spPr>
      </p:pic>
      <p:pic>
        <p:nvPicPr>
          <p:cNvPr id="19" name="Рисунок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0331" y="4502259"/>
            <a:ext cx="884581" cy="884581"/>
          </a:xfrm>
          <a:prstGeom prst="rect">
            <a:avLst/>
          </a:prstGeom>
        </p:spPr>
      </p:pic>
      <p:pic>
        <p:nvPicPr>
          <p:cNvPr id="20" name="Рисунок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8375" y="5234411"/>
            <a:ext cx="1884542" cy="1357837"/>
          </a:xfrm>
          <a:prstGeom prst="rect">
            <a:avLst/>
          </a:prstGeom>
          <a:effectLst>
            <a:glow rad="63500">
              <a:schemeClr val="accent1">
                <a:satMod val="175000"/>
                <a:alpha val="40000"/>
              </a:schemeClr>
            </a:glow>
          </a:effectLst>
        </p:spPr>
      </p:pic>
    </p:spTree>
    <p:extLst>
      <p:ext uri="{BB962C8B-B14F-4D97-AF65-F5344CB8AC3E}">
        <p14:creationId xmlns:p14="http://schemas.microsoft.com/office/powerpoint/2010/main" val="3008267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3519773725"/>
              </p:ext>
            </p:extLst>
          </p:nvPr>
        </p:nvGraphicFramePr>
        <p:xfrm>
          <a:off x="661853" y="87086"/>
          <a:ext cx="11042466" cy="6315463"/>
        </p:xfrm>
        <a:graphic>
          <a:graphicData uri="http://schemas.openxmlformats.org/drawingml/2006/table">
            <a:tbl>
              <a:tblPr firstRow="1" bandRow="1">
                <a:tableStyleId>{5C22544A-7EE6-4342-B048-85BDC9FD1C3A}</a:tableStyleId>
              </a:tblPr>
              <a:tblGrid>
                <a:gridCol w="3680822">
                  <a:extLst>
                    <a:ext uri="{9D8B030D-6E8A-4147-A177-3AD203B41FA5}">
                      <a16:colId xmlns:a16="http://schemas.microsoft.com/office/drawing/2014/main" val="1155009485"/>
                    </a:ext>
                  </a:extLst>
                </a:gridCol>
                <a:gridCol w="3680822">
                  <a:extLst>
                    <a:ext uri="{9D8B030D-6E8A-4147-A177-3AD203B41FA5}">
                      <a16:colId xmlns:a16="http://schemas.microsoft.com/office/drawing/2014/main" val="802000601"/>
                    </a:ext>
                  </a:extLst>
                </a:gridCol>
                <a:gridCol w="3680822">
                  <a:extLst>
                    <a:ext uri="{9D8B030D-6E8A-4147-A177-3AD203B41FA5}">
                      <a16:colId xmlns:a16="http://schemas.microsoft.com/office/drawing/2014/main" val="1905219571"/>
                    </a:ext>
                  </a:extLst>
                </a:gridCol>
              </a:tblGrid>
              <a:tr h="455464">
                <a:tc>
                  <a:txBody>
                    <a:bodyPr/>
                    <a:lstStyle/>
                    <a:p>
                      <a:r>
                        <a:rPr lang="ru-RU" dirty="0" smtClean="0"/>
                        <a:t>Чтение</a:t>
                      </a:r>
                      <a:endParaRPr lang="ru-RU" dirty="0"/>
                    </a:p>
                  </a:txBody>
                  <a:tcPr/>
                </a:tc>
                <a:tc>
                  <a:txBody>
                    <a:bodyPr/>
                    <a:lstStyle/>
                    <a:p>
                      <a:r>
                        <a:rPr lang="ru-RU" dirty="0" smtClean="0"/>
                        <a:t>Говорение</a:t>
                      </a:r>
                      <a:endParaRPr lang="ru-RU" dirty="0"/>
                    </a:p>
                  </a:txBody>
                  <a:tcPr/>
                </a:tc>
                <a:tc>
                  <a:txBody>
                    <a:bodyPr/>
                    <a:lstStyle/>
                    <a:p>
                      <a:r>
                        <a:rPr lang="ru-RU" dirty="0" smtClean="0"/>
                        <a:t>Письмо</a:t>
                      </a:r>
                      <a:endParaRPr lang="ru-RU" dirty="0"/>
                    </a:p>
                  </a:txBody>
                  <a:tcPr/>
                </a:tc>
                <a:extLst>
                  <a:ext uri="{0D108BD9-81ED-4DB2-BD59-A6C34878D82A}">
                    <a16:rowId xmlns:a16="http://schemas.microsoft.com/office/drawing/2014/main" val="1003768806"/>
                  </a:ext>
                </a:extLst>
              </a:tr>
              <a:tr h="5859999">
                <a:tc>
                  <a:txBody>
                    <a:bodyPr/>
                    <a:lstStyle/>
                    <a:p>
                      <a:r>
                        <a:rPr lang="ru-RU" dirty="0" smtClean="0"/>
                        <a:t>Ученики в основной массе</a:t>
                      </a:r>
                      <a:r>
                        <a:rPr lang="ru-RU" baseline="0" dirty="0" smtClean="0"/>
                        <a:t> </a:t>
                      </a:r>
                      <a:r>
                        <a:rPr lang="ru-RU" dirty="0" smtClean="0"/>
                        <a:t>читают мало</a:t>
                      </a:r>
                      <a:r>
                        <a:rPr lang="ru-RU" baseline="0" dirty="0" smtClean="0"/>
                        <a:t> и неохотно даже на родном языке, оставаясь в лучшем случае в пределах школьной программы. </a:t>
                      </a:r>
                    </a:p>
                    <a:p>
                      <a:r>
                        <a:rPr lang="ru-RU" baseline="0" dirty="0" smtClean="0"/>
                        <a:t>Книга воспринимается как нечто </a:t>
                      </a:r>
                      <a:r>
                        <a:rPr lang="ru-RU" b="1" i="1" baseline="0" dirty="0" smtClean="0"/>
                        <a:t>безнадежно устаревшее </a:t>
                      </a:r>
                      <a:r>
                        <a:rPr lang="ru-RU" baseline="0" dirty="0" smtClean="0"/>
                        <a:t>в качестве источника получения информации.</a:t>
                      </a:r>
                    </a:p>
                    <a:p>
                      <a:r>
                        <a:rPr lang="ru-RU" baseline="0" dirty="0" smtClean="0"/>
                        <a:t>Чтение на английском в пределах школьной программы присутствует в малом объеме.</a:t>
                      </a:r>
                    </a:p>
                    <a:p>
                      <a:endParaRPr lang="ru-RU" baseline="0" dirty="0" smtClean="0"/>
                    </a:p>
                    <a:p>
                      <a:r>
                        <a:rPr lang="ru-RU" b="1" i="1" baseline="0" dirty="0" smtClean="0">
                          <a:solidFill>
                            <a:srgbClr val="7030A0"/>
                          </a:solidFill>
                        </a:rPr>
                        <a:t>Интерес к чтению жизненно необходимо формировать в рамках учебного процесса, и ориентировать учащихся на чтение «для себя».</a:t>
                      </a:r>
                      <a:endParaRPr lang="ru-RU" b="1" i="1" dirty="0">
                        <a:solidFill>
                          <a:srgbClr val="7030A0"/>
                        </a:solidFill>
                      </a:endParaRPr>
                    </a:p>
                  </a:txBody>
                  <a:tcPr/>
                </a:tc>
                <a:tc>
                  <a:txBody>
                    <a:bodyPr/>
                    <a:lstStyle/>
                    <a:p>
                      <a:r>
                        <a:rPr lang="ru-RU" sz="1500" dirty="0" smtClean="0"/>
                        <a:t>С практической</a:t>
                      </a:r>
                      <a:r>
                        <a:rPr lang="ru-RU" sz="1500" baseline="0" dirty="0" smtClean="0"/>
                        <a:t> точки зрения (а особенно глазами учащегося) – наиболее сложный вид речевой деятельности. Человеческая психика устроена так, что зачастую проще обойти проблему, чем решать её. Многие учащиеся испытывают проблемы с грамотным построением предложений на родном языке. Очевидно, что та же проблема возникает на иностранном.</a:t>
                      </a:r>
                    </a:p>
                    <a:p>
                      <a:endParaRPr lang="ru-RU" sz="1500" baseline="0" dirty="0" smtClean="0"/>
                    </a:p>
                    <a:p>
                      <a:endParaRPr lang="ru-RU" sz="1500" baseline="0" dirty="0" smtClean="0"/>
                    </a:p>
                    <a:p>
                      <a:r>
                        <a:rPr lang="ru-RU" sz="1500" b="1" i="1" baseline="0" dirty="0" smtClean="0">
                          <a:solidFill>
                            <a:srgbClr val="7030A0"/>
                          </a:solidFill>
                        </a:rPr>
                        <a:t>Ключ к формированию правильных высказываний – соответствие грамматических структур текущему уровню развития навыков. Чем проще структуры, тем правильнее высказывание! Усложнение синтаксических структур должно приходить со временем.</a:t>
                      </a:r>
                      <a:endParaRPr lang="ru-RU" sz="1500" b="1" i="1" dirty="0">
                        <a:solidFill>
                          <a:srgbClr val="7030A0"/>
                        </a:solidFill>
                      </a:endParaRPr>
                    </a:p>
                  </a:txBody>
                  <a:tcPr/>
                </a:tc>
                <a:tc>
                  <a:txBody>
                    <a:bodyPr/>
                    <a:lstStyle/>
                    <a:p>
                      <a:r>
                        <a:rPr lang="ru-RU" sz="1500" dirty="0" smtClean="0"/>
                        <a:t>В эпоху </a:t>
                      </a:r>
                      <a:r>
                        <a:rPr lang="ru-RU" sz="1500" dirty="0" err="1" smtClean="0"/>
                        <a:t>соцсетей</a:t>
                      </a:r>
                      <a:r>
                        <a:rPr lang="ru-RU" sz="1500" baseline="0" dirty="0" smtClean="0"/>
                        <a:t> и </a:t>
                      </a:r>
                      <a:r>
                        <a:rPr lang="en-US" sz="1500" baseline="0" dirty="0" smtClean="0"/>
                        <a:t>twitter </a:t>
                      </a:r>
                      <a:r>
                        <a:rPr lang="ru-RU" sz="1500" baseline="0" dirty="0" smtClean="0"/>
                        <a:t>в реальной жизни не идет речи о полноценных текстах. </a:t>
                      </a:r>
                    </a:p>
                    <a:p>
                      <a:r>
                        <a:rPr lang="ru-RU" sz="1500" b="1" i="1" baseline="0" dirty="0" smtClean="0">
                          <a:solidFill>
                            <a:srgbClr val="7030A0"/>
                          </a:solidFill>
                        </a:rPr>
                        <a:t>Решения:</a:t>
                      </a:r>
                    </a:p>
                    <a:p>
                      <a:pPr marL="342900" indent="-342900">
                        <a:buAutoNum type="arabicPeriod"/>
                      </a:pPr>
                      <a:r>
                        <a:rPr lang="ru-RU" sz="1500" b="1" i="1" baseline="0" dirty="0" smtClean="0">
                          <a:solidFill>
                            <a:srgbClr val="7030A0"/>
                          </a:solidFill>
                        </a:rPr>
                        <a:t>Во всех возможных случаях упражнения лучше выполнять полностью письменно (не просто раскрывать скобки или вписывать отдельное слово). Копирование предложений развивает зрительную и моторную память.</a:t>
                      </a:r>
                    </a:p>
                    <a:p>
                      <a:pPr marL="342900" indent="-342900">
                        <a:buAutoNum type="arabicPeriod"/>
                      </a:pPr>
                      <a:r>
                        <a:rPr lang="ru-RU" sz="1500" b="1" i="1" baseline="0" dirty="0" smtClean="0">
                          <a:solidFill>
                            <a:srgbClr val="7030A0"/>
                          </a:solidFill>
                        </a:rPr>
                        <a:t>Мотивировать учащихся на выполнение переводных упражнений. Необходимо акцентировать внимание на возможности выражения одной и той же мысли несколькими способами, т.к. язык – это живая система, а не набор алгоритмов. Приветствуя и обсуждая различные варианты, учитель стимулирует развитие мыслительных способностей учащихся.</a:t>
                      </a:r>
                    </a:p>
                    <a:p>
                      <a:endParaRPr lang="ru-RU" sz="1500" baseline="0" dirty="0" smtClean="0"/>
                    </a:p>
                    <a:p>
                      <a:endParaRPr lang="ru-RU" sz="1500" dirty="0"/>
                    </a:p>
                  </a:txBody>
                  <a:tcPr/>
                </a:tc>
                <a:extLst>
                  <a:ext uri="{0D108BD9-81ED-4DB2-BD59-A6C34878D82A}">
                    <a16:rowId xmlns:a16="http://schemas.microsoft.com/office/drawing/2014/main" val="3372141925"/>
                  </a:ext>
                </a:extLst>
              </a:tr>
            </a:tbl>
          </a:graphicData>
        </a:graphic>
      </p:graphicFrame>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t="57143" b="27111"/>
          <a:stretch/>
        </p:blipFill>
        <p:spPr>
          <a:xfrm>
            <a:off x="661853" y="6130834"/>
            <a:ext cx="11042466" cy="727166"/>
          </a:xfrm>
          <a:prstGeom prst="rect">
            <a:avLst/>
          </a:prstGeom>
        </p:spPr>
      </p:pic>
      <p:sp>
        <p:nvSpPr>
          <p:cNvPr id="6" name="TextBox 5"/>
          <p:cNvSpPr txBox="1"/>
          <p:nvPr/>
        </p:nvSpPr>
        <p:spPr>
          <a:xfrm>
            <a:off x="4996703" y="6232807"/>
            <a:ext cx="2372765" cy="523220"/>
          </a:xfrm>
          <a:prstGeom prst="rect">
            <a:avLst/>
          </a:prstGeom>
          <a:noFill/>
        </p:spPr>
        <p:txBody>
          <a:bodyPr wrap="none" rtlCol="0">
            <a:spAutoFit/>
          </a:bodyPr>
          <a:lstStyle/>
          <a:p>
            <a:r>
              <a:rPr lang="en-US" sz="2800" b="1" dirty="0" smtClean="0">
                <a:solidFill>
                  <a:srgbClr val="7030A0"/>
                </a:solidFill>
              </a:rPr>
              <a:t>G R A M </a:t>
            </a:r>
            <a:r>
              <a:rPr lang="en-US" sz="2800" b="1" dirty="0" err="1" smtClean="0">
                <a:solidFill>
                  <a:srgbClr val="7030A0"/>
                </a:solidFill>
              </a:rPr>
              <a:t>M</a:t>
            </a:r>
            <a:r>
              <a:rPr lang="en-US" sz="2800" b="1" dirty="0" smtClean="0">
                <a:solidFill>
                  <a:srgbClr val="7030A0"/>
                </a:solidFill>
              </a:rPr>
              <a:t> A R</a:t>
            </a:r>
            <a:endParaRPr lang="ru-RU" sz="2800" b="1" dirty="0">
              <a:solidFill>
                <a:srgbClr val="7030A0"/>
              </a:solidFill>
            </a:endParaRPr>
          </a:p>
        </p:txBody>
      </p:sp>
    </p:spTree>
    <p:extLst>
      <p:ext uri="{BB962C8B-B14F-4D97-AF65-F5344CB8AC3E}">
        <p14:creationId xmlns:p14="http://schemas.microsoft.com/office/powerpoint/2010/main" val="31198089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8562" y="1029406"/>
            <a:ext cx="9234416" cy="5262979"/>
          </a:xfrm>
          <a:prstGeom prst="rect">
            <a:avLst/>
          </a:prstGeom>
          <a:noFill/>
        </p:spPr>
        <p:txBody>
          <a:bodyPr wrap="square" rtlCol="0">
            <a:spAutoFit/>
          </a:bodyPr>
          <a:lstStyle/>
          <a:p>
            <a:pPr marL="342900" indent="-342900" algn="just">
              <a:buFont typeface="Arial" panose="020B0604020202020204" pitchFamily="34" charset="0"/>
              <a:buChar char="•"/>
            </a:pPr>
            <a:r>
              <a:rPr lang="ru-RU" sz="2400" dirty="0" smtClean="0">
                <a:solidFill>
                  <a:srgbClr val="7030A0"/>
                </a:solidFill>
              </a:rPr>
              <a:t>Учащиеся должны понимать, что ОГЭ и ЕГЭ – это </a:t>
            </a:r>
            <a:r>
              <a:rPr lang="ru-RU" sz="2400" u="sng" dirty="0" smtClean="0">
                <a:solidFill>
                  <a:srgbClr val="7030A0"/>
                </a:solidFill>
              </a:rPr>
              <a:t>не цель</a:t>
            </a:r>
            <a:r>
              <a:rPr lang="ru-RU" sz="2400" dirty="0" smtClean="0">
                <a:solidFill>
                  <a:srgbClr val="7030A0"/>
                </a:solidFill>
              </a:rPr>
              <a:t>, </a:t>
            </a:r>
            <a:br>
              <a:rPr lang="ru-RU" sz="2400" dirty="0" smtClean="0">
                <a:solidFill>
                  <a:srgbClr val="7030A0"/>
                </a:solidFill>
              </a:rPr>
            </a:br>
            <a:r>
              <a:rPr lang="ru-RU" sz="2400" dirty="0" smtClean="0">
                <a:solidFill>
                  <a:srgbClr val="7030A0"/>
                </a:solidFill>
              </a:rPr>
              <a:t>ради которой изучается любой иностранный язык. Прежде всего – это средство общения и возможность развить свои мыслительные способности. Экзамены любого формата – лишь метод оценки полученных знаний.</a:t>
            </a:r>
          </a:p>
          <a:p>
            <a:pPr marL="342900" indent="-342900" algn="just">
              <a:buFont typeface="Arial" panose="020B0604020202020204" pitchFamily="34" charset="0"/>
              <a:buChar char="•"/>
            </a:pPr>
            <a:endParaRPr lang="ru-RU" sz="2400" dirty="0">
              <a:solidFill>
                <a:srgbClr val="7030A0"/>
              </a:solidFill>
            </a:endParaRPr>
          </a:p>
          <a:p>
            <a:pPr marL="342900" indent="-342900" algn="just">
              <a:buFont typeface="Arial" panose="020B0604020202020204" pitchFamily="34" charset="0"/>
              <a:buChar char="•"/>
            </a:pPr>
            <a:r>
              <a:rPr lang="ru-RU" sz="2400" dirty="0" smtClean="0">
                <a:solidFill>
                  <a:srgbClr val="7030A0"/>
                </a:solidFill>
              </a:rPr>
              <a:t>Программа подготовки должна охватывать более широкий материал, чем того требует любой из экзаменов, тогда в реальной ситуации ученик будет чувствовать себя более уверенно. </a:t>
            </a:r>
            <a:endParaRPr lang="ru-RU" sz="2400" dirty="0">
              <a:solidFill>
                <a:srgbClr val="7030A0"/>
              </a:solidFill>
            </a:endParaRPr>
          </a:p>
          <a:p>
            <a:pPr marL="342900" indent="-342900" algn="just">
              <a:buFont typeface="Arial" panose="020B0604020202020204" pitchFamily="34" charset="0"/>
              <a:buChar char="•"/>
            </a:pPr>
            <a:endParaRPr lang="ru-RU" sz="2400" dirty="0" smtClean="0">
              <a:solidFill>
                <a:srgbClr val="7030A0"/>
              </a:solidFill>
            </a:endParaRPr>
          </a:p>
          <a:p>
            <a:pPr marL="342900" indent="-342900" algn="just">
              <a:buFont typeface="Arial" panose="020B0604020202020204" pitchFamily="34" charset="0"/>
              <a:buChar char="•"/>
            </a:pPr>
            <a:r>
              <a:rPr lang="ru-RU" sz="2400" dirty="0" smtClean="0">
                <a:solidFill>
                  <a:srgbClr val="7030A0"/>
                </a:solidFill>
              </a:rPr>
              <a:t>Начинать подготовку к ОГЭ можно с 7 класса (разумеется, не в полном объёме, а просто частично рассматривая некоторые структурные элементы из вариантов). Это формирует привыкание к формату экзамена и снятие стресса у учащихся в дальнейшем.</a:t>
            </a:r>
            <a:endParaRPr lang="en-US" sz="2400" dirty="0" smtClean="0">
              <a:solidFill>
                <a:srgbClr val="7030A0"/>
              </a:solidFill>
            </a:endParaRPr>
          </a:p>
        </p:txBody>
      </p:sp>
      <p:sp>
        <p:nvSpPr>
          <p:cNvPr id="5" name="TextBox 4"/>
          <p:cNvSpPr txBox="1"/>
          <p:nvPr/>
        </p:nvSpPr>
        <p:spPr>
          <a:xfrm>
            <a:off x="2041588" y="339634"/>
            <a:ext cx="8068363" cy="461665"/>
          </a:xfrm>
          <a:prstGeom prst="rect">
            <a:avLst/>
          </a:prstGeom>
          <a:noFill/>
        </p:spPr>
        <p:txBody>
          <a:bodyPr wrap="none" rtlCol="0">
            <a:spAutoFit/>
          </a:bodyPr>
          <a:lstStyle/>
          <a:p>
            <a:r>
              <a:rPr lang="ru-RU" sz="2400" b="1" dirty="0" smtClean="0">
                <a:solidFill>
                  <a:schemeClr val="accent5"/>
                </a:solidFill>
              </a:rPr>
              <a:t>ИСХОДНЫЕ ПОЛОЖЕНИЯ ПРИ ПОДГОТОВКЕ К ЭКЗАМЕНАМ</a:t>
            </a:r>
            <a:endParaRPr lang="ru-RU" sz="2400" b="1" dirty="0">
              <a:solidFill>
                <a:schemeClr val="accent5"/>
              </a:solidFill>
            </a:endParaRPr>
          </a:p>
        </p:txBody>
      </p:sp>
    </p:spTree>
    <p:extLst>
      <p:ext uri="{BB962C8B-B14F-4D97-AF65-F5344CB8AC3E}">
        <p14:creationId xmlns:p14="http://schemas.microsoft.com/office/powerpoint/2010/main" val="38440071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9010" y="249895"/>
            <a:ext cx="10515600" cy="610235"/>
          </a:xfrm>
        </p:spPr>
        <p:txBody>
          <a:bodyPr>
            <a:normAutofit fontScale="90000"/>
          </a:bodyPr>
          <a:lstStyle/>
          <a:p>
            <a:pPr algn="ctr"/>
            <a:r>
              <a:rPr lang="ru-RU" b="1" dirty="0" smtClean="0"/>
              <a:t>Для учащихся</a:t>
            </a:r>
            <a:endParaRPr lang="ru-RU" b="1" dirty="0"/>
          </a:p>
        </p:txBody>
      </p:sp>
      <p:sp>
        <p:nvSpPr>
          <p:cNvPr id="3" name="Объект 2"/>
          <p:cNvSpPr>
            <a:spLocks noGrp="1"/>
          </p:cNvSpPr>
          <p:nvPr>
            <p:ph idx="1"/>
          </p:nvPr>
        </p:nvSpPr>
        <p:spPr>
          <a:xfrm>
            <a:off x="87085" y="975359"/>
            <a:ext cx="11939451" cy="5882641"/>
          </a:xfrm>
        </p:spPr>
        <p:txBody>
          <a:bodyPr>
            <a:normAutofit fontScale="92500" lnSpcReduction="10000"/>
          </a:bodyPr>
          <a:lstStyle/>
          <a:p>
            <a:pPr algn="just"/>
            <a:r>
              <a:rPr lang="ru-RU" dirty="0" smtClean="0">
                <a:solidFill>
                  <a:srgbClr val="7030A0"/>
                </a:solidFill>
              </a:rPr>
              <a:t>Аудиторной работе при изучении иностранного языка по умолчанию отводится меньшее количество времени, чем самостоятельной.</a:t>
            </a:r>
          </a:p>
          <a:p>
            <a:pPr algn="just"/>
            <a:r>
              <a:rPr lang="ru-RU" dirty="0" smtClean="0">
                <a:solidFill>
                  <a:srgbClr val="7030A0"/>
                </a:solidFill>
              </a:rPr>
              <a:t>Английский язык должен войти в жизнь, стать средством взаимодействия с окружающим миром не только в рамках уроков в школе или другом учебном заведении. Именно поэтому важно замечать всё, что так или иначе связано с английским, вокруг себя: в заголовках фильмов, на упаковках, в Интернете.</a:t>
            </a:r>
            <a:r>
              <a:rPr lang="en-US" dirty="0" smtClean="0">
                <a:solidFill>
                  <a:srgbClr val="7030A0"/>
                </a:solidFill>
              </a:rPr>
              <a:t> </a:t>
            </a:r>
            <a:r>
              <a:rPr lang="ru-RU" dirty="0" smtClean="0">
                <a:solidFill>
                  <a:srgbClr val="7030A0"/>
                </a:solidFill>
              </a:rPr>
              <a:t>Это относится в том числе и к ошибкам, сделанным преднамеренно или случайно:</a:t>
            </a:r>
          </a:p>
          <a:p>
            <a:pPr marL="0" indent="0" algn="just">
              <a:buNone/>
            </a:pPr>
            <a:endParaRPr lang="ru-RU" dirty="0" smtClean="0">
              <a:solidFill>
                <a:srgbClr val="7030A0"/>
              </a:solidFill>
            </a:endParaRPr>
          </a:p>
          <a:p>
            <a:pPr marL="0" indent="0" algn="just">
              <a:buNone/>
            </a:pPr>
            <a:endParaRPr lang="ru-RU" dirty="0" smtClean="0">
              <a:solidFill>
                <a:srgbClr val="7030A0"/>
              </a:solidFill>
            </a:endParaRPr>
          </a:p>
          <a:p>
            <a:pPr marL="0" indent="0" algn="just">
              <a:buNone/>
            </a:pPr>
            <a:endParaRPr lang="ru-RU" dirty="0" smtClean="0">
              <a:solidFill>
                <a:srgbClr val="7030A0"/>
              </a:solidFill>
            </a:endParaRPr>
          </a:p>
          <a:p>
            <a:pPr algn="just"/>
            <a:r>
              <a:rPr lang="ru-RU" dirty="0" smtClean="0">
                <a:solidFill>
                  <a:srgbClr val="7030A0"/>
                </a:solidFill>
              </a:rPr>
              <a:t>Ученик </a:t>
            </a:r>
            <a:r>
              <a:rPr lang="ru-RU" dirty="0">
                <a:solidFill>
                  <a:srgbClr val="7030A0"/>
                </a:solidFill>
              </a:rPr>
              <a:t>должен «знать свои ошибки в лицо». Каждому учащемуся хорошо иметь список своих наиболее типичных ошибок, которые он допускает сейчас или постоянно допускал ранее. Выучив этот список, он будет иметь возможность сознательно проверить свою экзаменационную работу на наличие типичных ошибок</a:t>
            </a:r>
            <a:r>
              <a:rPr lang="ru-RU" dirty="0" smtClean="0">
                <a:solidFill>
                  <a:srgbClr val="7030A0"/>
                </a:solidFill>
              </a:rPr>
              <a:t>.</a:t>
            </a:r>
            <a:endParaRPr lang="ru-RU" dirty="0">
              <a:solidFill>
                <a:srgbClr val="7030A0"/>
              </a:solidFill>
            </a:endParaRPr>
          </a:p>
          <a:p>
            <a:pPr marL="0" indent="0">
              <a:buNone/>
            </a:pPr>
            <a:endParaRPr lang="ru-RU" dirty="0">
              <a:solidFill>
                <a:srgbClr val="7030A0"/>
              </a:solidFill>
            </a:endParaRPr>
          </a:p>
        </p:txBody>
      </p:sp>
      <p:pic>
        <p:nvPicPr>
          <p:cNvPr id="5" name="Рисунок 4"/>
          <p:cNvPicPr>
            <a:picLocks noChangeAspect="1"/>
          </p:cNvPicPr>
          <p:nvPr/>
        </p:nvPicPr>
        <p:blipFill rotWithShape="1">
          <a:blip r:embed="rId2" cstate="print">
            <a:extLst>
              <a:ext uri="{28A0092B-C50C-407E-A947-70E740481C1C}">
                <a14:useLocalDpi xmlns:a14="http://schemas.microsoft.com/office/drawing/2010/main" val="0"/>
              </a:ext>
            </a:extLst>
          </a:blip>
          <a:srcRect l="7267" t="26346" r="12409" b="21269"/>
          <a:stretch/>
        </p:blipFill>
        <p:spPr>
          <a:xfrm>
            <a:off x="245201" y="3445227"/>
            <a:ext cx="3597593" cy="1318362"/>
          </a:xfrm>
          <a:prstGeom prst="rect">
            <a:avLst/>
          </a:prstGeom>
        </p:spPr>
      </p:pic>
      <p:pic>
        <p:nvPicPr>
          <p:cNvPr id="7" name="Рисунок 6"/>
          <p:cNvPicPr>
            <a:picLocks noChangeAspect="1"/>
          </p:cNvPicPr>
          <p:nvPr/>
        </p:nvPicPr>
        <p:blipFill rotWithShape="1">
          <a:blip r:embed="rId3">
            <a:extLst>
              <a:ext uri="{28A0092B-C50C-407E-A947-70E740481C1C}">
                <a14:useLocalDpi xmlns:a14="http://schemas.microsoft.com/office/drawing/2010/main" val="0"/>
              </a:ext>
            </a:extLst>
          </a:blip>
          <a:srcRect b="52528"/>
          <a:stretch/>
        </p:blipFill>
        <p:spPr>
          <a:xfrm>
            <a:off x="5944593" y="3445226"/>
            <a:ext cx="2914854" cy="1318363"/>
          </a:xfrm>
          <a:prstGeom prst="rect">
            <a:avLst/>
          </a:prstGeom>
        </p:spPr>
      </p:pic>
      <p:pic>
        <p:nvPicPr>
          <p:cNvPr id="8" name="Рисунок 7"/>
          <p:cNvPicPr>
            <a:picLocks noChangeAspect="1"/>
          </p:cNvPicPr>
          <p:nvPr/>
        </p:nvPicPr>
        <p:blipFill rotWithShape="1">
          <a:blip r:embed="rId4">
            <a:extLst>
              <a:ext uri="{28A0092B-C50C-407E-A947-70E740481C1C}">
                <a14:useLocalDpi xmlns:a14="http://schemas.microsoft.com/office/drawing/2010/main" val="0"/>
              </a:ext>
            </a:extLst>
          </a:blip>
          <a:srcRect l="3737" t="15276" r="5932" b="21884"/>
          <a:stretch/>
        </p:blipFill>
        <p:spPr>
          <a:xfrm>
            <a:off x="8967313" y="3445225"/>
            <a:ext cx="2795157" cy="1318363"/>
          </a:xfrm>
          <a:prstGeom prst="rect">
            <a:avLst/>
          </a:prstGeom>
        </p:spPr>
      </p:pic>
      <p:pic>
        <p:nvPicPr>
          <p:cNvPr id="10" name="Рисунок 9"/>
          <p:cNvPicPr>
            <a:picLocks noChangeAspect="1"/>
          </p:cNvPicPr>
          <p:nvPr/>
        </p:nvPicPr>
        <p:blipFill rotWithShape="1">
          <a:blip r:embed="rId5" cstate="print">
            <a:extLst>
              <a:ext uri="{28A0092B-C50C-407E-A947-70E740481C1C}">
                <a14:useLocalDpi xmlns:a14="http://schemas.microsoft.com/office/drawing/2010/main" val="0"/>
              </a:ext>
            </a:extLst>
          </a:blip>
          <a:srcRect l="25543" t="27683" r="24476" b="24190"/>
          <a:stretch/>
        </p:blipFill>
        <p:spPr>
          <a:xfrm>
            <a:off x="3842794" y="3497480"/>
            <a:ext cx="2101799" cy="1214302"/>
          </a:xfrm>
          <a:prstGeom prst="rect">
            <a:avLst/>
          </a:prstGeom>
        </p:spPr>
      </p:pic>
    </p:spTree>
    <p:extLst>
      <p:ext uri="{BB962C8B-B14F-4D97-AF65-F5344CB8AC3E}">
        <p14:creationId xmlns:p14="http://schemas.microsoft.com/office/powerpoint/2010/main" val="4068136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312" y="128587"/>
            <a:ext cx="4495800" cy="6600825"/>
          </a:xfrm>
          <a:prstGeom prst="rect">
            <a:avLst/>
          </a:prstGeom>
        </p:spPr>
      </p:pic>
      <p:sp>
        <p:nvSpPr>
          <p:cNvPr id="5" name="TextBox 4"/>
          <p:cNvSpPr txBox="1"/>
          <p:nvPr/>
        </p:nvSpPr>
        <p:spPr>
          <a:xfrm>
            <a:off x="6305007" y="335844"/>
            <a:ext cx="4754880" cy="6186309"/>
          </a:xfrm>
          <a:prstGeom prst="rect">
            <a:avLst/>
          </a:prstGeom>
          <a:noFill/>
        </p:spPr>
        <p:txBody>
          <a:bodyPr wrap="square" rtlCol="0">
            <a:spAutoFit/>
          </a:bodyPr>
          <a:lstStyle/>
          <a:p>
            <a:pPr marL="285750" indent="-285750">
              <a:buFont typeface="Arial" panose="020B0604020202020204" pitchFamily="34" charset="0"/>
              <a:buChar char="•"/>
            </a:pPr>
            <a:r>
              <a:rPr lang="ru-RU" dirty="0" smtClean="0"/>
              <a:t>Возрастной диапазон: 8 – 11 </a:t>
            </a:r>
            <a:r>
              <a:rPr lang="ru-RU" dirty="0" err="1" smtClean="0"/>
              <a:t>кл</a:t>
            </a:r>
            <a:r>
              <a:rPr lang="ru-RU" dirty="0" smtClean="0"/>
              <a:t>., </a:t>
            </a:r>
            <a:r>
              <a:rPr lang="ru-RU" b="1" dirty="0" smtClean="0"/>
              <a:t>подходит для взрослых учащихся</a:t>
            </a:r>
            <a:r>
              <a:rPr lang="ru-RU" dirty="0" smtClean="0"/>
              <a:t>, в т.</a:t>
            </a:r>
            <a:r>
              <a:rPr lang="en-US" dirty="0" smtClean="0"/>
              <a:t> </a:t>
            </a:r>
            <a:r>
              <a:rPr lang="ru-RU" dirty="0" smtClean="0"/>
              <a:t>ч. изучающих английский язык с нуля.</a:t>
            </a:r>
            <a:br>
              <a:rPr lang="ru-RU" dirty="0" smtClean="0"/>
            </a:br>
            <a:endParaRPr lang="ru-RU" dirty="0" smtClean="0"/>
          </a:p>
          <a:p>
            <a:pPr marL="285750" indent="-285750">
              <a:buFont typeface="Arial" panose="020B0604020202020204" pitchFamily="34" charset="0"/>
              <a:buChar char="•"/>
            </a:pPr>
            <a:r>
              <a:rPr lang="ru-RU" dirty="0" smtClean="0"/>
              <a:t>Предназначено как для самостоятельного использования, так и для аудиторной работы.</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smtClean="0"/>
              <a:t>Объем грамматического материала рассчитан на 1–2 учебных года систематической подготовки.</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smtClean="0"/>
              <a:t>Пособие может быть использовано для систематизации и структурирования знаний в условиях ограниченного срока подготовки к экзамену</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smtClean="0"/>
              <a:t>В книге изложены все правила и грамматические явления в рамках </a:t>
            </a:r>
            <a:r>
              <a:rPr lang="ru-RU" b="1" dirty="0" smtClean="0">
                <a:solidFill>
                  <a:srgbClr val="FF0000"/>
                </a:solidFill>
              </a:rPr>
              <a:t>Примерной программы</a:t>
            </a:r>
            <a:r>
              <a:rPr lang="ru-RU" dirty="0" smtClean="0"/>
              <a:t>.</a:t>
            </a:r>
          </a:p>
          <a:p>
            <a:endParaRPr lang="ru-RU" dirty="0"/>
          </a:p>
          <a:p>
            <a:endParaRPr lang="ru-RU" dirty="0"/>
          </a:p>
        </p:txBody>
      </p:sp>
    </p:spTree>
    <p:extLst>
      <p:ext uri="{BB962C8B-B14F-4D97-AF65-F5344CB8AC3E}">
        <p14:creationId xmlns:p14="http://schemas.microsoft.com/office/powerpoint/2010/main" val="10717895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cstate="print">
            <a:extLst>
              <a:ext uri="{28A0092B-C50C-407E-A947-70E740481C1C}">
                <a14:useLocalDpi xmlns:a14="http://schemas.microsoft.com/office/drawing/2010/main" val="0"/>
              </a:ext>
            </a:extLst>
          </a:blip>
          <a:srcRect l="7817" t="15873" r="8738" b="7683"/>
          <a:stretch/>
        </p:blipFill>
        <p:spPr>
          <a:xfrm>
            <a:off x="156754" y="1"/>
            <a:ext cx="5094515" cy="6770194"/>
          </a:xfrm>
          <a:prstGeom prst="rect">
            <a:avLst/>
          </a:prstGeom>
        </p:spPr>
      </p:pic>
      <p:pic>
        <p:nvPicPr>
          <p:cNvPr id="7" name="Рисунок 6"/>
          <p:cNvPicPr>
            <a:picLocks noChangeAspect="1"/>
          </p:cNvPicPr>
          <p:nvPr/>
        </p:nvPicPr>
        <p:blipFill rotWithShape="1">
          <a:blip r:embed="rId3" cstate="print">
            <a:extLst>
              <a:ext uri="{28A0092B-C50C-407E-A947-70E740481C1C}">
                <a14:useLocalDpi xmlns:a14="http://schemas.microsoft.com/office/drawing/2010/main" val="0"/>
              </a:ext>
            </a:extLst>
          </a:blip>
          <a:srcRect l="23658" t="4825" r="8001" b="25842"/>
          <a:stretch/>
        </p:blipFill>
        <p:spPr>
          <a:xfrm>
            <a:off x="6426925" y="330925"/>
            <a:ext cx="4375400" cy="6439270"/>
          </a:xfrm>
          <a:prstGeom prst="rect">
            <a:avLst/>
          </a:prstGeom>
        </p:spPr>
      </p:pic>
    </p:spTree>
    <p:extLst>
      <p:ext uri="{BB962C8B-B14F-4D97-AF65-F5344CB8AC3E}">
        <p14:creationId xmlns:p14="http://schemas.microsoft.com/office/powerpoint/2010/main" val="891215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39859" t="16887" r="5193" b="37769"/>
          <a:stretch/>
        </p:blipFill>
        <p:spPr>
          <a:xfrm>
            <a:off x="121918" y="165463"/>
            <a:ext cx="5843454" cy="2712409"/>
          </a:xfrm>
          <a:prstGeom prst="rect">
            <a:avLst/>
          </a:prstGeom>
        </p:spPr>
      </p:pic>
      <p:pic>
        <p:nvPicPr>
          <p:cNvPr id="5" name="Рисунок 4"/>
          <p:cNvPicPr>
            <a:picLocks noChangeAspect="1"/>
          </p:cNvPicPr>
          <p:nvPr/>
        </p:nvPicPr>
        <p:blipFill rotWithShape="1">
          <a:blip r:embed="rId3"/>
          <a:srcRect l="38390" t="17411" r="4892" b="60618"/>
          <a:stretch/>
        </p:blipFill>
        <p:spPr>
          <a:xfrm>
            <a:off x="121918" y="5259663"/>
            <a:ext cx="6874177" cy="1497876"/>
          </a:xfrm>
          <a:prstGeom prst="rect">
            <a:avLst/>
          </a:prstGeom>
        </p:spPr>
      </p:pic>
      <p:pic>
        <p:nvPicPr>
          <p:cNvPr id="6" name="Рисунок 5"/>
          <p:cNvPicPr>
            <a:picLocks noChangeAspect="1"/>
          </p:cNvPicPr>
          <p:nvPr/>
        </p:nvPicPr>
        <p:blipFill rotWithShape="1">
          <a:blip r:embed="rId4"/>
          <a:srcRect l="53681" t="14991" r="6826" b="54896"/>
          <a:stretch/>
        </p:blipFill>
        <p:spPr>
          <a:xfrm>
            <a:off x="5884199" y="2547254"/>
            <a:ext cx="6284242" cy="2695306"/>
          </a:xfrm>
          <a:prstGeom prst="rect">
            <a:avLst/>
          </a:prstGeom>
        </p:spPr>
      </p:pic>
    </p:spTree>
    <p:extLst>
      <p:ext uri="{BB962C8B-B14F-4D97-AF65-F5344CB8AC3E}">
        <p14:creationId xmlns:p14="http://schemas.microsoft.com/office/powerpoint/2010/main" val="6969204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12209" t="9142" r="13092" b="13270"/>
          <a:stretch/>
        </p:blipFill>
        <p:spPr>
          <a:xfrm>
            <a:off x="6662058" y="14997"/>
            <a:ext cx="4737462" cy="6843003"/>
          </a:xfrm>
          <a:prstGeom prst="rect">
            <a:avLst/>
          </a:prstGeom>
        </p:spPr>
      </p:pic>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12186" t="9269" r="13116" b="13651"/>
          <a:stretch/>
        </p:blipFill>
        <p:spPr>
          <a:xfrm>
            <a:off x="609598" y="72293"/>
            <a:ext cx="4728755" cy="6785707"/>
          </a:xfrm>
          <a:prstGeom prst="rect">
            <a:avLst/>
          </a:prstGeom>
        </p:spPr>
      </p:pic>
      <p:cxnSp>
        <p:nvCxnSpPr>
          <p:cNvPr id="7" name="Прямая соединительная линия 6"/>
          <p:cNvCxnSpPr/>
          <p:nvPr/>
        </p:nvCxnSpPr>
        <p:spPr>
          <a:xfrm>
            <a:off x="5982789" y="165463"/>
            <a:ext cx="0" cy="636596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86134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12210" t="8762" r="13269" b="11619"/>
          <a:stretch/>
        </p:blipFill>
        <p:spPr>
          <a:xfrm>
            <a:off x="6670767" y="43182"/>
            <a:ext cx="4511039" cy="6702423"/>
          </a:xfrm>
          <a:prstGeom prst="rect">
            <a:avLst/>
          </a:prstGeom>
        </p:spPr>
      </p:pic>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13951" t="11429" r="13116" b="15809"/>
          <a:stretch/>
        </p:blipFill>
        <p:spPr>
          <a:xfrm>
            <a:off x="538730" y="112394"/>
            <a:ext cx="4781004" cy="6633211"/>
          </a:xfrm>
          <a:prstGeom prst="rect">
            <a:avLst/>
          </a:prstGeom>
        </p:spPr>
      </p:pic>
      <p:cxnSp>
        <p:nvCxnSpPr>
          <p:cNvPr id="7" name="Прямая соединительная линия 6"/>
          <p:cNvCxnSpPr/>
          <p:nvPr/>
        </p:nvCxnSpPr>
        <p:spPr>
          <a:xfrm>
            <a:off x="6000206" y="278674"/>
            <a:ext cx="0" cy="613954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3081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3947" t="4317" r="4133" b="7429"/>
          <a:stretch/>
        </p:blipFill>
        <p:spPr>
          <a:xfrm>
            <a:off x="1271451" y="0"/>
            <a:ext cx="9847890" cy="6858000"/>
          </a:xfrm>
          <a:prstGeom prst="rect">
            <a:avLst/>
          </a:prstGeom>
        </p:spPr>
      </p:pic>
    </p:spTree>
    <p:extLst>
      <p:ext uri="{BB962C8B-B14F-4D97-AF65-F5344CB8AC3E}">
        <p14:creationId xmlns:p14="http://schemas.microsoft.com/office/powerpoint/2010/main" val="28623882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solidFill>
                  <a:srgbClr val="7030A0"/>
                </a:solidFill>
              </a:rPr>
              <a:t>Т</a:t>
            </a:r>
            <a:r>
              <a:rPr lang="ru-RU" b="1" dirty="0" smtClean="0">
                <a:solidFill>
                  <a:srgbClr val="7030A0"/>
                </a:solidFill>
              </a:rPr>
              <a:t>радиционные подходы к обучению грамматике</a:t>
            </a:r>
            <a:endParaRPr lang="ru-RU" b="1" dirty="0">
              <a:solidFill>
                <a:srgbClr val="7030A0"/>
              </a:solidFill>
            </a:endParaRPr>
          </a:p>
        </p:txBody>
      </p:sp>
      <p:sp>
        <p:nvSpPr>
          <p:cNvPr id="3" name="Объект 2"/>
          <p:cNvSpPr>
            <a:spLocks noGrp="1"/>
          </p:cNvSpPr>
          <p:nvPr>
            <p:ph idx="1"/>
          </p:nvPr>
        </p:nvSpPr>
        <p:spPr>
          <a:xfrm>
            <a:off x="838200" y="1690688"/>
            <a:ext cx="10515600" cy="4117929"/>
          </a:xfrm>
        </p:spPr>
        <p:txBody>
          <a:bodyPr>
            <a:normAutofit/>
          </a:bodyPr>
          <a:lstStyle/>
          <a:p>
            <a:pPr marL="742950" indent="-742950" algn="ctr">
              <a:buAutoNum type="arabicPeriod"/>
            </a:pPr>
            <a:r>
              <a:rPr lang="ru-RU" sz="3600" dirty="0" smtClean="0">
                <a:solidFill>
                  <a:schemeClr val="accent6"/>
                </a:solidFill>
              </a:rPr>
              <a:t>эксплицитный подход (на основе правил)</a:t>
            </a:r>
          </a:p>
          <a:p>
            <a:pPr marL="742950" indent="-742950" algn="ctr">
              <a:buAutoNum type="arabicPeriod"/>
            </a:pPr>
            <a:endParaRPr lang="ru-RU" sz="3600" dirty="0" smtClean="0">
              <a:solidFill>
                <a:schemeClr val="accent6"/>
              </a:solidFill>
            </a:endParaRPr>
          </a:p>
          <a:p>
            <a:pPr marL="0" indent="0" algn="ctr">
              <a:buNone/>
            </a:pPr>
            <a:r>
              <a:rPr lang="ru-RU" sz="3600" dirty="0" smtClean="0">
                <a:solidFill>
                  <a:schemeClr val="accent6"/>
                </a:solidFill>
              </a:rPr>
              <a:t/>
            </a:r>
            <a:br>
              <a:rPr lang="ru-RU" sz="3600" dirty="0" smtClean="0">
                <a:solidFill>
                  <a:schemeClr val="accent6"/>
                </a:solidFill>
              </a:rPr>
            </a:br>
            <a:r>
              <a:rPr lang="ru-RU" sz="3600" dirty="0" smtClean="0">
                <a:solidFill>
                  <a:srgbClr val="0070C0"/>
                </a:solidFill>
              </a:rPr>
              <a:t>2. имплицитный подход (без правил) </a:t>
            </a:r>
          </a:p>
          <a:p>
            <a:pPr marL="0" indent="0" algn="ctr">
              <a:buNone/>
            </a:pPr>
            <a:endParaRPr lang="ru-RU" sz="3600" dirty="0">
              <a:solidFill>
                <a:srgbClr val="0070C0"/>
              </a:solidFill>
            </a:endParaRPr>
          </a:p>
          <a:p>
            <a:pPr marL="0" indent="0" algn="ctr">
              <a:buNone/>
            </a:pPr>
            <a:r>
              <a:rPr lang="ru-RU" sz="3600" dirty="0" smtClean="0">
                <a:solidFill>
                  <a:srgbClr val="0070C0"/>
                </a:solidFill>
              </a:rPr>
              <a:t/>
            </a:r>
            <a:br>
              <a:rPr lang="ru-RU" sz="3600" dirty="0" smtClean="0">
                <a:solidFill>
                  <a:srgbClr val="0070C0"/>
                </a:solidFill>
              </a:rPr>
            </a:br>
            <a:r>
              <a:rPr lang="ru-RU" sz="3600" dirty="0" smtClean="0">
                <a:solidFill>
                  <a:schemeClr val="accent2">
                    <a:lumMod val="75000"/>
                  </a:schemeClr>
                </a:solidFill>
              </a:rPr>
              <a:t>3. дифференцированный подход</a:t>
            </a:r>
            <a:endParaRPr lang="ru-RU" sz="3600" dirty="0">
              <a:solidFill>
                <a:schemeClr val="accent2">
                  <a:lumMod val="75000"/>
                </a:schemeClr>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179119844"/>
              </p:ext>
            </p:extLst>
          </p:nvPr>
        </p:nvGraphicFramePr>
        <p:xfrm>
          <a:off x="2032000" y="2492693"/>
          <a:ext cx="8128000" cy="640080"/>
        </p:xfrm>
        <a:graphic>
          <a:graphicData uri="http://schemas.openxmlformats.org/drawingml/2006/table">
            <a:tbl>
              <a:tblPr firstRow="1" bandRow="1">
                <a:tableStyleId>{93296810-A885-4BE3-A3E7-6D5BEEA58F35}</a:tableStyleId>
              </a:tblPr>
              <a:tblGrid>
                <a:gridCol w="4064000">
                  <a:extLst>
                    <a:ext uri="{9D8B030D-6E8A-4147-A177-3AD203B41FA5}">
                      <a16:colId xmlns:a16="http://schemas.microsoft.com/office/drawing/2014/main" val="3138285799"/>
                    </a:ext>
                  </a:extLst>
                </a:gridCol>
                <a:gridCol w="4064000">
                  <a:extLst>
                    <a:ext uri="{9D8B030D-6E8A-4147-A177-3AD203B41FA5}">
                      <a16:colId xmlns:a16="http://schemas.microsoft.com/office/drawing/2014/main" val="518403484"/>
                    </a:ext>
                  </a:extLst>
                </a:gridCol>
              </a:tblGrid>
              <a:tr h="370840">
                <a:tc>
                  <a:txBody>
                    <a:bodyPr/>
                    <a:lstStyle/>
                    <a:p>
                      <a:r>
                        <a:rPr lang="ru-RU" dirty="0" smtClean="0"/>
                        <a:t>Дедуктивный метод (от общего к частному)</a:t>
                      </a:r>
                      <a:endParaRPr lang="ru-RU" dirty="0"/>
                    </a:p>
                  </a:txBody>
                  <a:tcPr/>
                </a:tc>
                <a:tc>
                  <a:txBody>
                    <a:bodyPr/>
                    <a:lstStyle/>
                    <a:p>
                      <a:r>
                        <a:rPr lang="ru-RU" dirty="0" smtClean="0"/>
                        <a:t>Индуктивный метод (от частного к общему</a:t>
                      </a:r>
                      <a:endParaRPr lang="ru-RU" dirty="0"/>
                    </a:p>
                  </a:txBody>
                  <a:tcPr/>
                </a:tc>
                <a:extLst>
                  <a:ext uri="{0D108BD9-81ED-4DB2-BD59-A6C34878D82A}">
                    <a16:rowId xmlns:a16="http://schemas.microsoft.com/office/drawing/2014/main" val="180701754"/>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2386828098"/>
              </p:ext>
            </p:extLst>
          </p:nvPr>
        </p:nvGraphicFramePr>
        <p:xfrm>
          <a:off x="2032000" y="4230053"/>
          <a:ext cx="8128000" cy="640080"/>
        </p:xfrm>
        <a:graphic>
          <a:graphicData uri="http://schemas.openxmlformats.org/drawingml/2006/table">
            <a:tbl>
              <a:tblPr firstRow="1" bandRow="1">
                <a:tableStyleId>{7DF18680-E054-41AD-8BC1-D1AEF772440D}</a:tableStyleId>
              </a:tblPr>
              <a:tblGrid>
                <a:gridCol w="4064000">
                  <a:extLst>
                    <a:ext uri="{9D8B030D-6E8A-4147-A177-3AD203B41FA5}">
                      <a16:colId xmlns:a16="http://schemas.microsoft.com/office/drawing/2014/main" val="3138285799"/>
                    </a:ext>
                  </a:extLst>
                </a:gridCol>
                <a:gridCol w="4064000">
                  <a:extLst>
                    <a:ext uri="{9D8B030D-6E8A-4147-A177-3AD203B41FA5}">
                      <a16:colId xmlns:a16="http://schemas.microsoft.com/office/drawing/2014/main" val="518403484"/>
                    </a:ext>
                  </a:extLst>
                </a:gridCol>
              </a:tblGrid>
              <a:tr h="370840">
                <a:tc>
                  <a:txBody>
                    <a:bodyPr/>
                    <a:lstStyle/>
                    <a:p>
                      <a:r>
                        <a:rPr lang="ru-RU" dirty="0" smtClean="0"/>
                        <a:t>Структурный</a:t>
                      </a:r>
                      <a:r>
                        <a:rPr lang="ru-RU" baseline="0" dirty="0" smtClean="0"/>
                        <a:t> метод</a:t>
                      </a:r>
                    </a:p>
                    <a:p>
                      <a:r>
                        <a:rPr lang="ru-RU" baseline="0" dirty="0" smtClean="0"/>
                        <a:t>(подстановочные таблицы и др.)</a:t>
                      </a:r>
                      <a:endParaRPr lang="ru-RU" dirty="0"/>
                    </a:p>
                  </a:txBody>
                  <a:tcPr/>
                </a:tc>
                <a:tc>
                  <a:txBody>
                    <a:bodyPr/>
                    <a:lstStyle/>
                    <a:p>
                      <a:r>
                        <a:rPr lang="ru-RU" dirty="0" smtClean="0"/>
                        <a:t>Коммуникативный метод</a:t>
                      </a:r>
                      <a:endParaRPr lang="ru-RU" dirty="0"/>
                    </a:p>
                  </a:txBody>
                  <a:tcPr/>
                </a:tc>
                <a:extLst>
                  <a:ext uri="{0D108BD9-81ED-4DB2-BD59-A6C34878D82A}">
                    <a16:rowId xmlns:a16="http://schemas.microsoft.com/office/drawing/2014/main" val="180701754"/>
                  </a:ext>
                </a:extLst>
              </a:tr>
            </a:tbl>
          </a:graphicData>
        </a:graphic>
      </p:graphicFrame>
    </p:spTree>
    <p:extLst>
      <p:ext uri="{BB962C8B-B14F-4D97-AF65-F5344CB8AC3E}">
        <p14:creationId xmlns:p14="http://schemas.microsoft.com/office/powerpoint/2010/main" val="15452470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4040" t="5080" r="3856" b="7428"/>
          <a:stretch/>
        </p:blipFill>
        <p:spPr>
          <a:xfrm>
            <a:off x="1236617" y="78377"/>
            <a:ext cx="9839799" cy="6779623"/>
          </a:xfrm>
          <a:prstGeom prst="rect">
            <a:avLst/>
          </a:prstGeom>
        </p:spPr>
      </p:pic>
    </p:spTree>
    <p:extLst>
      <p:ext uri="{BB962C8B-B14F-4D97-AF65-F5344CB8AC3E}">
        <p14:creationId xmlns:p14="http://schemas.microsoft.com/office/powerpoint/2010/main" val="35870060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4409" t="5334" r="6527" b="8826"/>
          <a:stretch/>
        </p:blipFill>
        <p:spPr>
          <a:xfrm>
            <a:off x="966652" y="39558"/>
            <a:ext cx="9753600" cy="6818442"/>
          </a:xfrm>
          <a:prstGeom prst="rect">
            <a:avLst/>
          </a:prstGeom>
        </p:spPr>
      </p:pic>
    </p:spTree>
    <p:extLst>
      <p:ext uri="{BB962C8B-B14F-4D97-AF65-F5344CB8AC3E}">
        <p14:creationId xmlns:p14="http://schemas.microsoft.com/office/powerpoint/2010/main" val="42278309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794601"/>
          </a:xfrm>
        </p:spPr>
        <p:txBody>
          <a:bodyPr>
            <a:normAutofit fontScale="90000"/>
          </a:bodyPr>
          <a:lstStyle/>
          <a:p>
            <a:pPr algn="ctr"/>
            <a:r>
              <a:rPr lang="ru-RU" b="1" dirty="0" smtClean="0">
                <a:solidFill>
                  <a:srgbClr val="7030A0"/>
                </a:solidFill>
              </a:rPr>
              <a:t>Бесплатное электронное приложение к учебному пособию, доступное для скачивания </a:t>
            </a:r>
            <a:br>
              <a:rPr lang="ru-RU" b="1" dirty="0" smtClean="0">
                <a:solidFill>
                  <a:srgbClr val="7030A0"/>
                </a:solidFill>
              </a:rPr>
            </a:br>
            <a:r>
              <a:rPr lang="ru-RU" b="1" dirty="0" smtClean="0">
                <a:solidFill>
                  <a:srgbClr val="7030A0"/>
                </a:solidFill>
              </a:rPr>
              <a:t>на сайте издательства «Титул»</a:t>
            </a:r>
            <a:endParaRPr lang="ru-RU" b="1" dirty="0">
              <a:solidFill>
                <a:srgbClr val="7030A0"/>
              </a:solidFill>
            </a:endParaRPr>
          </a:p>
        </p:txBody>
      </p:sp>
      <p:sp>
        <p:nvSpPr>
          <p:cNvPr id="3" name="Объект 2"/>
          <p:cNvSpPr>
            <a:spLocks noGrp="1"/>
          </p:cNvSpPr>
          <p:nvPr>
            <p:ph idx="1"/>
          </p:nvPr>
        </p:nvSpPr>
        <p:spPr>
          <a:xfrm>
            <a:off x="5965372" y="2159726"/>
            <a:ext cx="5388428" cy="4017237"/>
          </a:xfrm>
        </p:spPr>
        <p:txBody>
          <a:bodyPr/>
          <a:lstStyle/>
          <a:p>
            <a:pPr>
              <a:buFontTx/>
              <a:buChar char="-"/>
            </a:pPr>
            <a:r>
              <a:rPr lang="ru-RU" dirty="0" smtClean="0"/>
              <a:t>Наиболее употребительные фразовые глаголы (около 300)</a:t>
            </a:r>
          </a:p>
          <a:p>
            <a:pPr>
              <a:buFontTx/>
              <a:buChar char="-"/>
            </a:pPr>
            <a:r>
              <a:rPr lang="en-US" dirty="0" smtClean="0"/>
              <a:t>B </a:t>
            </a:r>
            <a:r>
              <a:rPr lang="en-US" dirty="0" err="1" smtClean="0"/>
              <a:t>AppStore</a:t>
            </a:r>
            <a:r>
              <a:rPr lang="en-US" dirty="0" smtClean="0"/>
              <a:t> </a:t>
            </a:r>
            <a:r>
              <a:rPr lang="ru-RU" dirty="0" smtClean="0"/>
              <a:t>для </a:t>
            </a:r>
            <a:r>
              <a:rPr lang="en-US" dirty="0" smtClean="0"/>
              <a:t>iOS</a:t>
            </a:r>
            <a:r>
              <a:rPr lang="ru-RU" dirty="0" smtClean="0"/>
              <a:t> можно загрузить наше приложение</a:t>
            </a:r>
            <a:r>
              <a:rPr lang="en-US" dirty="0" smtClean="0"/>
              <a:t> </a:t>
            </a:r>
            <a:r>
              <a:rPr lang="en-US" b="1" dirty="0">
                <a:solidFill>
                  <a:srgbClr val="7030A0"/>
                </a:solidFill>
              </a:rPr>
              <a:t>Phrasal </a:t>
            </a:r>
            <a:r>
              <a:rPr lang="en-US" b="1" dirty="0" smtClean="0">
                <a:solidFill>
                  <a:srgbClr val="7030A0"/>
                </a:solidFill>
              </a:rPr>
              <a:t>Verbs</a:t>
            </a:r>
            <a:r>
              <a:rPr lang="de-DE" b="1" dirty="0" smtClean="0">
                <a:solidFill>
                  <a:srgbClr val="7030A0"/>
                </a:solidFill>
              </a:rPr>
              <a:t> </a:t>
            </a:r>
            <a:r>
              <a:rPr lang="ru-RU" dirty="0" smtClean="0"/>
              <a:t>для изучения фразовых глаголов</a:t>
            </a:r>
            <a:endParaRPr lang="ru-RU" dirty="0"/>
          </a:p>
        </p:txBody>
      </p:sp>
      <p:pic>
        <p:nvPicPr>
          <p:cNvPr id="6" name="Рисунок 5"/>
          <p:cNvPicPr>
            <a:picLocks noChangeAspect="1"/>
          </p:cNvPicPr>
          <p:nvPr/>
        </p:nvPicPr>
        <p:blipFill rotWithShape="1">
          <a:blip r:embed="rId2"/>
          <a:srcRect l="22145" t="33935" r="23081" b="27895"/>
          <a:stretch/>
        </p:blipFill>
        <p:spPr>
          <a:xfrm>
            <a:off x="487680" y="2525486"/>
            <a:ext cx="4998720" cy="1959429"/>
          </a:xfrm>
          <a:prstGeom prst="rect">
            <a:avLst/>
          </a:prstGeom>
        </p:spPr>
      </p:pic>
      <p:pic>
        <p:nvPicPr>
          <p:cNvPr id="7" name="Рисунок 6"/>
          <p:cNvPicPr>
            <a:picLocks noChangeAspect="1"/>
          </p:cNvPicPr>
          <p:nvPr/>
        </p:nvPicPr>
        <p:blipFill rotWithShape="1">
          <a:blip r:embed="rId3"/>
          <a:srcRect l="19490" t="42214" r="67112" b="33488"/>
          <a:stretch/>
        </p:blipFill>
        <p:spPr>
          <a:xfrm>
            <a:off x="9466216" y="4240119"/>
            <a:ext cx="2124892" cy="2167676"/>
          </a:xfrm>
          <a:prstGeom prst="rect">
            <a:avLst/>
          </a:prstGeom>
        </p:spPr>
      </p:pic>
      <p:sp>
        <p:nvSpPr>
          <p:cNvPr id="8" name="TextBox 7"/>
          <p:cNvSpPr txBox="1"/>
          <p:nvPr/>
        </p:nvSpPr>
        <p:spPr>
          <a:xfrm>
            <a:off x="7532914" y="5946130"/>
            <a:ext cx="1933302" cy="461665"/>
          </a:xfrm>
          <a:prstGeom prst="rect">
            <a:avLst/>
          </a:prstGeom>
          <a:noFill/>
        </p:spPr>
        <p:txBody>
          <a:bodyPr wrap="square" rtlCol="0">
            <a:spAutoFit/>
          </a:bodyPr>
          <a:lstStyle/>
          <a:p>
            <a:r>
              <a:rPr lang="en-US" sz="2400" b="1" dirty="0" smtClean="0">
                <a:solidFill>
                  <a:srgbClr val="7030A0"/>
                </a:solidFill>
              </a:rPr>
              <a:t>Phrasal Verbs</a:t>
            </a:r>
            <a:endParaRPr lang="ru-RU" sz="2400" b="1" dirty="0">
              <a:solidFill>
                <a:srgbClr val="7030A0"/>
              </a:solidFill>
            </a:endParaRPr>
          </a:p>
        </p:txBody>
      </p:sp>
    </p:spTree>
    <p:extLst>
      <p:ext uri="{BB962C8B-B14F-4D97-AF65-F5344CB8AC3E}">
        <p14:creationId xmlns:p14="http://schemas.microsoft.com/office/powerpoint/2010/main" val="10547145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t="7604" r="12416" b="18092"/>
          <a:stretch/>
        </p:blipFill>
        <p:spPr>
          <a:xfrm>
            <a:off x="74736" y="548639"/>
            <a:ext cx="12117264" cy="5782491"/>
          </a:xfrm>
          <a:prstGeom prst="rect">
            <a:avLst/>
          </a:prstGeom>
        </p:spPr>
      </p:pic>
    </p:spTree>
    <p:extLst>
      <p:ext uri="{BB962C8B-B14F-4D97-AF65-F5344CB8AC3E}">
        <p14:creationId xmlns:p14="http://schemas.microsoft.com/office/powerpoint/2010/main" val="841206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1013" t="7750" r="12170" b="15250"/>
          <a:stretch/>
        </p:blipFill>
        <p:spPr>
          <a:xfrm>
            <a:off x="0" y="287382"/>
            <a:ext cx="12126743" cy="6043749"/>
          </a:xfrm>
          <a:prstGeom prst="rect">
            <a:avLst/>
          </a:prstGeom>
        </p:spPr>
      </p:pic>
    </p:spTree>
    <p:extLst>
      <p:ext uri="{BB962C8B-B14F-4D97-AF65-F5344CB8AC3E}">
        <p14:creationId xmlns:p14="http://schemas.microsoft.com/office/powerpoint/2010/main" val="34493054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solidFill>
                  <a:srgbClr val="7030A0"/>
                </a:solidFill>
              </a:rPr>
              <a:t>National Corpora</a:t>
            </a:r>
            <a:endParaRPr lang="ru-RU" b="1" dirty="0">
              <a:solidFill>
                <a:srgbClr val="7030A0"/>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685" y="1628474"/>
            <a:ext cx="6477000" cy="666750"/>
          </a:xfrm>
          <a:prstGeom prst="rect">
            <a:avLst/>
          </a:prstGeom>
        </p:spPr>
      </p:pic>
      <p:pic>
        <p:nvPicPr>
          <p:cNvPr id="5" name="Рисунок 4"/>
          <p:cNvPicPr>
            <a:picLocks noChangeAspect="1"/>
          </p:cNvPicPr>
          <p:nvPr/>
        </p:nvPicPr>
        <p:blipFill rotWithShape="1">
          <a:blip r:embed="rId3"/>
          <a:srcRect l="12577" t="9151" r="49098" b="84704"/>
          <a:stretch/>
        </p:blipFill>
        <p:spPr>
          <a:xfrm>
            <a:off x="315685" y="4060761"/>
            <a:ext cx="8493914" cy="766117"/>
          </a:xfrm>
          <a:prstGeom prst="rect">
            <a:avLst/>
          </a:prstGeom>
        </p:spPr>
      </p:pic>
      <p:sp>
        <p:nvSpPr>
          <p:cNvPr id="7" name="TextBox 6"/>
          <p:cNvSpPr txBox="1"/>
          <p:nvPr/>
        </p:nvSpPr>
        <p:spPr>
          <a:xfrm>
            <a:off x="257370" y="2445303"/>
            <a:ext cx="6535315" cy="769441"/>
          </a:xfrm>
          <a:prstGeom prst="rect">
            <a:avLst/>
          </a:prstGeom>
          <a:noFill/>
        </p:spPr>
        <p:txBody>
          <a:bodyPr wrap="none" rtlCol="0">
            <a:spAutoFit/>
          </a:bodyPr>
          <a:lstStyle/>
          <a:p>
            <a:r>
              <a:rPr lang="de-DE" sz="4400" dirty="0">
                <a:hlinkClick r:id="rId4"/>
              </a:rPr>
              <a:t>http://corpus.byu.edu/bnc/</a:t>
            </a:r>
            <a:endParaRPr lang="de-DE" sz="4400" dirty="0"/>
          </a:p>
        </p:txBody>
      </p:sp>
      <p:sp>
        <p:nvSpPr>
          <p:cNvPr id="8" name="TextBox 7"/>
          <p:cNvSpPr txBox="1"/>
          <p:nvPr/>
        </p:nvSpPr>
        <p:spPr>
          <a:xfrm>
            <a:off x="315685" y="5288174"/>
            <a:ext cx="6730560" cy="769441"/>
          </a:xfrm>
          <a:prstGeom prst="rect">
            <a:avLst/>
          </a:prstGeom>
          <a:noFill/>
        </p:spPr>
        <p:txBody>
          <a:bodyPr wrap="none" rtlCol="0">
            <a:spAutoFit/>
          </a:bodyPr>
          <a:lstStyle/>
          <a:p>
            <a:r>
              <a:rPr lang="de-DE" sz="4400" dirty="0">
                <a:hlinkClick r:id="rId5"/>
              </a:rPr>
              <a:t>http://corpus.byu.edu/coca/</a:t>
            </a:r>
            <a:endParaRPr lang="ru-RU" sz="4400" dirty="0"/>
          </a:p>
        </p:txBody>
      </p:sp>
      <p:sp>
        <p:nvSpPr>
          <p:cNvPr id="9" name="TextBox 8"/>
          <p:cNvSpPr txBox="1"/>
          <p:nvPr/>
        </p:nvSpPr>
        <p:spPr>
          <a:xfrm>
            <a:off x="7021925" y="1628474"/>
            <a:ext cx="5109115" cy="1477328"/>
          </a:xfrm>
          <a:prstGeom prst="rect">
            <a:avLst/>
          </a:prstGeom>
          <a:noFill/>
        </p:spPr>
        <p:txBody>
          <a:bodyPr wrap="square" rtlCol="0">
            <a:spAutoFit/>
          </a:bodyPr>
          <a:lstStyle/>
          <a:p>
            <a:pPr algn="just"/>
            <a:r>
              <a:rPr lang="en-US" dirty="0"/>
              <a:t>The </a:t>
            </a:r>
            <a:r>
              <a:rPr lang="en-US" dirty="0">
                <a:hlinkClick r:id="rId6"/>
              </a:rPr>
              <a:t>British National Corpus (BNC)</a:t>
            </a:r>
            <a:r>
              <a:rPr lang="en-US" dirty="0"/>
              <a:t> was originally created by </a:t>
            </a:r>
            <a:r>
              <a:rPr lang="en-US" dirty="0">
                <a:hlinkClick r:id="rId7"/>
              </a:rPr>
              <a:t>Oxford University press</a:t>
            </a:r>
            <a:r>
              <a:rPr lang="en-US" dirty="0"/>
              <a:t> in the 1980s - early 1990s, and it contains </a:t>
            </a:r>
            <a:r>
              <a:rPr lang="en-US" dirty="0">
                <a:hlinkClick r:id="rId8"/>
              </a:rPr>
              <a:t>100 million words</a:t>
            </a:r>
            <a:r>
              <a:rPr lang="en-US" dirty="0"/>
              <a:t> of text texts from a wide range of genres (e.g. spoken, fiction, magazines, newspapers, and academic). </a:t>
            </a:r>
            <a:endParaRPr lang="ru-RU" dirty="0"/>
          </a:p>
        </p:txBody>
      </p:sp>
      <p:sp>
        <p:nvSpPr>
          <p:cNvPr id="10" name="TextBox 9"/>
          <p:cNvSpPr txBox="1"/>
          <p:nvPr/>
        </p:nvSpPr>
        <p:spPr>
          <a:xfrm>
            <a:off x="7021924" y="5288174"/>
            <a:ext cx="5109115" cy="1200329"/>
          </a:xfrm>
          <a:prstGeom prst="rect">
            <a:avLst/>
          </a:prstGeom>
          <a:noFill/>
        </p:spPr>
        <p:txBody>
          <a:bodyPr wrap="square" rtlCol="0">
            <a:spAutoFit/>
          </a:bodyPr>
          <a:lstStyle/>
          <a:p>
            <a:pPr algn="just"/>
            <a:r>
              <a:rPr lang="en-US" dirty="0"/>
              <a:t>The corpus contains more than </a:t>
            </a:r>
            <a:r>
              <a:rPr lang="en-US" dirty="0">
                <a:hlinkClick r:id="rId9"/>
              </a:rPr>
              <a:t>520 million words</a:t>
            </a:r>
            <a:r>
              <a:rPr lang="en-US" dirty="0"/>
              <a:t> of text (20 million words each year 1990-2015) and it is equally divided among spoken, fiction, popular magazines, newspapers, and academic texts. </a:t>
            </a:r>
            <a:endParaRPr lang="ru-RU" dirty="0"/>
          </a:p>
        </p:txBody>
      </p:sp>
    </p:spTree>
    <p:extLst>
      <p:ext uri="{BB962C8B-B14F-4D97-AF65-F5344CB8AC3E}">
        <p14:creationId xmlns:p14="http://schemas.microsoft.com/office/powerpoint/2010/main" val="1211695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11660" t="28395" r="10612" b="6156"/>
          <a:stretch/>
        </p:blipFill>
        <p:spPr>
          <a:xfrm>
            <a:off x="0" y="435428"/>
            <a:ext cx="12245429" cy="5799910"/>
          </a:xfrm>
          <a:prstGeom prst="rect">
            <a:avLst/>
          </a:prstGeom>
        </p:spPr>
      </p:pic>
    </p:spTree>
    <p:extLst>
      <p:ext uri="{BB962C8B-B14F-4D97-AF65-F5344CB8AC3E}">
        <p14:creationId xmlns:p14="http://schemas.microsoft.com/office/powerpoint/2010/main" val="18095910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11684" t="23661" r="11091" b="6044"/>
          <a:stretch/>
        </p:blipFill>
        <p:spPr>
          <a:xfrm>
            <a:off x="0" y="357051"/>
            <a:ext cx="12192000" cy="6242596"/>
          </a:xfrm>
          <a:prstGeom prst="rect">
            <a:avLst/>
          </a:prstGeom>
        </p:spPr>
      </p:pic>
    </p:spTree>
    <p:extLst>
      <p:ext uri="{BB962C8B-B14F-4D97-AF65-F5344CB8AC3E}">
        <p14:creationId xmlns:p14="http://schemas.microsoft.com/office/powerpoint/2010/main" val="5748474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11018" t="22348" r="10782" b="6781"/>
          <a:stretch/>
        </p:blipFill>
        <p:spPr>
          <a:xfrm>
            <a:off x="0" y="374469"/>
            <a:ext cx="12192000" cy="6215296"/>
          </a:xfrm>
          <a:prstGeom prst="rect">
            <a:avLst/>
          </a:prstGeom>
        </p:spPr>
      </p:pic>
    </p:spTree>
    <p:extLst>
      <p:ext uri="{BB962C8B-B14F-4D97-AF65-F5344CB8AC3E}">
        <p14:creationId xmlns:p14="http://schemas.microsoft.com/office/powerpoint/2010/main" val="33017233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11306" t="20451" r="10740" b="7073"/>
          <a:stretch/>
        </p:blipFill>
        <p:spPr>
          <a:xfrm>
            <a:off x="0" y="217714"/>
            <a:ext cx="12192000" cy="6376204"/>
          </a:xfrm>
          <a:prstGeom prst="rect">
            <a:avLst/>
          </a:prstGeom>
        </p:spPr>
      </p:pic>
    </p:spTree>
    <p:extLst>
      <p:ext uri="{BB962C8B-B14F-4D97-AF65-F5344CB8AC3E}">
        <p14:creationId xmlns:p14="http://schemas.microsoft.com/office/powerpoint/2010/main" val="31347124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Дедуктивный метод</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978638253"/>
              </p:ext>
            </p:extLst>
          </p:nvPr>
        </p:nvGraphicFramePr>
        <p:xfrm>
          <a:off x="838200" y="1825625"/>
          <a:ext cx="10515600" cy="3912416"/>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080764275"/>
                    </a:ext>
                  </a:extLst>
                </a:gridCol>
                <a:gridCol w="5257800">
                  <a:extLst>
                    <a:ext uri="{9D8B030D-6E8A-4147-A177-3AD203B41FA5}">
                      <a16:colId xmlns:a16="http://schemas.microsoft.com/office/drawing/2014/main" val="1711021881"/>
                    </a:ext>
                  </a:extLst>
                </a:gridCol>
              </a:tblGrid>
              <a:tr h="529136">
                <a:tc>
                  <a:txBody>
                    <a:bodyPr/>
                    <a:lstStyle/>
                    <a:p>
                      <a:pPr algn="l"/>
                      <a:r>
                        <a:rPr lang="ru-RU" sz="2400" dirty="0" smtClean="0">
                          <a:solidFill>
                            <a:srgbClr val="00B050"/>
                          </a:solidFill>
                        </a:rPr>
                        <a:t>Плюсы</a:t>
                      </a:r>
                      <a:endParaRPr lang="ru-RU" sz="2400" dirty="0">
                        <a:solidFill>
                          <a:srgbClr val="00B050"/>
                        </a:solidFill>
                      </a:endParaRPr>
                    </a:p>
                  </a:txBody>
                  <a:tcPr>
                    <a:solidFill>
                      <a:schemeClr val="bg1"/>
                    </a:solidFill>
                  </a:tcPr>
                </a:tc>
                <a:tc>
                  <a:txBody>
                    <a:bodyPr/>
                    <a:lstStyle/>
                    <a:p>
                      <a:pPr algn="l"/>
                      <a:r>
                        <a:rPr lang="ru-RU" sz="2400" dirty="0" smtClean="0">
                          <a:solidFill>
                            <a:srgbClr val="7030A0"/>
                          </a:solidFill>
                        </a:rPr>
                        <a:t>Минусы</a:t>
                      </a:r>
                      <a:endParaRPr lang="ru-RU" sz="2400" dirty="0">
                        <a:solidFill>
                          <a:srgbClr val="7030A0"/>
                        </a:solidFill>
                      </a:endParaRPr>
                    </a:p>
                  </a:txBody>
                  <a:tcPr>
                    <a:solidFill>
                      <a:schemeClr val="bg1"/>
                    </a:solidFill>
                  </a:tcPr>
                </a:tc>
                <a:extLst>
                  <a:ext uri="{0D108BD9-81ED-4DB2-BD59-A6C34878D82A}">
                    <a16:rowId xmlns:a16="http://schemas.microsoft.com/office/drawing/2014/main" val="2526742755"/>
                  </a:ext>
                </a:extLst>
              </a:tr>
              <a:tr h="2870382">
                <a:tc>
                  <a:txBody>
                    <a:bodyPr/>
                    <a:lstStyle/>
                    <a:p>
                      <a:pPr marL="285750" indent="-285750" algn="l">
                        <a:buFont typeface="Arial" panose="020B0604020202020204" pitchFamily="34" charset="0"/>
                        <a:buChar char="•"/>
                      </a:pPr>
                      <a:r>
                        <a:rPr lang="ru-RU" sz="2400" dirty="0" smtClean="0">
                          <a:solidFill>
                            <a:srgbClr val="00B050"/>
                          </a:solidFill>
                        </a:rPr>
                        <a:t>Реализация принципа сознательности</a:t>
                      </a:r>
                    </a:p>
                    <a:p>
                      <a:pPr marL="0" indent="0" algn="l">
                        <a:buFont typeface="Arial" panose="020B0604020202020204" pitchFamily="34" charset="0"/>
                        <a:buNone/>
                      </a:pPr>
                      <a:endParaRPr lang="ru-RU" sz="2400" dirty="0" smtClean="0">
                        <a:solidFill>
                          <a:srgbClr val="00B050"/>
                        </a:solidFill>
                      </a:endParaRPr>
                    </a:p>
                    <a:p>
                      <a:pPr marL="285750" indent="-285750" algn="l">
                        <a:buFont typeface="Arial" panose="020B0604020202020204" pitchFamily="34" charset="0"/>
                        <a:buChar char="•"/>
                      </a:pPr>
                      <a:r>
                        <a:rPr lang="ru-RU" sz="2400" dirty="0" smtClean="0">
                          <a:solidFill>
                            <a:srgbClr val="00B050"/>
                          </a:solidFill>
                        </a:rPr>
                        <a:t>Пооперационная отработка грамматического навыка обеспечивает «чистоту» навыка</a:t>
                      </a:r>
                    </a:p>
                    <a:p>
                      <a:pPr marL="285750" indent="-285750" algn="l">
                        <a:buFont typeface="Arial" panose="020B0604020202020204" pitchFamily="34" charset="0"/>
                        <a:buChar char="•"/>
                      </a:pPr>
                      <a:endParaRPr lang="ru-RU" sz="2400" dirty="0" smtClean="0">
                        <a:solidFill>
                          <a:srgbClr val="00B050"/>
                        </a:solidFill>
                      </a:endParaRPr>
                    </a:p>
                    <a:p>
                      <a:pPr marL="285750" indent="-285750" algn="l">
                        <a:buFont typeface="Arial" panose="020B0604020202020204" pitchFamily="34" charset="0"/>
                        <a:buChar char="•"/>
                      </a:pPr>
                      <a:r>
                        <a:rPr lang="ru-RU" sz="2400" dirty="0" smtClean="0">
                          <a:solidFill>
                            <a:srgbClr val="00B050"/>
                          </a:solidFill>
                        </a:rPr>
                        <a:t>Может быть использован при самостоятельном изучении</a:t>
                      </a:r>
                      <a:endParaRPr lang="ru-RU" sz="2400" dirty="0">
                        <a:solidFill>
                          <a:srgbClr val="00B050"/>
                        </a:solidFill>
                      </a:endParaRPr>
                    </a:p>
                  </a:txBody>
                  <a:tcPr>
                    <a:solidFill>
                      <a:schemeClr val="bg1"/>
                    </a:solidFill>
                  </a:tcPr>
                </a:tc>
                <a:tc>
                  <a:txBody>
                    <a:bodyPr/>
                    <a:lstStyle/>
                    <a:p>
                      <a:pPr marL="285750" indent="-285750" algn="l">
                        <a:buFont typeface="Arial" panose="020B0604020202020204" pitchFamily="34" charset="0"/>
                        <a:buChar char="•"/>
                      </a:pPr>
                      <a:r>
                        <a:rPr lang="ru-RU" sz="2400" dirty="0" smtClean="0">
                          <a:solidFill>
                            <a:srgbClr val="7030A0"/>
                          </a:solidFill>
                        </a:rPr>
                        <a:t>Трудности грамматической терминологии</a:t>
                      </a:r>
                    </a:p>
                    <a:p>
                      <a:pPr marL="0" indent="0" algn="l">
                        <a:buFont typeface="Arial" panose="020B0604020202020204" pitchFamily="34" charset="0"/>
                        <a:buNone/>
                      </a:pPr>
                      <a:endParaRPr lang="ru-RU" sz="2400" dirty="0" smtClean="0">
                        <a:solidFill>
                          <a:srgbClr val="7030A0"/>
                        </a:solidFill>
                      </a:endParaRPr>
                    </a:p>
                    <a:p>
                      <a:pPr marL="285750" indent="-285750" algn="l">
                        <a:buFont typeface="Arial" panose="020B0604020202020204" pitchFamily="34" charset="0"/>
                        <a:buChar char="•"/>
                      </a:pPr>
                      <a:r>
                        <a:rPr lang="ru-RU" sz="2400" dirty="0" smtClean="0">
                          <a:solidFill>
                            <a:srgbClr val="7030A0"/>
                          </a:solidFill>
                        </a:rPr>
                        <a:t>Часто грамматика отрабатывается на «безликих» упражнениях, вне формируемых речевых умений</a:t>
                      </a:r>
                      <a:endParaRPr lang="ru-RU" sz="2400" dirty="0">
                        <a:solidFill>
                          <a:srgbClr val="7030A0"/>
                        </a:solidFill>
                      </a:endParaRPr>
                    </a:p>
                  </a:txBody>
                  <a:tcPr>
                    <a:solidFill>
                      <a:schemeClr val="bg1"/>
                    </a:solidFill>
                  </a:tcPr>
                </a:tc>
                <a:extLst>
                  <a:ext uri="{0D108BD9-81ED-4DB2-BD59-A6C34878D82A}">
                    <a16:rowId xmlns:a16="http://schemas.microsoft.com/office/drawing/2014/main" val="4092241177"/>
                  </a:ext>
                </a:extLst>
              </a:tr>
            </a:tbl>
          </a:graphicData>
        </a:graphic>
      </p:graphicFrame>
    </p:spTree>
    <p:extLst>
      <p:ext uri="{BB962C8B-B14F-4D97-AF65-F5344CB8AC3E}">
        <p14:creationId xmlns:p14="http://schemas.microsoft.com/office/powerpoint/2010/main" val="42746293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l="11136" t="7820" r="11198" b="61039"/>
          <a:stretch/>
        </p:blipFill>
        <p:spPr>
          <a:xfrm>
            <a:off x="0" y="0"/>
            <a:ext cx="12123022" cy="2734234"/>
          </a:xfrm>
          <a:prstGeom prst="rect">
            <a:avLst/>
          </a:prstGeom>
        </p:spPr>
      </p:pic>
      <p:pic>
        <p:nvPicPr>
          <p:cNvPr id="5" name="Рисунок 4"/>
          <p:cNvPicPr>
            <a:picLocks noChangeAspect="1"/>
          </p:cNvPicPr>
          <p:nvPr/>
        </p:nvPicPr>
        <p:blipFill rotWithShape="1">
          <a:blip r:embed="rId3"/>
          <a:srcRect l="10800" t="8012" r="10731" b="37385"/>
          <a:stretch/>
        </p:blipFill>
        <p:spPr>
          <a:xfrm>
            <a:off x="0" y="2734233"/>
            <a:ext cx="12123022" cy="4140519"/>
          </a:xfrm>
          <a:prstGeom prst="rect">
            <a:avLst/>
          </a:prstGeom>
        </p:spPr>
      </p:pic>
    </p:spTree>
    <p:extLst>
      <p:ext uri="{BB962C8B-B14F-4D97-AF65-F5344CB8AC3E}">
        <p14:creationId xmlns:p14="http://schemas.microsoft.com/office/powerpoint/2010/main" val="1962920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7030A0"/>
                </a:solidFill>
              </a:rPr>
              <a:t>Онлайн-словари, которые можно рекомендовать учащимся</a:t>
            </a:r>
            <a:endParaRPr lang="ru-RU" b="1" dirty="0">
              <a:solidFill>
                <a:srgbClr val="7030A0"/>
              </a:solidFill>
            </a:endParaRPr>
          </a:p>
        </p:txBody>
      </p:sp>
      <p:sp>
        <p:nvSpPr>
          <p:cNvPr id="3" name="Объект 2"/>
          <p:cNvSpPr>
            <a:spLocks noGrp="1"/>
          </p:cNvSpPr>
          <p:nvPr>
            <p:ph idx="1"/>
          </p:nvPr>
        </p:nvSpPr>
        <p:spPr>
          <a:xfrm>
            <a:off x="838200" y="1825625"/>
            <a:ext cx="10515600" cy="2746375"/>
          </a:xfrm>
        </p:spPr>
        <p:txBody>
          <a:bodyPr/>
          <a:lstStyle/>
          <a:p>
            <a:pPr marL="0" indent="0" algn="ctr">
              <a:buNone/>
            </a:pPr>
            <a:r>
              <a:rPr lang="de-DE" dirty="0">
                <a:hlinkClick r:id="rId2"/>
              </a:rPr>
              <a:t>http://www.oxfordlearnersdictionaries.com</a:t>
            </a:r>
            <a:r>
              <a:rPr lang="de-DE" dirty="0" smtClean="0">
                <a:hlinkClick r:id="rId2"/>
              </a:rPr>
              <a:t>/</a:t>
            </a:r>
            <a:endParaRPr lang="de-DE" dirty="0" smtClean="0"/>
          </a:p>
          <a:p>
            <a:pPr marL="0" indent="0" algn="ctr">
              <a:buNone/>
            </a:pPr>
            <a:endParaRPr lang="de-DE" dirty="0"/>
          </a:p>
          <a:p>
            <a:pPr marL="0" indent="0" algn="ctr">
              <a:buNone/>
            </a:pPr>
            <a:endParaRPr lang="de-DE" dirty="0" smtClean="0"/>
          </a:p>
          <a:p>
            <a:pPr marL="0" indent="0" algn="ctr">
              <a:buNone/>
            </a:pPr>
            <a:endParaRPr lang="de-DE" dirty="0"/>
          </a:p>
          <a:p>
            <a:pPr marL="0" indent="0" algn="ctr">
              <a:buNone/>
            </a:pPr>
            <a:r>
              <a:rPr lang="de-DE" dirty="0">
                <a:hlinkClick r:id="rId3"/>
              </a:rPr>
              <a:t>http://dictionary.cambridge.org/ru/</a:t>
            </a:r>
            <a:endParaRPr lang="de-DE" dirty="0" smtClean="0"/>
          </a:p>
          <a:p>
            <a:pPr marL="0" indent="0">
              <a:buNone/>
            </a:pPr>
            <a:endParaRPr lang="ru-RU" dirty="0" smtClean="0"/>
          </a:p>
          <a:p>
            <a:pPr marL="0" indent="0">
              <a:buNone/>
            </a:pPr>
            <a:endParaRPr lang="ru-RU" dirty="0"/>
          </a:p>
        </p:txBody>
      </p:sp>
      <p:pic>
        <p:nvPicPr>
          <p:cNvPr id="4" name="Рисунок 3"/>
          <p:cNvPicPr>
            <a:picLocks noChangeAspect="1"/>
          </p:cNvPicPr>
          <p:nvPr/>
        </p:nvPicPr>
        <p:blipFill rotWithShape="1">
          <a:blip r:embed="rId4"/>
          <a:srcRect l="9689" t="12472" r="59710" b="77724"/>
          <a:stretch/>
        </p:blipFill>
        <p:spPr>
          <a:xfrm>
            <a:off x="230534" y="2504009"/>
            <a:ext cx="6540624" cy="1178832"/>
          </a:xfrm>
          <a:prstGeom prst="rect">
            <a:avLst/>
          </a:prstGeom>
        </p:spPr>
      </p:pic>
      <p:pic>
        <p:nvPicPr>
          <p:cNvPr id="5" name="Рисунок 4"/>
          <p:cNvPicPr>
            <a:picLocks noChangeAspect="1"/>
          </p:cNvPicPr>
          <p:nvPr/>
        </p:nvPicPr>
        <p:blipFill rotWithShape="1">
          <a:blip r:embed="rId5"/>
          <a:srcRect l="5082" t="16795" r="71600" b="68589"/>
          <a:stretch/>
        </p:blipFill>
        <p:spPr>
          <a:xfrm>
            <a:off x="1342209" y="4673991"/>
            <a:ext cx="4317274" cy="1522117"/>
          </a:xfrm>
          <a:prstGeom prst="rect">
            <a:avLst/>
          </a:prstGeom>
        </p:spPr>
      </p:pic>
      <p:sp>
        <p:nvSpPr>
          <p:cNvPr id="6" name="TextBox 5"/>
          <p:cNvSpPr txBox="1"/>
          <p:nvPr/>
        </p:nvSpPr>
        <p:spPr>
          <a:xfrm>
            <a:off x="7004357" y="2631760"/>
            <a:ext cx="3735977" cy="923330"/>
          </a:xfrm>
          <a:prstGeom prst="rect">
            <a:avLst/>
          </a:prstGeom>
          <a:noFill/>
        </p:spPr>
        <p:txBody>
          <a:bodyPr wrap="square" rtlCol="0">
            <a:spAutoFit/>
          </a:bodyPr>
          <a:lstStyle/>
          <a:p>
            <a:pPr algn="just"/>
            <a:r>
              <a:rPr lang="ru-RU" b="1" dirty="0" smtClean="0">
                <a:solidFill>
                  <a:srgbClr val="7030A0"/>
                </a:solidFill>
              </a:rPr>
              <a:t>Очень хорошо представлены модели употребления структур в речи</a:t>
            </a:r>
            <a:endParaRPr lang="ru-RU" b="1" dirty="0">
              <a:solidFill>
                <a:srgbClr val="7030A0"/>
              </a:solidFill>
            </a:endParaRPr>
          </a:p>
        </p:txBody>
      </p:sp>
      <p:sp>
        <p:nvSpPr>
          <p:cNvPr id="7" name="TextBox 6"/>
          <p:cNvSpPr txBox="1"/>
          <p:nvPr/>
        </p:nvSpPr>
        <p:spPr>
          <a:xfrm>
            <a:off x="6096000" y="5250384"/>
            <a:ext cx="3991862" cy="369332"/>
          </a:xfrm>
          <a:prstGeom prst="rect">
            <a:avLst/>
          </a:prstGeom>
          <a:noFill/>
        </p:spPr>
        <p:txBody>
          <a:bodyPr wrap="none" rtlCol="0">
            <a:spAutoFit/>
          </a:bodyPr>
          <a:lstStyle/>
          <a:p>
            <a:r>
              <a:rPr lang="ru-RU" b="1" dirty="0" smtClean="0">
                <a:solidFill>
                  <a:srgbClr val="7030A0"/>
                </a:solidFill>
              </a:rPr>
              <a:t>Лексика разбита по уровням (А1 – С2)</a:t>
            </a:r>
            <a:endParaRPr lang="ru-RU" b="1" dirty="0">
              <a:solidFill>
                <a:srgbClr val="7030A0"/>
              </a:solidFill>
            </a:endParaRPr>
          </a:p>
        </p:txBody>
      </p:sp>
    </p:spTree>
    <p:extLst>
      <p:ext uri="{BB962C8B-B14F-4D97-AF65-F5344CB8AC3E}">
        <p14:creationId xmlns:p14="http://schemas.microsoft.com/office/powerpoint/2010/main" val="42899393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err="1" smtClean="0">
                <a:solidFill>
                  <a:srgbClr val="7030A0"/>
                </a:solidFill>
              </a:rPr>
              <a:t>Оффлайн</a:t>
            </a:r>
            <a:r>
              <a:rPr lang="ru-RU" b="1" dirty="0">
                <a:solidFill>
                  <a:srgbClr val="7030A0"/>
                </a:solidFill>
              </a:rPr>
              <a:t>-</a:t>
            </a:r>
            <a:r>
              <a:rPr lang="ru-RU" b="1" dirty="0" smtClean="0">
                <a:solidFill>
                  <a:srgbClr val="7030A0"/>
                </a:solidFill>
              </a:rPr>
              <a:t>словари в виде отдельных приложений</a:t>
            </a:r>
            <a:endParaRPr lang="ru-RU" b="1" dirty="0">
              <a:solidFill>
                <a:srgbClr val="7030A0"/>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861024"/>
            <a:ext cx="2081893" cy="2081893"/>
          </a:xfrm>
          <a:prstGeom prst="rect">
            <a:avLst/>
          </a:prstGeom>
        </p:spPr>
      </p:pic>
      <p:sp>
        <p:nvSpPr>
          <p:cNvPr id="5" name="Прямоугольник 4"/>
          <p:cNvSpPr/>
          <p:nvPr/>
        </p:nvSpPr>
        <p:spPr>
          <a:xfrm>
            <a:off x="3527443" y="2440305"/>
            <a:ext cx="3134615" cy="923330"/>
          </a:xfrm>
          <a:prstGeom prst="rect">
            <a:avLst/>
          </a:prstGeom>
        </p:spPr>
        <p:txBody>
          <a:bodyPr wrap="square">
            <a:spAutoFit/>
          </a:bodyPr>
          <a:lstStyle/>
          <a:p>
            <a:r>
              <a:rPr lang="ru-RU" b="1" dirty="0"/>
              <a:t>Словари </a:t>
            </a:r>
            <a:r>
              <a:rPr lang="de-DE" b="1" dirty="0"/>
              <a:t>ABBYY </a:t>
            </a:r>
            <a:r>
              <a:rPr lang="de-DE" b="1" dirty="0" err="1" smtClean="0"/>
              <a:t>Lingvo</a:t>
            </a:r>
            <a:endParaRPr lang="de-DE" b="1" dirty="0" smtClean="0"/>
          </a:p>
          <a:p>
            <a:r>
              <a:rPr lang="ru-RU" b="1" dirty="0" smtClean="0"/>
              <a:t>Бесплатно доступен набор словарей </a:t>
            </a:r>
            <a:r>
              <a:rPr lang="en-US" b="1" dirty="0" smtClean="0"/>
              <a:t>Russian Basic Set</a:t>
            </a:r>
            <a:endParaRPr lang="de-DE" b="1" dirty="0"/>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842" y="4142559"/>
            <a:ext cx="1918607" cy="1918607"/>
          </a:xfrm>
          <a:prstGeom prst="rect">
            <a:avLst/>
          </a:prstGeom>
        </p:spPr>
      </p:pic>
      <p:sp>
        <p:nvSpPr>
          <p:cNvPr id="7" name="Прямоугольник 6"/>
          <p:cNvSpPr/>
          <p:nvPr/>
        </p:nvSpPr>
        <p:spPr>
          <a:xfrm>
            <a:off x="3527443" y="4917196"/>
            <a:ext cx="3059556" cy="369332"/>
          </a:xfrm>
          <a:prstGeom prst="rect">
            <a:avLst/>
          </a:prstGeom>
        </p:spPr>
        <p:txBody>
          <a:bodyPr wrap="none">
            <a:spAutoFit/>
          </a:bodyPr>
          <a:lstStyle/>
          <a:p>
            <a:r>
              <a:rPr lang="de-DE" b="1"/>
              <a:t>Dictionary</a:t>
            </a:r>
            <a:r>
              <a:rPr lang="de-DE" b="1" dirty="0"/>
              <a:t> - </a:t>
            </a:r>
            <a:r>
              <a:rPr lang="de-DE" b="1" dirty="0" err="1"/>
              <a:t>Merriam</a:t>
            </a:r>
            <a:r>
              <a:rPr lang="de-DE" b="1" dirty="0"/>
              <a:t>-Webster</a:t>
            </a:r>
          </a:p>
        </p:txBody>
      </p:sp>
    </p:spTree>
    <p:extLst>
      <p:ext uri="{BB962C8B-B14F-4D97-AF65-F5344CB8AC3E}">
        <p14:creationId xmlns:p14="http://schemas.microsoft.com/office/powerpoint/2010/main" val="22876959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Индуктивный метод</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039056975"/>
              </p:ext>
            </p:extLst>
          </p:nvPr>
        </p:nvGraphicFramePr>
        <p:xfrm>
          <a:off x="838200" y="1825625"/>
          <a:ext cx="10515600" cy="4582976"/>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080764275"/>
                    </a:ext>
                  </a:extLst>
                </a:gridCol>
                <a:gridCol w="5257800">
                  <a:extLst>
                    <a:ext uri="{9D8B030D-6E8A-4147-A177-3AD203B41FA5}">
                      <a16:colId xmlns:a16="http://schemas.microsoft.com/office/drawing/2014/main" val="1711021881"/>
                    </a:ext>
                  </a:extLst>
                </a:gridCol>
              </a:tblGrid>
              <a:tr h="529136">
                <a:tc>
                  <a:txBody>
                    <a:bodyPr/>
                    <a:lstStyle/>
                    <a:p>
                      <a:r>
                        <a:rPr lang="ru-RU" sz="2000" dirty="0" smtClean="0">
                          <a:solidFill>
                            <a:srgbClr val="00B050"/>
                          </a:solidFill>
                        </a:rPr>
                        <a:t>Плюсы</a:t>
                      </a:r>
                      <a:endParaRPr lang="ru-RU" sz="2000" dirty="0">
                        <a:solidFill>
                          <a:srgbClr val="00B050"/>
                        </a:solidFill>
                      </a:endParaRPr>
                    </a:p>
                  </a:txBody>
                  <a:tcPr>
                    <a:solidFill>
                      <a:schemeClr val="bg1"/>
                    </a:solidFill>
                  </a:tcPr>
                </a:tc>
                <a:tc>
                  <a:txBody>
                    <a:bodyPr/>
                    <a:lstStyle/>
                    <a:p>
                      <a:r>
                        <a:rPr lang="ru-RU" sz="2000" dirty="0" smtClean="0">
                          <a:solidFill>
                            <a:srgbClr val="7030A0"/>
                          </a:solidFill>
                        </a:rPr>
                        <a:t>Минусы</a:t>
                      </a:r>
                      <a:endParaRPr lang="ru-RU" sz="2000" dirty="0">
                        <a:solidFill>
                          <a:srgbClr val="7030A0"/>
                        </a:solidFill>
                      </a:endParaRPr>
                    </a:p>
                  </a:txBody>
                  <a:tcPr>
                    <a:solidFill>
                      <a:schemeClr val="bg1"/>
                    </a:solidFill>
                  </a:tcPr>
                </a:tc>
                <a:extLst>
                  <a:ext uri="{0D108BD9-81ED-4DB2-BD59-A6C34878D82A}">
                    <a16:rowId xmlns:a16="http://schemas.microsoft.com/office/drawing/2014/main" val="2526742755"/>
                  </a:ext>
                </a:extLst>
              </a:tr>
              <a:tr h="2870382">
                <a:tc>
                  <a:txBody>
                    <a:bodyPr/>
                    <a:lstStyle/>
                    <a:p>
                      <a:pPr marL="342900" indent="-342900">
                        <a:buFont typeface="Arial" panose="020B0604020202020204" pitchFamily="34" charset="0"/>
                        <a:buChar char="•"/>
                      </a:pPr>
                      <a:r>
                        <a:rPr lang="ru-RU" sz="2000" dirty="0" smtClean="0">
                          <a:solidFill>
                            <a:srgbClr val="00B050"/>
                          </a:solidFill>
                        </a:rPr>
                        <a:t>Реализация принципа сознательности</a:t>
                      </a:r>
                    </a:p>
                    <a:p>
                      <a:pPr marL="0" indent="0">
                        <a:buFont typeface="Arial" panose="020B0604020202020204" pitchFamily="34" charset="0"/>
                        <a:buNone/>
                      </a:pPr>
                      <a:endParaRPr lang="ru-RU" sz="2000" dirty="0" smtClean="0">
                        <a:solidFill>
                          <a:srgbClr val="00B050"/>
                        </a:solidFill>
                      </a:endParaRPr>
                    </a:p>
                    <a:p>
                      <a:pPr marL="342900" indent="-342900">
                        <a:buFont typeface="Arial" panose="020B0604020202020204" pitchFamily="34" charset="0"/>
                        <a:buChar char="•"/>
                      </a:pPr>
                      <a:r>
                        <a:rPr lang="ru-RU" sz="2000" dirty="0" smtClean="0">
                          <a:solidFill>
                            <a:srgbClr val="00B050"/>
                          </a:solidFill>
                        </a:rPr>
                        <a:t>Использование способа изучения «поиск», который стимулирует языковую догадку, наблюдение</a:t>
                      </a:r>
                      <a:br>
                        <a:rPr lang="ru-RU" sz="2000" dirty="0" smtClean="0">
                          <a:solidFill>
                            <a:srgbClr val="00B050"/>
                          </a:solidFill>
                        </a:rPr>
                      </a:br>
                      <a:endParaRPr lang="ru-RU" sz="2000" dirty="0" smtClean="0">
                        <a:solidFill>
                          <a:srgbClr val="00B050"/>
                        </a:solidFill>
                      </a:endParaRPr>
                    </a:p>
                    <a:p>
                      <a:pPr marL="342900" indent="-342900">
                        <a:buFont typeface="Arial" panose="020B0604020202020204" pitchFamily="34" charset="0"/>
                        <a:buChar char="•"/>
                      </a:pPr>
                      <a:r>
                        <a:rPr lang="ru-RU" sz="2000" dirty="0" smtClean="0">
                          <a:solidFill>
                            <a:srgbClr val="00B050"/>
                          </a:solidFill>
                        </a:rPr>
                        <a:t>Возможность организации самостоятельной работы учащихся</a:t>
                      </a:r>
                      <a:br>
                        <a:rPr lang="ru-RU" sz="2000" dirty="0" smtClean="0">
                          <a:solidFill>
                            <a:srgbClr val="00B050"/>
                          </a:solidFill>
                        </a:rPr>
                      </a:br>
                      <a:endParaRPr lang="ru-RU" sz="2000" dirty="0" smtClean="0">
                        <a:solidFill>
                          <a:srgbClr val="00B050"/>
                        </a:solidFill>
                      </a:endParaRPr>
                    </a:p>
                    <a:p>
                      <a:pPr marL="342900" indent="-342900">
                        <a:buFont typeface="Arial" panose="020B0604020202020204" pitchFamily="34" charset="0"/>
                        <a:buChar char="•"/>
                      </a:pPr>
                      <a:r>
                        <a:rPr lang="ru-RU" sz="2000" dirty="0" smtClean="0">
                          <a:solidFill>
                            <a:srgbClr val="00B050"/>
                          </a:solidFill>
                        </a:rPr>
                        <a:t>Стимулирование умственной активности учащихся, обеспечивающее непроизвольное запоминание изучаемого грамматического явления</a:t>
                      </a:r>
                      <a:endParaRPr lang="ru-RU" sz="2000" dirty="0">
                        <a:solidFill>
                          <a:srgbClr val="00B050"/>
                        </a:solidFill>
                      </a:endParaRPr>
                    </a:p>
                  </a:txBody>
                  <a:tcPr>
                    <a:solidFill>
                      <a:schemeClr val="bg1"/>
                    </a:solidFill>
                  </a:tcPr>
                </a:tc>
                <a:tc>
                  <a:txBody>
                    <a:bodyPr/>
                    <a:lstStyle/>
                    <a:p>
                      <a:pPr marL="342900" indent="-342900">
                        <a:buFont typeface="Arial" panose="020B0604020202020204" pitchFamily="34" charset="0"/>
                        <a:buChar char="•"/>
                      </a:pPr>
                      <a:r>
                        <a:rPr lang="ru-RU" sz="2000" dirty="0" smtClean="0">
                          <a:solidFill>
                            <a:srgbClr val="7030A0"/>
                          </a:solidFill>
                        </a:rPr>
                        <a:t>Длительный этап ознакомления</a:t>
                      </a:r>
                    </a:p>
                    <a:p>
                      <a:pPr marL="0" indent="0">
                        <a:buFont typeface="Arial" panose="020B0604020202020204" pitchFamily="34" charset="0"/>
                        <a:buNone/>
                      </a:pPr>
                      <a:endParaRPr lang="ru-RU" sz="2000" dirty="0" smtClean="0">
                        <a:solidFill>
                          <a:srgbClr val="7030A0"/>
                        </a:solidFill>
                      </a:endParaRPr>
                    </a:p>
                    <a:p>
                      <a:pPr marL="342900" indent="-342900">
                        <a:buFont typeface="Arial" panose="020B0604020202020204" pitchFamily="34" charset="0"/>
                        <a:buChar char="•"/>
                      </a:pPr>
                      <a:r>
                        <a:rPr lang="ru-RU" sz="2000" dirty="0" smtClean="0">
                          <a:solidFill>
                            <a:srgbClr val="7030A0"/>
                          </a:solidFill>
                        </a:rPr>
                        <a:t>Не все языковые явления можно объяснить индуктивно</a:t>
                      </a:r>
                    </a:p>
                    <a:p>
                      <a:pPr marL="0" indent="0">
                        <a:buFont typeface="Arial" panose="020B0604020202020204" pitchFamily="34" charset="0"/>
                        <a:buNone/>
                      </a:pPr>
                      <a:endParaRPr lang="ru-RU" sz="2000" dirty="0" smtClean="0">
                        <a:solidFill>
                          <a:srgbClr val="7030A0"/>
                        </a:solidFill>
                      </a:endParaRPr>
                    </a:p>
                    <a:p>
                      <a:pPr marL="342900" indent="-342900">
                        <a:buFont typeface="Arial" panose="020B0604020202020204" pitchFamily="34" charset="0"/>
                        <a:buChar char="•"/>
                      </a:pPr>
                      <a:r>
                        <a:rPr lang="ru-RU" sz="2000" dirty="0" smtClean="0">
                          <a:solidFill>
                            <a:srgbClr val="7030A0"/>
                          </a:solidFill>
                        </a:rPr>
                        <a:t>Неверно выведенное правило может привести к устойчивым ошибкам</a:t>
                      </a:r>
                      <a:endParaRPr lang="ru-RU" sz="2000" dirty="0">
                        <a:solidFill>
                          <a:srgbClr val="7030A0"/>
                        </a:solidFill>
                      </a:endParaRPr>
                    </a:p>
                  </a:txBody>
                  <a:tcPr>
                    <a:solidFill>
                      <a:schemeClr val="bg1"/>
                    </a:solidFill>
                  </a:tcPr>
                </a:tc>
                <a:extLst>
                  <a:ext uri="{0D108BD9-81ED-4DB2-BD59-A6C34878D82A}">
                    <a16:rowId xmlns:a16="http://schemas.microsoft.com/office/drawing/2014/main" val="4092241177"/>
                  </a:ext>
                </a:extLst>
              </a:tr>
            </a:tbl>
          </a:graphicData>
        </a:graphic>
      </p:graphicFrame>
    </p:spTree>
    <p:extLst>
      <p:ext uri="{BB962C8B-B14F-4D97-AF65-F5344CB8AC3E}">
        <p14:creationId xmlns:p14="http://schemas.microsoft.com/office/powerpoint/2010/main" val="2054825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Структурный метод</a:t>
            </a:r>
            <a:endParaRPr lang="ru-RU" dirty="0"/>
          </a:p>
        </p:txBody>
      </p:sp>
      <p:graphicFrame>
        <p:nvGraphicFramePr>
          <p:cNvPr id="5" name="Объект 3"/>
          <p:cNvGraphicFramePr>
            <a:graphicFrameLocks noGrp="1"/>
          </p:cNvGraphicFramePr>
          <p:nvPr>
            <p:ph idx="1"/>
            <p:extLst>
              <p:ext uri="{D42A27DB-BD31-4B8C-83A1-F6EECF244321}">
                <p14:modId xmlns:p14="http://schemas.microsoft.com/office/powerpoint/2010/main" val="3556985007"/>
              </p:ext>
            </p:extLst>
          </p:nvPr>
        </p:nvGraphicFramePr>
        <p:xfrm>
          <a:off x="838200" y="1825625"/>
          <a:ext cx="10515600" cy="4278176"/>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080764275"/>
                    </a:ext>
                  </a:extLst>
                </a:gridCol>
                <a:gridCol w="5257800">
                  <a:extLst>
                    <a:ext uri="{9D8B030D-6E8A-4147-A177-3AD203B41FA5}">
                      <a16:colId xmlns:a16="http://schemas.microsoft.com/office/drawing/2014/main" val="1711021881"/>
                    </a:ext>
                  </a:extLst>
                </a:gridCol>
              </a:tblGrid>
              <a:tr h="529136">
                <a:tc>
                  <a:txBody>
                    <a:bodyPr/>
                    <a:lstStyle/>
                    <a:p>
                      <a:r>
                        <a:rPr lang="ru-RU" sz="2400" dirty="0" smtClean="0">
                          <a:solidFill>
                            <a:srgbClr val="00B050"/>
                          </a:solidFill>
                        </a:rPr>
                        <a:t>Плюсы</a:t>
                      </a:r>
                      <a:endParaRPr lang="ru-RU" sz="2400" dirty="0">
                        <a:solidFill>
                          <a:srgbClr val="00B050"/>
                        </a:solidFill>
                      </a:endParaRPr>
                    </a:p>
                  </a:txBody>
                  <a:tcPr>
                    <a:solidFill>
                      <a:schemeClr val="bg1"/>
                    </a:solidFill>
                  </a:tcPr>
                </a:tc>
                <a:tc>
                  <a:txBody>
                    <a:bodyPr/>
                    <a:lstStyle/>
                    <a:p>
                      <a:r>
                        <a:rPr lang="ru-RU" sz="2400" dirty="0" smtClean="0">
                          <a:solidFill>
                            <a:srgbClr val="7030A0"/>
                          </a:solidFill>
                        </a:rPr>
                        <a:t>Минусы</a:t>
                      </a:r>
                      <a:endParaRPr lang="ru-RU" sz="2400" dirty="0">
                        <a:solidFill>
                          <a:srgbClr val="7030A0"/>
                        </a:solidFill>
                      </a:endParaRPr>
                    </a:p>
                  </a:txBody>
                  <a:tcPr>
                    <a:solidFill>
                      <a:schemeClr val="bg1"/>
                    </a:solidFill>
                  </a:tcPr>
                </a:tc>
                <a:extLst>
                  <a:ext uri="{0D108BD9-81ED-4DB2-BD59-A6C34878D82A}">
                    <a16:rowId xmlns:a16="http://schemas.microsoft.com/office/drawing/2014/main" val="2526742755"/>
                  </a:ext>
                </a:extLst>
              </a:tr>
              <a:tr h="2870382">
                <a:tc>
                  <a:txBody>
                    <a:bodyPr/>
                    <a:lstStyle/>
                    <a:p>
                      <a:pPr marL="342900" indent="-342900">
                        <a:buFont typeface="Arial" panose="020B0604020202020204" pitchFamily="34" charset="0"/>
                        <a:buChar char="•"/>
                      </a:pPr>
                      <a:r>
                        <a:rPr lang="ru-RU" sz="2400" dirty="0" smtClean="0">
                          <a:solidFill>
                            <a:srgbClr val="00B050"/>
                          </a:solidFill>
                        </a:rPr>
                        <a:t>Грамматическая структура становится объектом длительной специальной отработки</a:t>
                      </a:r>
                      <a:br>
                        <a:rPr lang="ru-RU" sz="2400" dirty="0" smtClean="0">
                          <a:solidFill>
                            <a:srgbClr val="00B050"/>
                          </a:solidFill>
                        </a:rPr>
                      </a:br>
                      <a:endParaRPr lang="ru-RU" sz="2400" dirty="0" smtClean="0">
                        <a:solidFill>
                          <a:srgbClr val="00B050"/>
                        </a:solidFill>
                      </a:endParaRPr>
                    </a:p>
                    <a:p>
                      <a:pPr marL="342900" indent="-342900">
                        <a:buFont typeface="Arial" panose="020B0604020202020204" pitchFamily="34" charset="0"/>
                        <a:buChar char="•"/>
                      </a:pPr>
                      <a:r>
                        <a:rPr lang="ru-RU" sz="2400" dirty="0" smtClean="0">
                          <a:solidFill>
                            <a:srgbClr val="00B050"/>
                          </a:solidFill>
                        </a:rPr>
                        <a:t>Формирование у учащихся грамматически правильного оформления иноязычной речи</a:t>
                      </a:r>
                      <a:endParaRPr lang="ru-RU" sz="2400" dirty="0">
                        <a:solidFill>
                          <a:srgbClr val="00B050"/>
                        </a:solidFill>
                      </a:endParaRPr>
                    </a:p>
                  </a:txBody>
                  <a:tcPr>
                    <a:solidFill>
                      <a:schemeClr val="bg1"/>
                    </a:solidFill>
                  </a:tcPr>
                </a:tc>
                <a:tc>
                  <a:txBody>
                    <a:bodyPr/>
                    <a:lstStyle/>
                    <a:p>
                      <a:pPr marL="342900" indent="-342900">
                        <a:buFont typeface="Arial" panose="020B0604020202020204" pitchFamily="34" charset="0"/>
                        <a:buChar char="•"/>
                      </a:pPr>
                      <a:r>
                        <a:rPr lang="ru-RU" sz="2400" dirty="0" smtClean="0">
                          <a:solidFill>
                            <a:srgbClr val="7030A0"/>
                          </a:solidFill>
                        </a:rPr>
                        <a:t>Игнорирование принципа сознательности</a:t>
                      </a:r>
                    </a:p>
                    <a:p>
                      <a:pPr marL="342900" indent="-342900">
                        <a:buFont typeface="Arial" panose="020B0604020202020204" pitchFamily="34" charset="0"/>
                        <a:buChar char="•"/>
                      </a:pPr>
                      <a:endParaRPr lang="ru-RU" sz="2400" dirty="0" smtClean="0">
                        <a:solidFill>
                          <a:srgbClr val="7030A0"/>
                        </a:solidFill>
                      </a:endParaRPr>
                    </a:p>
                    <a:p>
                      <a:pPr marL="342900" indent="-342900">
                        <a:buFont typeface="Arial" panose="020B0604020202020204" pitchFamily="34" charset="0"/>
                        <a:buChar char="•"/>
                      </a:pPr>
                      <a:r>
                        <a:rPr lang="ru-RU" sz="2400" dirty="0" smtClean="0">
                          <a:solidFill>
                            <a:srgbClr val="7030A0"/>
                          </a:solidFill>
                        </a:rPr>
                        <a:t>Упражнение носит механический монотонный характер, что приводит к снижению мотивации</a:t>
                      </a:r>
                    </a:p>
                    <a:p>
                      <a:pPr marL="342900" indent="-342900">
                        <a:buFont typeface="Arial" panose="020B0604020202020204" pitchFamily="34" charset="0"/>
                        <a:buChar char="•"/>
                      </a:pPr>
                      <a:endParaRPr lang="ru-RU" sz="2400" dirty="0" smtClean="0">
                        <a:solidFill>
                          <a:srgbClr val="7030A0"/>
                        </a:solidFill>
                      </a:endParaRPr>
                    </a:p>
                    <a:p>
                      <a:pPr marL="342900" indent="-342900">
                        <a:buFont typeface="Arial" panose="020B0604020202020204" pitchFamily="34" charset="0"/>
                        <a:buChar char="•"/>
                      </a:pPr>
                      <a:r>
                        <a:rPr lang="ru-RU" sz="2400" dirty="0" smtClean="0">
                          <a:solidFill>
                            <a:srgbClr val="7030A0"/>
                          </a:solidFill>
                        </a:rPr>
                        <a:t>Содержательная ценность предложений невысока. Всё направлено на отработку формы.</a:t>
                      </a:r>
                      <a:endParaRPr lang="ru-RU" sz="2400" dirty="0">
                        <a:solidFill>
                          <a:srgbClr val="7030A0"/>
                        </a:solidFill>
                      </a:endParaRPr>
                    </a:p>
                  </a:txBody>
                  <a:tcPr>
                    <a:solidFill>
                      <a:schemeClr val="bg1"/>
                    </a:solidFill>
                  </a:tcPr>
                </a:tc>
                <a:extLst>
                  <a:ext uri="{0D108BD9-81ED-4DB2-BD59-A6C34878D82A}">
                    <a16:rowId xmlns:a16="http://schemas.microsoft.com/office/drawing/2014/main" val="4092241177"/>
                  </a:ext>
                </a:extLst>
              </a:tr>
            </a:tbl>
          </a:graphicData>
        </a:graphic>
      </p:graphicFrame>
    </p:spTree>
    <p:extLst>
      <p:ext uri="{BB962C8B-B14F-4D97-AF65-F5344CB8AC3E}">
        <p14:creationId xmlns:p14="http://schemas.microsoft.com/office/powerpoint/2010/main" val="7652977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Коммуникативный метод</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020256159"/>
              </p:ext>
            </p:extLst>
          </p:nvPr>
        </p:nvGraphicFramePr>
        <p:xfrm>
          <a:off x="838200" y="1825625"/>
          <a:ext cx="10515600" cy="3546656"/>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080764275"/>
                    </a:ext>
                  </a:extLst>
                </a:gridCol>
                <a:gridCol w="5257800">
                  <a:extLst>
                    <a:ext uri="{9D8B030D-6E8A-4147-A177-3AD203B41FA5}">
                      <a16:colId xmlns:a16="http://schemas.microsoft.com/office/drawing/2014/main" val="1711021881"/>
                    </a:ext>
                  </a:extLst>
                </a:gridCol>
              </a:tblGrid>
              <a:tr h="529136">
                <a:tc>
                  <a:txBody>
                    <a:bodyPr/>
                    <a:lstStyle/>
                    <a:p>
                      <a:r>
                        <a:rPr lang="ru-RU" sz="2400" dirty="0" smtClean="0">
                          <a:solidFill>
                            <a:srgbClr val="00B050"/>
                          </a:solidFill>
                        </a:rPr>
                        <a:t>Плюсы</a:t>
                      </a:r>
                      <a:endParaRPr lang="ru-RU" sz="2400" dirty="0">
                        <a:solidFill>
                          <a:srgbClr val="00B050"/>
                        </a:solidFill>
                      </a:endParaRPr>
                    </a:p>
                  </a:txBody>
                  <a:tcPr>
                    <a:solidFill>
                      <a:schemeClr val="bg1"/>
                    </a:solidFill>
                  </a:tcPr>
                </a:tc>
                <a:tc>
                  <a:txBody>
                    <a:bodyPr/>
                    <a:lstStyle/>
                    <a:p>
                      <a:r>
                        <a:rPr lang="ru-RU" sz="2400" dirty="0" smtClean="0">
                          <a:solidFill>
                            <a:srgbClr val="7030A0"/>
                          </a:solidFill>
                        </a:rPr>
                        <a:t>Минусы</a:t>
                      </a:r>
                      <a:endParaRPr lang="ru-RU" sz="2400" dirty="0">
                        <a:solidFill>
                          <a:srgbClr val="7030A0"/>
                        </a:solidFill>
                      </a:endParaRPr>
                    </a:p>
                  </a:txBody>
                  <a:tcPr>
                    <a:solidFill>
                      <a:schemeClr val="bg1"/>
                    </a:solidFill>
                  </a:tcPr>
                </a:tc>
                <a:extLst>
                  <a:ext uri="{0D108BD9-81ED-4DB2-BD59-A6C34878D82A}">
                    <a16:rowId xmlns:a16="http://schemas.microsoft.com/office/drawing/2014/main" val="2526742755"/>
                  </a:ext>
                </a:extLst>
              </a:tr>
              <a:tr h="2870382">
                <a:tc>
                  <a:txBody>
                    <a:bodyPr/>
                    <a:lstStyle/>
                    <a:p>
                      <a:pPr marL="342900" indent="-342900">
                        <a:buFont typeface="Arial" panose="020B0604020202020204" pitchFamily="34" charset="0"/>
                        <a:buChar char="•"/>
                      </a:pPr>
                      <a:r>
                        <a:rPr lang="ru-RU" sz="2400" dirty="0" smtClean="0">
                          <a:solidFill>
                            <a:srgbClr val="00B050"/>
                          </a:solidFill>
                        </a:rPr>
                        <a:t>Высокая степень мотивации учащихся</a:t>
                      </a:r>
                    </a:p>
                    <a:p>
                      <a:pPr marL="0" indent="0">
                        <a:buFont typeface="Arial" panose="020B0604020202020204" pitchFamily="34" charset="0"/>
                        <a:buNone/>
                      </a:pPr>
                      <a:endParaRPr lang="ru-RU" sz="2400" dirty="0" smtClean="0">
                        <a:solidFill>
                          <a:srgbClr val="00B050"/>
                        </a:solidFill>
                      </a:endParaRPr>
                    </a:p>
                    <a:p>
                      <a:pPr marL="342900" indent="-342900">
                        <a:buFont typeface="Arial" panose="020B0604020202020204" pitchFamily="34" charset="0"/>
                        <a:buChar char="•"/>
                      </a:pPr>
                      <a:r>
                        <a:rPr lang="ru-RU" sz="2400" dirty="0" smtClean="0">
                          <a:solidFill>
                            <a:srgbClr val="00B050"/>
                          </a:solidFill>
                        </a:rPr>
                        <a:t>Реализация принципа </a:t>
                      </a:r>
                      <a:r>
                        <a:rPr lang="ru-RU" sz="2400" dirty="0" err="1" smtClean="0">
                          <a:solidFill>
                            <a:srgbClr val="00B050"/>
                          </a:solidFill>
                        </a:rPr>
                        <a:t>коммуникативности</a:t>
                      </a:r>
                      <a:endParaRPr lang="ru-RU" sz="2400" dirty="0" smtClean="0">
                        <a:solidFill>
                          <a:srgbClr val="00B050"/>
                        </a:solidFill>
                      </a:endParaRPr>
                    </a:p>
                    <a:p>
                      <a:pPr marL="342900" indent="-342900">
                        <a:buFont typeface="Arial" panose="020B0604020202020204" pitchFamily="34" charset="0"/>
                        <a:buChar char="•"/>
                      </a:pPr>
                      <a:endParaRPr lang="ru-RU" sz="2400" dirty="0" smtClean="0">
                        <a:solidFill>
                          <a:srgbClr val="00B050"/>
                        </a:solidFill>
                      </a:endParaRPr>
                    </a:p>
                    <a:p>
                      <a:pPr marL="342900" indent="-342900">
                        <a:buFont typeface="Arial" panose="020B0604020202020204" pitchFamily="34" charset="0"/>
                        <a:buChar char="•"/>
                      </a:pPr>
                      <a:r>
                        <a:rPr lang="ru-RU" sz="2400" dirty="0" smtClean="0">
                          <a:solidFill>
                            <a:srgbClr val="00B050"/>
                          </a:solidFill>
                        </a:rPr>
                        <a:t>Разнообразие речевых контекстов</a:t>
                      </a:r>
                      <a:endParaRPr lang="ru-RU" sz="2400" dirty="0">
                        <a:solidFill>
                          <a:srgbClr val="00B050"/>
                        </a:solidFill>
                      </a:endParaRPr>
                    </a:p>
                  </a:txBody>
                  <a:tcPr>
                    <a:solidFill>
                      <a:schemeClr val="bg1"/>
                    </a:solidFill>
                  </a:tcPr>
                </a:tc>
                <a:tc>
                  <a:txBody>
                    <a:bodyPr/>
                    <a:lstStyle/>
                    <a:p>
                      <a:pPr marL="342900" indent="-342900">
                        <a:buFont typeface="Arial" panose="020B0604020202020204" pitchFamily="34" charset="0"/>
                        <a:buChar char="•"/>
                      </a:pPr>
                      <a:r>
                        <a:rPr lang="ru-RU" sz="2400" dirty="0" smtClean="0">
                          <a:solidFill>
                            <a:srgbClr val="7030A0"/>
                          </a:solidFill>
                        </a:rPr>
                        <a:t>Недооценка принципа сознательности</a:t>
                      </a:r>
                    </a:p>
                    <a:p>
                      <a:pPr marL="0" indent="0">
                        <a:buFont typeface="Arial" panose="020B0604020202020204" pitchFamily="34" charset="0"/>
                        <a:buNone/>
                      </a:pPr>
                      <a:endParaRPr lang="ru-RU" sz="2400" dirty="0" smtClean="0">
                        <a:solidFill>
                          <a:srgbClr val="7030A0"/>
                        </a:solidFill>
                      </a:endParaRPr>
                    </a:p>
                    <a:p>
                      <a:pPr marL="342900" indent="-342900">
                        <a:buFont typeface="Arial" panose="020B0604020202020204" pitchFamily="34" charset="0"/>
                        <a:buChar char="•"/>
                      </a:pPr>
                      <a:r>
                        <a:rPr lang="ru-RU" sz="2400" dirty="0" smtClean="0">
                          <a:solidFill>
                            <a:srgbClr val="7030A0"/>
                          </a:solidFill>
                        </a:rPr>
                        <a:t>Большая подготовка со стороны учителя</a:t>
                      </a:r>
                    </a:p>
                    <a:p>
                      <a:pPr marL="342900" indent="-342900">
                        <a:buFont typeface="Arial" panose="020B0604020202020204" pitchFamily="34" charset="0"/>
                        <a:buChar char="•"/>
                      </a:pPr>
                      <a:endParaRPr lang="ru-RU" sz="2400" dirty="0" smtClean="0">
                        <a:solidFill>
                          <a:srgbClr val="7030A0"/>
                        </a:solidFill>
                      </a:endParaRPr>
                    </a:p>
                    <a:p>
                      <a:pPr marL="342900" indent="-342900">
                        <a:buFont typeface="Arial" panose="020B0604020202020204" pitchFamily="34" charset="0"/>
                        <a:buChar char="•"/>
                      </a:pPr>
                      <a:r>
                        <a:rPr lang="ru-RU" sz="2400" dirty="0" smtClean="0">
                          <a:solidFill>
                            <a:srgbClr val="7030A0"/>
                          </a:solidFill>
                        </a:rPr>
                        <a:t>Сложности при создании подлинно речевой обстановки</a:t>
                      </a:r>
                      <a:endParaRPr lang="ru-RU" sz="2400" dirty="0">
                        <a:solidFill>
                          <a:srgbClr val="7030A0"/>
                        </a:solidFill>
                      </a:endParaRPr>
                    </a:p>
                  </a:txBody>
                  <a:tcPr>
                    <a:solidFill>
                      <a:schemeClr val="bg1"/>
                    </a:solidFill>
                  </a:tcPr>
                </a:tc>
                <a:extLst>
                  <a:ext uri="{0D108BD9-81ED-4DB2-BD59-A6C34878D82A}">
                    <a16:rowId xmlns:a16="http://schemas.microsoft.com/office/drawing/2014/main" val="4092241177"/>
                  </a:ext>
                </a:extLst>
              </a:tr>
            </a:tbl>
          </a:graphicData>
        </a:graphic>
      </p:graphicFrame>
    </p:spTree>
    <p:extLst>
      <p:ext uri="{BB962C8B-B14F-4D97-AF65-F5344CB8AC3E}">
        <p14:creationId xmlns:p14="http://schemas.microsoft.com/office/powerpoint/2010/main" val="29855120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697321"/>
          </a:xfrm>
        </p:spPr>
        <p:txBody>
          <a:bodyPr>
            <a:normAutofit/>
          </a:bodyPr>
          <a:lstStyle/>
          <a:p>
            <a:r>
              <a:rPr lang="ru-RU" sz="4000" b="1" dirty="0">
                <a:solidFill>
                  <a:srgbClr val="7030A0"/>
                </a:solidFill>
              </a:rPr>
              <a:t>П</a:t>
            </a:r>
            <a:r>
              <a:rPr lang="ru-RU" sz="4000" b="1" dirty="0" smtClean="0">
                <a:solidFill>
                  <a:srgbClr val="7030A0"/>
                </a:solidFill>
              </a:rPr>
              <a:t>рактические подходы к обучению грамматике</a:t>
            </a:r>
            <a:endParaRPr lang="ru-RU" sz="4000" b="1" dirty="0">
              <a:solidFill>
                <a:srgbClr val="7030A0"/>
              </a:solidFill>
            </a:endParaRPr>
          </a:p>
        </p:txBody>
      </p:sp>
      <p:sp>
        <p:nvSpPr>
          <p:cNvPr id="4" name="Прямоугольник 3"/>
          <p:cNvSpPr/>
          <p:nvPr/>
        </p:nvSpPr>
        <p:spPr>
          <a:xfrm>
            <a:off x="461554" y="1968137"/>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1</a:t>
            </a:r>
            <a:endParaRPr lang="ru-RU" dirty="0"/>
          </a:p>
        </p:txBody>
      </p:sp>
      <p:sp>
        <p:nvSpPr>
          <p:cNvPr id="5" name="Прямоугольник 4"/>
          <p:cNvSpPr/>
          <p:nvPr/>
        </p:nvSpPr>
        <p:spPr>
          <a:xfrm>
            <a:off x="2216332" y="1968137"/>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2</a:t>
            </a:r>
            <a:endParaRPr lang="ru-RU" dirty="0"/>
          </a:p>
        </p:txBody>
      </p:sp>
      <p:sp>
        <p:nvSpPr>
          <p:cNvPr id="6" name="Прямоугольник 5"/>
          <p:cNvSpPr/>
          <p:nvPr/>
        </p:nvSpPr>
        <p:spPr>
          <a:xfrm>
            <a:off x="3971110" y="1968136"/>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3</a:t>
            </a:r>
            <a:endParaRPr lang="ru-RU" dirty="0"/>
          </a:p>
        </p:txBody>
      </p:sp>
      <p:sp>
        <p:nvSpPr>
          <p:cNvPr id="7" name="Прямоугольник 6"/>
          <p:cNvSpPr/>
          <p:nvPr/>
        </p:nvSpPr>
        <p:spPr>
          <a:xfrm>
            <a:off x="5804262" y="1968135"/>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4</a:t>
            </a:r>
            <a:endParaRPr lang="ru-RU" dirty="0"/>
          </a:p>
        </p:txBody>
      </p:sp>
      <p:sp>
        <p:nvSpPr>
          <p:cNvPr id="8" name="Прямоугольник 7"/>
          <p:cNvSpPr/>
          <p:nvPr/>
        </p:nvSpPr>
        <p:spPr>
          <a:xfrm>
            <a:off x="9191897" y="1968135"/>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a:t>
            </a:r>
            <a:endParaRPr lang="ru-RU" dirty="0"/>
          </a:p>
        </p:txBody>
      </p:sp>
      <p:sp>
        <p:nvSpPr>
          <p:cNvPr id="9" name="Овал 8"/>
          <p:cNvSpPr/>
          <p:nvPr/>
        </p:nvSpPr>
        <p:spPr>
          <a:xfrm>
            <a:off x="7894320" y="2508068"/>
            <a:ext cx="174171" cy="113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8131628" y="2508068"/>
            <a:ext cx="174171" cy="113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p:cNvSpPr/>
          <p:nvPr/>
        </p:nvSpPr>
        <p:spPr>
          <a:xfrm>
            <a:off x="8368936" y="2508068"/>
            <a:ext cx="174171" cy="113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Прямая со стрелкой 12"/>
          <p:cNvCxnSpPr/>
          <p:nvPr/>
        </p:nvCxnSpPr>
        <p:spPr>
          <a:xfrm>
            <a:off x="461554" y="1619794"/>
            <a:ext cx="10779603"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1254034" y="1619794"/>
            <a:ext cx="0" cy="26125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a:off x="2986755" y="1619794"/>
            <a:ext cx="0" cy="26125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4716165" y="1619794"/>
            <a:ext cx="0" cy="26125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a:off x="6574781" y="1619794"/>
            <a:ext cx="0" cy="26125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9954086" y="1619794"/>
            <a:ext cx="0" cy="26125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461554" y="5181789"/>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1</a:t>
            </a:r>
            <a:endParaRPr lang="ru-RU" dirty="0"/>
          </a:p>
        </p:txBody>
      </p:sp>
      <p:sp>
        <p:nvSpPr>
          <p:cNvPr id="22" name="Прямоугольник 21"/>
          <p:cNvSpPr/>
          <p:nvPr/>
        </p:nvSpPr>
        <p:spPr>
          <a:xfrm>
            <a:off x="2216332" y="5181789"/>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2</a:t>
            </a:r>
            <a:endParaRPr lang="ru-RU" dirty="0"/>
          </a:p>
        </p:txBody>
      </p:sp>
      <p:sp>
        <p:nvSpPr>
          <p:cNvPr id="23" name="Прямоугольник 22"/>
          <p:cNvSpPr/>
          <p:nvPr/>
        </p:nvSpPr>
        <p:spPr>
          <a:xfrm>
            <a:off x="3971110" y="5181788"/>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3</a:t>
            </a:r>
            <a:endParaRPr lang="ru-RU" dirty="0"/>
          </a:p>
        </p:txBody>
      </p:sp>
      <p:sp>
        <p:nvSpPr>
          <p:cNvPr id="24" name="Прямоугольник 23"/>
          <p:cNvSpPr/>
          <p:nvPr/>
        </p:nvSpPr>
        <p:spPr>
          <a:xfrm>
            <a:off x="5804262" y="5181787"/>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4</a:t>
            </a:r>
            <a:endParaRPr lang="ru-RU" dirty="0"/>
          </a:p>
        </p:txBody>
      </p:sp>
      <p:sp>
        <p:nvSpPr>
          <p:cNvPr id="25" name="Прямоугольник 24"/>
          <p:cNvSpPr/>
          <p:nvPr/>
        </p:nvSpPr>
        <p:spPr>
          <a:xfrm>
            <a:off x="9191897" y="5181787"/>
            <a:ext cx="1532709" cy="6531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a:t>
            </a:r>
            <a:endParaRPr lang="ru-RU" dirty="0"/>
          </a:p>
        </p:txBody>
      </p:sp>
      <p:sp>
        <p:nvSpPr>
          <p:cNvPr id="26" name="Овал 25"/>
          <p:cNvSpPr/>
          <p:nvPr/>
        </p:nvSpPr>
        <p:spPr>
          <a:xfrm>
            <a:off x="7894320" y="5721720"/>
            <a:ext cx="174171" cy="113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Овал 26"/>
          <p:cNvSpPr/>
          <p:nvPr/>
        </p:nvSpPr>
        <p:spPr>
          <a:xfrm>
            <a:off x="8131628" y="5721720"/>
            <a:ext cx="174171" cy="113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Овал 27"/>
          <p:cNvSpPr/>
          <p:nvPr/>
        </p:nvSpPr>
        <p:spPr>
          <a:xfrm>
            <a:off x="8368936" y="5721720"/>
            <a:ext cx="174171" cy="113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Выгнутая вверх стрелка 29"/>
          <p:cNvSpPr/>
          <p:nvPr/>
        </p:nvSpPr>
        <p:spPr>
          <a:xfrm>
            <a:off x="1254033" y="4740965"/>
            <a:ext cx="1732721" cy="44082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1" name="Выгнутая вверх стрелка 30"/>
          <p:cNvSpPr/>
          <p:nvPr/>
        </p:nvSpPr>
        <p:spPr>
          <a:xfrm>
            <a:off x="3017711" y="4740965"/>
            <a:ext cx="1732721" cy="44082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2" name="Выгнутая вверх стрелка 31"/>
          <p:cNvSpPr/>
          <p:nvPr/>
        </p:nvSpPr>
        <p:spPr>
          <a:xfrm>
            <a:off x="4766667" y="4740965"/>
            <a:ext cx="1732721" cy="44082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3" name="Выгнутая вверх стрелка 32"/>
          <p:cNvSpPr/>
          <p:nvPr/>
        </p:nvSpPr>
        <p:spPr>
          <a:xfrm>
            <a:off x="7027959" y="4720237"/>
            <a:ext cx="3050319" cy="44082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cxnSp>
        <p:nvCxnSpPr>
          <p:cNvPr id="34" name="Прямая со стрелкой 33"/>
          <p:cNvCxnSpPr/>
          <p:nvPr/>
        </p:nvCxnSpPr>
        <p:spPr>
          <a:xfrm>
            <a:off x="10724606" y="4942777"/>
            <a:ext cx="516551"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51" name="Прямоугольник 50"/>
          <p:cNvSpPr/>
          <p:nvPr/>
        </p:nvSpPr>
        <p:spPr>
          <a:xfrm rot="16200000">
            <a:off x="9514756" y="3200707"/>
            <a:ext cx="4473269" cy="795175"/>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3600" b="1" dirty="0" smtClean="0">
                <a:solidFill>
                  <a:schemeClr val="bg1"/>
                </a:solidFill>
              </a:rPr>
              <a:t>результат</a:t>
            </a:r>
            <a:endParaRPr lang="ru-RU" sz="3600" b="1" dirty="0">
              <a:solidFill>
                <a:schemeClr val="bg1"/>
              </a:solidFill>
            </a:endParaRPr>
          </a:p>
        </p:txBody>
      </p:sp>
      <p:sp>
        <p:nvSpPr>
          <p:cNvPr id="55" name="Овал 54"/>
          <p:cNvSpPr/>
          <p:nvPr/>
        </p:nvSpPr>
        <p:spPr>
          <a:xfrm>
            <a:off x="178904" y="904461"/>
            <a:ext cx="659296" cy="65929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ru-RU" dirty="0"/>
              <a:t>А</a:t>
            </a:r>
          </a:p>
        </p:txBody>
      </p:sp>
      <p:sp>
        <p:nvSpPr>
          <p:cNvPr id="56" name="Овал 55"/>
          <p:cNvSpPr/>
          <p:nvPr/>
        </p:nvSpPr>
        <p:spPr>
          <a:xfrm>
            <a:off x="178904" y="5986669"/>
            <a:ext cx="659296" cy="659296"/>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ru-RU" dirty="0" smtClean="0"/>
              <a:t>В</a:t>
            </a:r>
            <a:endParaRPr lang="ru-RU" dirty="0"/>
          </a:p>
        </p:txBody>
      </p:sp>
      <p:sp>
        <p:nvSpPr>
          <p:cNvPr id="57" name="TextBox 56"/>
          <p:cNvSpPr txBox="1"/>
          <p:nvPr/>
        </p:nvSpPr>
        <p:spPr>
          <a:xfrm>
            <a:off x="178905" y="2686796"/>
            <a:ext cx="11062252" cy="923330"/>
          </a:xfrm>
          <a:prstGeom prst="rect">
            <a:avLst/>
          </a:prstGeom>
          <a:noFill/>
        </p:spPr>
        <p:txBody>
          <a:bodyPr wrap="square" rtlCol="0">
            <a:spAutoFit/>
          </a:bodyPr>
          <a:lstStyle/>
          <a:p>
            <a:r>
              <a:rPr lang="ru-RU" dirty="0"/>
              <a:t>м</a:t>
            </a:r>
            <a:r>
              <a:rPr lang="ru-RU" dirty="0" smtClean="0"/>
              <a:t>ногократная проработка грамматического материала с постепенным увеличением его объема и сложности</a:t>
            </a:r>
            <a:br>
              <a:rPr lang="ru-RU" dirty="0" smtClean="0"/>
            </a:br>
            <a:r>
              <a:rPr lang="ru-RU" dirty="0" smtClean="0"/>
              <a:t>(удобно при систематическом изучении языка в рамках курса, рассчитанного на несколько лет </a:t>
            </a:r>
            <a:br>
              <a:rPr lang="ru-RU" dirty="0" smtClean="0"/>
            </a:br>
            <a:r>
              <a:rPr lang="ru-RU" dirty="0" smtClean="0"/>
              <a:t>(большинство УМК))</a:t>
            </a:r>
            <a:endParaRPr lang="ru-RU" dirty="0"/>
          </a:p>
        </p:txBody>
      </p:sp>
      <p:sp>
        <p:nvSpPr>
          <p:cNvPr id="58" name="TextBox 57"/>
          <p:cNvSpPr txBox="1"/>
          <p:nvPr/>
        </p:nvSpPr>
        <p:spPr>
          <a:xfrm>
            <a:off x="916103" y="6207611"/>
            <a:ext cx="11013656" cy="369332"/>
          </a:xfrm>
          <a:prstGeom prst="rect">
            <a:avLst/>
          </a:prstGeom>
          <a:noFill/>
        </p:spPr>
        <p:txBody>
          <a:bodyPr wrap="none" rtlCol="0">
            <a:spAutoFit/>
          </a:bodyPr>
          <a:lstStyle/>
          <a:p>
            <a:r>
              <a:rPr lang="ru-RU" dirty="0"/>
              <a:t>р</a:t>
            </a:r>
            <a:r>
              <a:rPr lang="ru-RU" dirty="0" smtClean="0"/>
              <a:t>азумно применение в условиях ограниченного периода времени, в частности, при подготовке к экзаменам</a:t>
            </a:r>
            <a:endParaRPr lang="ru-RU" dirty="0"/>
          </a:p>
        </p:txBody>
      </p:sp>
      <p:cxnSp>
        <p:nvCxnSpPr>
          <p:cNvPr id="60" name="Прямая соединительная линия 59"/>
          <p:cNvCxnSpPr/>
          <p:nvPr/>
        </p:nvCxnSpPr>
        <p:spPr>
          <a:xfrm flipV="1">
            <a:off x="0" y="3996338"/>
            <a:ext cx="11353800" cy="19071"/>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405088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126" y="596347"/>
            <a:ext cx="4106517" cy="2463910"/>
          </a:xfrm>
          <a:prstGeom prst="rect">
            <a:avLst/>
          </a:prstGeom>
        </p:spPr>
      </p:pic>
      <p:sp>
        <p:nvSpPr>
          <p:cNvPr id="5" name="TextBox 4"/>
          <p:cNvSpPr txBox="1"/>
          <p:nvPr/>
        </p:nvSpPr>
        <p:spPr>
          <a:xfrm>
            <a:off x="803903" y="3055091"/>
            <a:ext cx="3184270" cy="369332"/>
          </a:xfrm>
          <a:prstGeom prst="rect">
            <a:avLst/>
          </a:prstGeom>
          <a:noFill/>
        </p:spPr>
        <p:txBody>
          <a:bodyPr wrap="none" rtlCol="0">
            <a:spAutoFit/>
          </a:bodyPr>
          <a:lstStyle/>
          <a:p>
            <a:r>
              <a:rPr lang="ru-RU" dirty="0" smtClean="0"/>
              <a:t>Стадии разработки </a:t>
            </a:r>
            <a:r>
              <a:rPr lang="de-DE" dirty="0" smtClean="0"/>
              <a:t>3D </a:t>
            </a:r>
            <a:r>
              <a:rPr lang="ru-RU" dirty="0" smtClean="0"/>
              <a:t>модели</a:t>
            </a:r>
            <a:endParaRPr lang="ru-RU" dirty="0"/>
          </a:p>
        </p:txBody>
      </p:sp>
      <p:sp>
        <p:nvSpPr>
          <p:cNvPr id="6" name="TextBox 5"/>
          <p:cNvSpPr txBox="1"/>
          <p:nvPr/>
        </p:nvSpPr>
        <p:spPr>
          <a:xfrm>
            <a:off x="5148471" y="397141"/>
            <a:ext cx="5883964" cy="2862322"/>
          </a:xfrm>
          <a:prstGeom prst="rect">
            <a:avLst/>
          </a:prstGeom>
          <a:noFill/>
        </p:spPr>
        <p:txBody>
          <a:bodyPr wrap="square" rtlCol="0">
            <a:spAutoFit/>
          </a:bodyPr>
          <a:lstStyle/>
          <a:p>
            <a:pPr algn="just"/>
            <a:r>
              <a:rPr lang="ru-RU" sz="2000" dirty="0" smtClean="0"/>
              <a:t>Крайне важно донести до учащегося (прямо или косвенно) понимание того, что</a:t>
            </a:r>
            <a:r>
              <a:rPr lang="en-US" sz="2000" dirty="0" smtClean="0"/>
              <a:t> </a:t>
            </a:r>
            <a:r>
              <a:rPr lang="ru-RU" sz="2000" dirty="0" smtClean="0"/>
              <a:t>грамматика является своеобразным «каркасом», на котором послойно закреплены и взаимосвязаны</a:t>
            </a:r>
            <a:r>
              <a:rPr lang="en-US" sz="2000" dirty="0" smtClean="0"/>
              <a:t> </a:t>
            </a:r>
            <a:r>
              <a:rPr lang="ru-RU" sz="2000" dirty="0" smtClean="0"/>
              <a:t>между собой 4 вида речевой деятельности: чтение, </a:t>
            </a:r>
            <a:r>
              <a:rPr lang="ru-RU" sz="2000" dirty="0" err="1" smtClean="0"/>
              <a:t>аудирование</a:t>
            </a:r>
            <a:r>
              <a:rPr lang="ru-RU" sz="2000" dirty="0" smtClean="0"/>
              <a:t>, говорение и письмо. Сглаживание неровностей грамматического «каркаса» постепенно приводит к такому же эффекту у всех внешних слоёв, и наоборот.</a:t>
            </a:r>
            <a:endParaRPr lang="ru-RU" sz="2000" dirty="0"/>
          </a:p>
        </p:txBody>
      </p:sp>
      <p:sp>
        <p:nvSpPr>
          <p:cNvPr id="7" name="Прямоугольник 6"/>
          <p:cNvSpPr/>
          <p:nvPr/>
        </p:nvSpPr>
        <p:spPr>
          <a:xfrm>
            <a:off x="303337" y="4907543"/>
            <a:ext cx="966483" cy="9664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Шестиугольник 7"/>
          <p:cNvSpPr/>
          <p:nvPr/>
        </p:nvSpPr>
        <p:spPr>
          <a:xfrm>
            <a:off x="1371599" y="4942150"/>
            <a:ext cx="1080976" cy="931876"/>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емиугольник 8"/>
          <p:cNvSpPr/>
          <p:nvPr/>
        </p:nvSpPr>
        <p:spPr>
          <a:xfrm>
            <a:off x="2554354" y="4964397"/>
            <a:ext cx="921954" cy="921954"/>
          </a:xfrm>
          <a:prstGeom prst="hep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Восьмиугольник 9"/>
          <p:cNvSpPr/>
          <p:nvPr/>
        </p:nvSpPr>
        <p:spPr>
          <a:xfrm>
            <a:off x="3578087" y="4952072"/>
            <a:ext cx="934278" cy="934278"/>
          </a:xfrm>
          <a:prstGeom prst="oc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Десятиугольник 10"/>
          <p:cNvSpPr/>
          <p:nvPr/>
        </p:nvSpPr>
        <p:spPr>
          <a:xfrm>
            <a:off x="4614144" y="4964397"/>
            <a:ext cx="921953" cy="921953"/>
          </a:xfrm>
          <a:prstGeom prst="dec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Двенадцатиугольник 11"/>
          <p:cNvSpPr/>
          <p:nvPr/>
        </p:nvSpPr>
        <p:spPr>
          <a:xfrm>
            <a:off x="5637876" y="4980697"/>
            <a:ext cx="921953" cy="921953"/>
          </a:xfrm>
          <a:prstGeom prst="dodec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Овал 12"/>
          <p:cNvSpPr/>
          <p:nvPr/>
        </p:nvSpPr>
        <p:spPr>
          <a:xfrm>
            <a:off x="6661608" y="4952071"/>
            <a:ext cx="934279" cy="9342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Овал 13"/>
          <p:cNvSpPr/>
          <p:nvPr/>
        </p:nvSpPr>
        <p:spPr>
          <a:xfrm flipH="1">
            <a:off x="597734" y="5201940"/>
            <a:ext cx="377687" cy="37768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15" name="Овал 14"/>
          <p:cNvSpPr/>
          <p:nvPr/>
        </p:nvSpPr>
        <p:spPr>
          <a:xfrm flipH="1">
            <a:off x="1712805" y="5211879"/>
            <a:ext cx="377687" cy="37768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16" name="Овал 15"/>
          <p:cNvSpPr/>
          <p:nvPr/>
        </p:nvSpPr>
        <p:spPr>
          <a:xfrm flipH="1">
            <a:off x="2838316" y="5252829"/>
            <a:ext cx="377687" cy="37768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17" name="Овал 16"/>
          <p:cNvSpPr/>
          <p:nvPr/>
        </p:nvSpPr>
        <p:spPr>
          <a:xfrm flipH="1">
            <a:off x="3845252" y="5242890"/>
            <a:ext cx="377687" cy="37768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18" name="Овал 17"/>
          <p:cNvSpPr/>
          <p:nvPr/>
        </p:nvSpPr>
        <p:spPr>
          <a:xfrm flipH="1">
            <a:off x="4886277" y="5242889"/>
            <a:ext cx="377687" cy="37768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19" name="Овал 18"/>
          <p:cNvSpPr/>
          <p:nvPr/>
        </p:nvSpPr>
        <p:spPr>
          <a:xfrm flipH="1">
            <a:off x="5910008" y="5242889"/>
            <a:ext cx="377687" cy="37768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20" name="Овал 19"/>
          <p:cNvSpPr/>
          <p:nvPr/>
        </p:nvSpPr>
        <p:spPr>
          <a:xfrm flipH="1">
            <a:off x="6939903" y="5224898"/>
            <a:ext cx="377687" cy="37768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cxnSp>
        <p:nvCxnSpPr>
          <p:cNvPr id="22" name="Прямая со стрелкой 21"/>
          <p:cNvCxnSpPr/>
          <p:nvPr/>
        </p:nvCxnSpPr>
        <p:spPr>
          <a:xfrm>
            <a:off x="303337" y="4621696"/>
            <a:ext cx="7369672" cy="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86577" y="6006416"/>
            <a:ext cx="6633547" cy="369332"/>
          </a:xfrm>
          <a:prstGeom prst="rect">
            <a:avLst/>
          </a:prstGeom>
          <a:noFill/>
        </p:spPr>
        <p:txBody>
          <a:bodyPr wrap="none" rtlCol="0">
            <a:spAutoFit/>
          </a:bodyPr>
          <a:lstStyle/>
          <a:p>
            <a:r>
              <a:rPr lang="ru-RU" dirty="0" smtClean="0"/>
              <a:t>0                А1                 А2              В1                В2               С1               С2</a:t>
            </a:r>
            <a:endParaRPr lang="ru-RU" dirty="0"/>
          </a:p>
        </p:txBody>
      </p:sp>
      <p:sp>
        <p:nvSpPr>
          <p:cNvPr id="24" name="TextBox 23"/>
          <p:cNvSpPr txBox="1"/>
          <p:nvPr/>
        </p:nvSpPr>
        <p:spPr>
          <a:xfrm>
            <a:off x="7990873" y="4790618"/>
            <a:ext cx="3508513" cy="1477328"/>
          </a:xfrm>
          <a:prstGeom prst="rect">
            <a:avLst/>
          </a:prstGeom>
          <a:noFill/>
        </p:spPr>
        <p:txBody>
          <a:bodyPr wrap="square" rtlCol="0">
            <a:spAutoFit/>
          </a:bodyPr>
          <a:lstStyle/>
          <a:p>
            <a:pPr algn="ctr"/>
            <a:r>
              <a:rPr lang="ru-RU" dirty="0" smtClean="0"/>
              <a:t>Визуальное представление системы языковых </a:t>
            </a:r>
            <a:br>
              <a:rPr lang="ru-RU" dirty="0" smtClean="0"/>
            </a:br>
            <a:r>
              <a:rPr lang="ru-RU" dirty="0" smtClean="0"/>
              <a:t>компетенций</a:t>
            </a:r>
            <a:r>
              <a:rPr lang="en-US" dirty="0" smtClean="0"/>
              <a:t> CEFR </a:t>
            </a:r>
          </a:p>
          <a:p>
            <a:pPr algn="ctr"/>
            <a:r>
              <a:rPr lang="en-US" dirty="0" smtClean="0"/>
              <a:t>(</a:t>
            </a:r>
            <a:r>
              <a:rPr lang="en-US" i="1" dirty="0" smtClean="0"/>
              <a:t>Common European </a:t>
            </a:r>
            <a:r>
              <a:rPr lang="ru-RU" i="1" dirty="0" smtClean="0"/>
              <a:t/>
            </a:r>
            <a:br>
              <a:rPr lang="ru-RU" i="1" dirty="0" smtClean="0"/>
            </a:br>
            <a:r>
              <a:rPr lang="en-US" i="1" dirty="0" smtClean="0"/>
              <a:t>Framework of Reference)</a:t>
            </a:r>
            <a:endParaRPr lang="ru-RU" dirty="0"/>
          </a:p>
        </p:txBody>
      </p:sp>
    </p:spTree>
    <p:extLst>
      <p:ext uri="{BB962C8B-B14F-4D97-AF65-F5344CB8AC3E}">
        <p14:creationId xmlns:p14="http://schemas.microsoft.com/office/powerpoint/2010/main" val="11457779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987824" y="646044"/>
            <a:ext cx="5466522" cy="54665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8905461" y="2801250"/>
            <a:ext cx="2663687" cy="1323439"/>
          </a:xfrm>
          <a:prstGeom prst="rect">
            <a:avLst/>
          </a:prstGeom>
          <a:noFill/>
        </p:spPr>
        <p:txBody>
          <a:bodyPr wrap="square" rtlCol="0">
            <a:spAutoFit/>
          </a:bodyPr>
          <a:lstStyle/>
          <a:p>
            <a:pPr algn="ctr"/>
            <a:r>
              <a:rPr lang="ru-RU" sz="2000" dirty="0" smtClean="0"/>
              <a:t>пропорциональная модель формирования речевых навыков</a:t>
            </a:r>
            <a:endParaRPr lang="ru-RU" sz="2000" dirty="0"/>
          </a:p>
        </p:txBody>
      </p:sp>
      <p:cxnSp>
        <p:nvCxnSpPr>
          <p:cNvPr id="7" name="Прямая соединительная линия 6"/>
          <p:cNvCxnSpPr/>
          <p:nvPr/>
        </p:nvCxnSpPr>
        <p:spPr>
          <a:xfrm flipV="1">
            <a:off x="1967948" y="646044"/>
            <a:ext cx="5486398" cy="5456583"/>
          </a:xfrm>
          <a:prstGeom prst="line">
            <a:avLst/>
          </a:prstGeom>
        </p:spPr>
        <p:style>
          <a:lnRef idx="3">
            <a:schemeClr val="accent4"/>
          </a:lnRef>
          <a:fillRef idx="0">
            <a:schemeClr val="accent4"/>
          </a:fillRef>
          <a:effectRef idx="2">
            <a:schemeClr val="accent4"/>
          </a:effectRef>
          <a:fontRef idx="minor">
            <a:schemeClr val="tx1"/>
          </a:fontRef>
        </p:style>
      </p:cxnSp>
      <p:cxnSp>
        <p:nvCxnSpPr>
          <p:cNvPr id="9" name="Прямая соединительная линия 8"/>
          <p:cNvCxnSpPr/>
          <p:nvPr/>
        </p:nvCxnSpPr>
        <p:spPr>
          <a:xfrm flipH="1" flipV="1">
            <a:off x="1987824" y="646044"/>
            <a:ext cx="5486398" cy="5456583"/>
          </a:xfrm>
          <a:prstGeom prst="line">
            <a:avLst/>
          </a:prstGeom>
        </p:spPr>
        <p:style>
          <a:lnRef idx="3">
            <a:schemeClr val="accent4"/>
          </a:lnRef>
          <a:fillRef idx="0">
            <a:schemeClr val="accent4"/>
          </a:fillRef>
          <a:effectRef idx="2">
            <a:schemeClr val="accent4"/>
          </a:effectRef>
          <a:fontRef idx="minor">
            <a:schemeClr val="tx1"/>
          </a:fontRef>
        </p:style>
      </p:cxnSp>
      <p:sp>
        <p:nvSpPr>
          <p:cNvPr id="12" name="Овал 11"/>
          <p:cNvSpPr/>
          <p:nvPr/>
        </p:nvSpPr>
        <p:spPr>
          <a:xfrm>
            <a:off x="3518451" y="2181639"/>
            <a:ext cx="2385391" cy="2385391"/>
          </a:xfrm>
          <a:prstGeom prst="ellipse">
            <a:avLst/>
          </a:prstGeom>
          <a:solidFill>
            <a:srgbClr val="FFFF00"/>
          </a:solidFill>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800" dirty="0" smtClean="0">
                <a:solidFill>
                  <a:schemeClr val="accent5">
                    <a:lumMod val="75000"/>
                  </a:schemeClr>
                </a:solidFill>
              </a:rPr>
              <a:t>grammar</a:t>
            </a:r>
            <a:endParaRPr lang="ru-RU" sz="2800" dirty="0">
              <a:solidFill>
                <a:schemeClr val="accent5">
                  <a:lumMod val="75000"/>
                </a:schemeClr>
              </a:solidFill>
            </a:endParaRPr>
          </a:p>
        </p:txBody>
      </p:sp>
      <p:sp>
        <p:nvSpPr>
          <p:cNvPr id="13" name="Овал 12"/>
          <p:cNvSpPr/>
          <p:nvPr/>
        </p:nvSpPr>
        <p:spPr>
          <a:xfrm>
            <a:off x="1480328" y="99392"/>
            <a:ext cx="1093304" cy="1093304"/>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14" name="Овал 13"/>
          <p:cNvSpPr/>
          <p:nvPr/>
        </p:nvSpPr>
        <p:spPr>
          <a:xfrm>
            <a:off x="6868538" y="5555975"/>
            <a:ext cx="1093304" cy="1093304"/>
          </a:xfrm>
          <a:prstGeom prst="ellipse">
            <a:avLst/>
          </a:prstGeom>
          <a:solidFill>
            <a:srgbClr val="7030A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15" name="Овал 14"/>
          <p:cNvSpPr/>
          <p:nvPr/>
        </p:nvSpPr>
        <p:spPr>
          <a:xfrm>
            <a:off x="1480328" y="5555975"/>
            <a:ext cx="1093304" cy="1093304"/>
          </a:xfrm>
          <a:prstGeom prst="ellipse">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16" name="Овал 15"/>
          <p:cNvSpPr/>
          <p:nvPr/>
        </p:nvSpPr>
        <p:spPr>
          <a:xfrm>
            <a:off x="6868539" y="99392"/>
            <a:ext cx="1093304" cy="1093304"/>
          </a:xfrm>
          <a:prstGeom prst="ellipse">
            <a:avLst/>
          </a:prstGeom>
          <a:solidFill>
            <a:srgbClr val="FFC000"/>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dirty="0"/>
          </a:p>
        </p:txBody>
      </p:sp>
      <p:sp>
        <p:nvSpPr>
          <p:cNvPr id="19" name="TextBox 18"/>
          <p:cNvSpPr txBox="1"/>
          <p:nvPr/>
        </p:nvSpPr>
        <p:spPr>
          <a:xfrm>
            <a:off x="1580287" y="461378"/>
            <a:ext cx="893386" cy="369332"/>
          </a:xfrm>
          <a:prstGeom prst="rect">
            <a:avLst/>
          </a:prstGeom>
          <a:noFill/>
        </p:spPr>
        <p:txBody>
          <a:bodyPr wrap="none" rtlCol="0">
            <a:spAutoFit/>
          </a:bodyPr>
          <a:lstStyle/>
          <a:p>
            <a:r>
              <a:rPr lang="en-US" dirty="0" smtClean="0">
                <a:solidFill>
                  <a:schemeClr val="bg1"/>
                </a:solidFill>
              </a:rPr>
              <a:t>reading</a:t>
            </a:r>
            <a:endParaRPr lang="ru-RU" dirty="0">
              <a:solidFill>
                <a:schemeClr val="bg1"/>
              </a:solidFill>
            </a:endParaRPr>
          </a:p>
        </p:txBody>
      </p:sp>
      <p:sp>
        <p:nvSpPr>
          <p:cNvPr id="20" name="TextBox 19"/>
          <p:cNvSpPr txBox="1"/>
          <p:nvPr/>
        </p:nvSpPr>
        <p:spPr>
          <a:xfrm>
            <a:off x="1500203" y="5922931"/>
            <a:ext cx="1010213" cy="369332"/>
          </a:xfrm>
          <a:prstGeom prst="rect">
            <a:avLst/>
          </a:prstGeom>
          <a:noFill/>
        </p:spPr>
        <p:txBody>
          <a:bodyPr wrap="none" rtlCol="0">
            <a:spAutoFit/>
          </a:bodyPr>
          <a:lstStyle/>
          <a:p>
            <a:r>
              <a:rPr lang="en-US" dirty="0" smtClean="0">
                <a:solidFill>
                  <a:schemeClr val="bg1"/>
                </a:solidFill>
              </a:rPr>
              <a:t>speaking</a:t>
            </a:r>
            <a:endParaRPr lang="ru-RU" dirty="0">
              <a:solidFill>
                <a:schemeClr val="bg1"/>
              </a:solidFill>
            </a:endParaRPr>
          </a:p>
        </p:txBody>
      </p:sp>
      <p:sp>
        <p:nvSpPr>
          <p:cNvPr id="21" name="TextBox 20"/>
          <p:cNvSpPr txBox="1"/>
          <p:nvPr/>
        </p:nvSpPr>
        <p:spPr>
          <a:xfrm>
            <a:off x="6993439" y="481257"/>
            <a:ext cx="843501" cy="369332"/>
          </a:xfrm>
          <a:prstGeom prst="rect">
            <a:avLst/>
          </a:prstGeom>
          <a:noFill/>
        </p:spPr>
        <p:txBody>
          <a:bodyPr wrap="none" rtlCol="0">
            <a:spAutoFit/>
          </a:bodyPr>
          <a:lstStyle/>
          <a:p>
            <a:r>
              <a:rPr lang="en-US" dirty="0" smtClean="0"/>
              <a:t>writing</a:t>
            </a:r>
            <a:endParaRPr lang="ru-RU" dirty="0"/>
          </a:p>
        </p:txBody>
      </p:sp>
      <p:sp>
        <p:nvSpPr>
          <p:cNvPr id="22" name="TextBox 21"/>
          <p:cNvSpPr txBox="1"/>
          <p:nvPr/>
        </p:nvSpPr>
        <p:spPr>
          <a:xfrm>
            <a:off x="6933078" y="5917961"/>
            <a:ext cx="973087" cy="369332"/>
          </a:xfrm>
          <a:prstGeom prst="rect">
            <a:avLst/>
          </a:prstGeom>
          <a:noFill/>
        </p:spPr>
        <p:txBody>
          <a:bodyPr wrap="none" rtlCol="0">
            <a:spAutoFit/>
          </a:bodyPr>
          <a:lstStyle/>
          <a:p>
            <a:r>
              <a:rPr lang="en-US" dirty="0" smtClean="0">
                <a:solidFill>
                  <a:schemeClr val="bg1"/>
                </a:solidFill>
              </a:rPr>
              <a:t>listening</a:t>
            </a:r>
            <a:endParaRPr lang="ru-RU" dirty="0">
              <a:solidFill>
                <a:schemeClr val="bg1"/>
              </a:solidFill>
            </a:endParaRPr>
          </a:p>
        </p:txBody>
      </p:sp>
    </p:spTree>
    <p:extLst>
      <p:ext uri="{BB962C8B-B14F-4D97-AF65-F5344CB8AC3E}">
        <p14:creationId xmlns:p14="http://schemas.microsoft.com/office/powerpoint/2010/main" val="336240628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TotalTime>
  <Words>983</Words>
  <Application>Microsoft Office PowerPoint</Application>
  <PresentationFormat>Широкоэкранный</PresentationFormat>
  <Paragraphs>157</Paragraphs>
  <Slides>32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32</vt:i4>
      </vt:variant>
    </vt:vector>
  </HeadingPairs>
  <TitlesOfParts>
    <vt:vector size="36" baseType="lpstr">
      <vt:lpstr>Arial</vt:lpstr>
      <vt:lpstr>Calibri</vt:lpstr>
      <vt:lpstr>Calibri Light</vt:lpstr>
      <vt:lpstr>Тема Office</vt:lpstr>
      <vt:lpstr>Система обучения английской грамматике и подготовка школьников  к ОГЭ и ЕГЭ.  «Практическая грамматика  для ОГЭ и ЕГЭ»</vt:lpstr>
      <vt:lpstr>Традиционные подходы к обучению грамматике</vt:lpstr>
      <vt:lpstr>Дедуктивный метод</vt:lpstr>
      <vt:lpstr>Индуктивный метод</vt:lpstr>
      <vt:lpstr>Структурный метод</vt:lpstr>
      <vt:lpstr>Коммуникативный метод</vt:lpstr>
      <vt:lpstr>Практические подходы к обучению грамматике</vt:lpstr>
      <vt:lpstr>Презентация PowerPoint</vt:lpstr>
      <vt:lpstr>Презентация PowerPoint</vt:lpstr>
      <vt:lpstr>Презентация PowerPoint</vt:lpstr>
      <vt:lpstr>Презентация PowerPoint</vt:lpstr>
      <vt:lpstr>Презентация PowerPoint</vt:lpstr>
      <vt:lpstr>Для учащихся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Бесплатное электронное приложение к учебному пособию, доступное для скачивания  на сайте издательства «Титул»</vt:lpstr>
      <vt:lpstr>Презентация PowerPoint</vt:lpstr>
      <vt:lpstr>Презентация PowerPoint</vt:lpstr>
      <vt:lpstr>National Corpora</vt:lpstr>
      <vt:lpstr>Презентация PowerPoint</vt:lpstr>
      <vt:lpstr>Презентация PowerPoint</vt:lpstr>
      <vt:lpstr>Презентация PowerPoint</vt:lpstr>
      <vt:lpstr>Презентация PowerPoint</vt:lpstr>
      <vt:lpstr>Презентация PowerPoint</vt:lpstr>
      <vt:lpstr>Онлайн-словари, которые можно рекомендовать учащимся</vt:lpstr>
      <vt:lpstr>Оффлайн-словари в виде отдельных приложений</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Система обучения грамматике английского языка на базе пособия   «Практическая грамматика  для ОГЭ и ЕГЭ»</dc:title>
  <dc:creator>AcerLaptop</dc:creator>
  <cp:lastModifiedBy>AcerLaptop</cp:lastModifiedBy>
  <cp:revision>83</cp:revision>
  <dcterms:created xsi:type="dcterms:W3CDTF">2017-06-02T09:13:58Z</dcterms:created>
  <dcterms:modified xsi:type="dcterms:W3CDTF">2017-06-20T09:48:56Z</dcterms:modified>
</cp:coreProperties>
</file>