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1" r:id="rId7"/>
    <p:sldId id="263" r:id="rId8"/>
    <p:sldId id="262" r:id="rId9"/>
    <p:sldId id="326" r:id="rId10"/>
    <p:sldId id="256" r:id="rId11"/>
    <p:sldId id="265" r:id="rId12"/>
    <p:sldId id="266" r:id="rId13"/>
    <p:sldId id="270" r:id="rId14"/>
    <p:sldId id="279" r:id="rId15"/>
    <p:sldId id="282" r:id="rId16"/>
    <p:sldId id="280" r:id="rId17"/>
    <p:sldId id="281" r:id="rId18"/>
    <p:sldId id="283" r:id="rId19"/>
    <p:sldId id="289" r:id="rId20"/>
    <p:sldId id="290" r:id="rId21"/>
    <p:sldId id="291" r:id="rId22"/>
    <p:sldId id="292" r:id="rId23"/>
    <p:sldId id="293" r:id="rId24"/>
    <p:sldId id="267" r:id="rId25"/>
    <p:sldId id="294" r:id="rId26"/>
    <p:sldId id="295" r:id="rId27"/>
    <p:sldId id="296" r:id="rId28"/>
    <p:sldId id="297" r:id="rId29"/>
    <p:sldId id="298" r:id="rId30"/>
    <p:sldId id="299" r:id="rId31"/>
    <p:sldId id="301" r:id="rId32"/>
    <p:sldId id="268" r:id="rId33"/>
    <p:sldId id="286" r:id="rId34"/>
    <p:sldId id="284" r:id="rId35"/>
    <p:sldId id="285" r:id="rId36"/>
    <p:sldId id="287" r:id="rId37"/>
    <p:sldId id="273" r:id="rId38"/>
    <p:sldId id="274" r:id="rId39"/>
    <p:sldId id="276" r:id="rId40"/>
    <p:sldId id="277" r:id="rId41"/>
    <p:sldId id="278" r:id="rId42"/>
    <p:sldId id="302" r:id="rId43"/>
    <p:sldId id="304" r:id="rId44"/>
    <p:sldId id="321" r:id="rId45"/>
    <p:sldId id="306" r:id="rId46"/>
    <p:sldId id="307" r:id="rId47"/>
    <p:sldId id="308" r:id="rId48"/>
    <p:sldId id="309" r:id="rId49"/>
    <p:sldId id="310" r:id="rId50"/>
    <p:sldId id="311" r:id="rId51"/>
    <p:sldId id="305" r:id="rId52"/>
    <p:sldId id="322" r:id="rId53"/>
    <p:sldId id="323" r:id="rId54"/>
    <p:sldId id="313" r:id="rId55"/>
    <p:sldId id="314" r:id="rId56"/>
    <p:sldId id="315" r:id="rId57"/>
    <p:sldId id="324" r:id="rId58"/>
    <p:sldId id="325" r:id="rId59"/>
    <p:sldId id="316" r:id="rId60"/>
    <p:sldId id="317" r:id="rId61"/>
    <p:sldId id="318" r:id="rId62"/>
    <p:sldId id="319" r:id="rId63"/>
    <p:sldId id="320" r:id="rId64"/>
    <p:sldId id="272" r:id="rId65"/>
    <p:sldId id="327" r:id="rId6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C08B0E30-4060-4C8B-BC3F-37DC34A5551C}" type="pres">
      <dgm:prSet presAssocID="{A044EFF1-BBA8-4421-9644-7CD20FEE794E}" presName="ThreeNodes_1" presStyleLbl="node1" presStyleIdx="0" presStyleCnt="3" custScaleX="115517" custScaleY="108800" custLinFactNeighborX="7895" custLinFactNeighborY="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115709" custLinFactNeighborX="-2087" custLinFactNeighborY="-4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116064" custLinFactNeighborX="-10733" custLinFactNeighborY="-10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46161" custScaleY="50287" custLinFactX="-200000" custLinFactNeighborX="-292393" custLinFactNeighborY="13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55339" custLinFactX="-240558" custLinFactNeighborX="-300000" custLinFactNeighborY="-9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A0057FCA-096E-426F-B1F8-99C19A635908}" type="presOf" srcId="{E3010F43-C58B-4797-B357-4C2180ED0B55}" destId="{F6005C4D-6EA3-4DEB-A143-4BD5DBBF30F9}" srcOrd="1" destOrd="0" presId="urn:microsoft.com/office/officeart/2005/8/layout/vProcess5"/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14F26F80-95FD-4B81-A472-1B68BD3F65A5}" type="presOf" srcId="{944F82DE-48D1-4D45-968C-AF6AD23996F7}" destId="{C08B0E30-4060-4C8B-BC3F-37DC34A5551C}" srcOrd="0" destOrd="0" presId="urn:microsoft.com/office/officeart/2005/8/layout/vProcess5"/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A821D114-AA87-49F2-ADF5-172289C8C467}" type="presOf" srcId="{E3010F43-C58B-4797-B357-4C2180ED0B55}" destId="{1133975C-CF84-480F-AFE5-D4A1002A049F}" srcOrd="0" destOrd="0" presId="urn:microsoft.com/office/officeart/2005/8/layout/vProcess5"/>
    <dgm:cxn modelId="{2C709B81-5CF9-4C23-9809-CE3C4F80A6A8}" type="presOf" srcId="{5BD7FB8E-A04C-42F7-BE42-EFB50B04785B}" destId="{0A9B5802-5A58-4312-856D-B33A2F55CE09}" srcOrd="0" destOrd="0" presId="urn:microsoft.com/office/officeart/2005/8/layout/vProcess5"/>
    <dgm:cxn modelId="{62A01D46-F111-4C05-88CC-48C6CA80EB0A}" type="presOf" srcId="{A044EFF1-BBA8-4421-9644-7CD20FEE794E}" destId="{33FF5430-D1DA-4B75-A0C7-987E334ADB04}" srcOrd="0" destOrd="0" presId="urn:microsoft.com/office/officeart/2005/8/layout/vProcess5"/>
    <dgm:cxn modelId="{98241409-0B49-4267-A5CD-6916DBE16603}" type="presOf" srcId="{F0DA9C66-85AE-487C-ADDF-B2F5E89A1453}" destId="{D19856FE-340A-43F7-B8DB-BE37F85B9659}" srcOrd="0" destOrd="0" presId="urn:microsoft.com/office/officeart/2005/8/layout/vProcess5"/>
    <dgm:cxn modelId="{8FB6A42F-4EAE-4942-B1BB-C60F018F6895}" type="presOf" srcId="{944F82DE-48D1-4D45-968C-AF6AD23996F7}" destId="{B47BF320-8E11-43C7-910A-DDDBA4AB0254}" srcOrd="1" destOrd="0" presId="urn:microsoft.com/office/officeart/2005/8/layout/vProcess5"/>
    <dgm:cxn modelId="{EEA55805-D0FE-46E2-88F1-7AABBCDBE530}" type="presOf" srcId="{D68CEBB0-3545-418D-906F-5FA6B7A087BF}" destId="{F5B065D9-DF9C-40FE-8FF5-91D5DA92702B}" srcOrd="0" destOrd="0" presId="urn:microsoft.com/office/officeart/2005/8/layout/vProcess5"/>
    <dgm:cxn modelId="{B856870C-56B9-4EB3-B89A-1B6BFFF4DD26}" type="presOf" srcId="{5BD7FB8E-A04C-42F7-BE42-EFB50B04785B}" destId="{701F72D4-BC12-43B7-B85C-9842DF32F6E2}" srcOrd="1" destOrd="0" presId="urn:microsoft.com/office/officeart/2005/8/layout/vProcess5"/>
    <dgm:cxn modelId="{54080783-29D4-400E-9F7A-C53E85AB667C}" type="presParOf" srcId="{33FF5430-D1DA-4B75-A0C7-987E334ADB04}" destId="{AA8338A1-D411-48E0-B2E2-680C0B3E952E}" srcOrd="0" destOrd="0" presId="urn:microsoft.com/office/officeart/2005/8/layout/vProcess5"/>
    <dgm:cxn modelId="{F98B6F41-B0B5-412E-B924-B31283E412D0}" type="presParOf" srcId="{33FF5430-D1DA-4B75-A0C7-987E334ADB04}" destId="{C08B0E30-4060-4C8B-BC3F-37DC34A5551C}" srcOrd="1" destOrd="0" presId="urn:microsoft.com/office/officeart/2005/8/layout/vProcess5"/>
    <dgm:cxn modelId="{E46CB4E5-8C44-4A2B-8851-1F80F471F041}" type="presParOf" srcId="{33FF5430-D1DA-4B75-A0C7-987E334ADB04}" destId="{1133975C-CF84-480F-AFE5-D4A1002A049F}" srcOrd="2" destOrd="0" presId="urn:microsoft.com/office/officeart/2005/8/layout/vProcess5"/>
    <dgm:cxn modelId="{26069A35-5D3E-4CE9-9A06-03E7FAEA826F}" type="presParOf" srcId="{33FF5430-D1DA-4B75-A0C7-987E334ADB04}" destId="{0A9B5802-5A58-4312-856D-B33A2F55CE09}" srcOrd="3" destOrd="0" presId="urn:microsoft.com/office/officeart/2005/8/layout/vProcess5"/>
    <dgm:cxn modelId="{A11C929F-705D-4B1D-8C2A-32CE55BA4C26}" type="presParOf" srcId="{33FF5430-D1DA-4B75-A0C7-987E334ADB04}" destId="{D19856FE-340A-43F7-B8DB-BE37F85B9659}" srcOrd="4" destOrd="0" presId="urn:microsoft.com/office/officeart/2005/8/layout/vProcess5"/>
    <dgm:cxn modelId="{859C4DA0-8645-4DE0-B757-DDDEE3313215}" type="presParOf" srcId="{33FF5430-D1DA-4B75-A0C7-987E334ADB04}" destId="{F5B065D9-DF9C-40FE-8FF5-91D5DA92702B}" srcOrd="5" destOrd="0" presId="urn:microsoft.com/office/officeart/2005/8/layout/vProcess5"/>
    <dgm:cxn modelId="{1851C776-5198-4FD1-A29F-BEFC05A1DB44}" type="presParOf" srcId="{33FF5430-D1DA-4B75-A0C7-987E334ADB04}" destId="{B47BF320-8E11-43C7-910A-DDDBA4AB0254}" srcOrd="6" destOrd="0" presId="urn:microsoft.com/office/officeart/2005/8/layout/vProcess5"/>
    <dgm:cxn modelId="{9D353406-682C-43FA-993A-F2571D19A357}" type="presParOf" srcId="{33FF5430-D1DA-4B75-A0C7-987E334ADB04}" destId="{F6005C4D-6EA3-4DEB-A143-4BD5DBBF30F9}" srcOrd="7" destOrd="0" presId="urn:microsoft.com/office/officeart/2005/8/layout/vProcess5"/>
    <dgm:cxn modelId="{818DF8AB-0113-4958-8344-2CFA8253A77E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8B0E30-4060-4C8B-BC3F-37DC34A5551C}">
      <dsp:nvSpPr>
        <dsp:cNvPr id="0" name=""/>
        <dsp:cNvSpPr/>
      </dsp:nvSpPr>
      <dsp:spPr>
        <a:xfrm>
          <a:off x="-18" y="-42720"/>
          <a:ext cx="8484510" cy="21780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-18" y="-42720"/>
        <a:ext cx="6124588" cy="2178048"/>
      </dsp:txXfrm>
    </dsp:sp>
    <dsp:sp modelId="{1133975C-CF84-480F-AFE5-D4A1002A049F}">
      <dsp:nvSpPr>
        <dsp:cNvPr id="0" name=""/>
        <dsp:cNvSpPr/>
      </dsp:nvSpPr>
      <dsp:spPr>
        <a:xfrm>
          <a:off x="0" y="2281939"/>
          <a:ext cx="8498612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6500" kern="1200" dirty="0"/>
        </a:p>
      </dsp:txBody>
      <dsp:txXfrm>
        <a:off x="0" y="2281939"/>
        <a:ext cx="6243101" cy="2001882"/>
      </dsp:txXfrm>
    </dsp:sp>
    <dsp:sp modelId="{0A9B5802-5A58-4312-856D-B33A2F55CE09}">
      <dsp:nvSpPr>
        <dsp:cNvPr id="0" name=""/>
        <dsp:cNvSpPr/>
      </dsp:nvSpPr>
      <dsp:spPr>
        <a:xfrm>
          <a:off x="0" y="4511389"/>
          <a:ext cx="8524686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4511389"/>
        <a:ext cx="6262255" cy="2001882"/>
      </dsp:txXfrm>
    </dsp:sp>
    <dsp:sp modelId="{D19856FE-340A-43F7-B8DB-BE37F85B9659}">
      <dsp:nvSpPr>
        <dsp:cNvPr id="0" name=""/>
        <dsp:cNvSpPr/>
      </dsp:nvSpPr>
      <dsp:spPr>
        <a:xfrm>
          <a:off x="0" y="2063504"/>
          <a:ext cx="600657" cy="654346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0" y="2063504"/>
        <a:ext cx="600657" cy="654346"/>
      </dsp:txXfrm>
    </dsp:sp>
    <dsp:sp modelId="{F5B065D9-DF9C-40FE-8FF5-91D5DA92702B}">
      <dsp:nvSpPr>
        <dsp:cNvPr id="0" name=""/>
        <dsp:cNvSpPr/>
      </dsp:nvSpPr>
      <dsp:spPr>
        <a:xfrm>
          <a:off x="0" y="4050649"/>
          <a:ext cx="643325" cy="720084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0" y="4050649"/>
        <a:ext cx="643325" cy="720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obr.ru/article/60152-qqe-16-m9-podgotovka-k-ekzamenam-v-shkole-pamyatki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obr.ru/article/60152-qqe-16-m9-podgotovka-k-ekzamenam-v-shkole-pamyatki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18" Type="http://schemas.openxmlformats.org/officeDocument/2006/relationships/image" Target="../media/image4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" Type="http://schemas.openxmlformats.org/officeDocument/2006/relationships/diagramData" Target="../diagrams/data1.xml"/><Relationship Id="rId16" Type="http://schemas.openxmlformats.org/officeDocument/2006/relationships/image" Target="../media/image42.jpeg"/><Relationship Id="rId20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37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19" Type="http://schemas.openxmlformats.org/officeDocument/2006/relationships/image" Target="../media/image4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5.png"/><Relationship Id="rId1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Объект 2"/>
          <p:cNvSpPr>
            <a:spLocks noGrp="1"/>
          </p:cNvSpPr>
          <p:nvPr>
            <p:ph idx="1"/>
          </p:nvPr>
        </p:nvSpPr>
        <p:spPr>
          <a:xfrm>
            <a:off x="5148064" y="5373216"/>
            <a:ext cx="3899099" cy="1484784"/>
          </a:xfrm>
        </p:spPr>
        <p:txBody>
          <a:bodyPr/>
          <a:lstStyle/>
          <a:p>
            <a:pPr algn="r" eaLnBrk="1" hangingPunct="1">
              <a:buFont typeface="Arial" pitchFamily="34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«Титул»</a:t>
            </a:r>
            <a:endParaRPr lang="ru-RU" altLang="ru-RU" dirty="0" smtClean="0"/>
          </a:p>
        </p:txBody>
      </p:sp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548847" y="2466191"/>
            <a:ext cx="81359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800" b="1" dirty="0"/>
              <a:t>Система работы учителя английского языка с родителями учащихся</a:t>
            </a:r>
            <a:endParaRPr lang="ru-RU" alt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052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-387350"/>
            <a:ext cx="25193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085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Основные задачи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Активное </a:t>
            </a:r>
            <a:r>
              <a:rPr lang="ru-RU" dirty="0"/>
              <a:t>вовлечение родителей </a:t>
            </a:r>
            <a:r>
              <a:rPr lang="ru-RU" dirty="0" smtClean="0"/>
              <a:t>в образовательный процесс;</a:t>
            </a:r>
            <a:endParaRPr lang="ru-RU" dirty="0"/>
          </a:p>
          <a:p>
            <a:r>
              <a:rPr lang="ru-RU" dirty="0" smtClean="0"/>
              <a:t>Формирование </a:t>
            </a:r>
            <a:r>
              <a:rPr lang="ru-RU" dirty="0"/>
              <a:t>здорового образа жизни  в </a:t>
            </a:r>
            <a:r>
              <a:rPr lang="ru-RU" dirty="0" smtClean="0"/>
              <a:t>семьях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условий для профилактики асоциального поведения детей и </a:t>
            </a:r>
            <a:r>
              <a:rPr lang="ru-RU" dirty="0" smtClean="0"/>
              <a:t>подростков;</a:t>
            </a:r>
            <a:endParaRPr lang="ru-RU" dirty="0"/>
          </a:p>
          <a:p>
            <a:r>
              <a:rPr lang="ru-RU" dirty="0" smtClean="0"/>
              <a:t>Совершенствование </a:t>
            </a:r>
            <a:r>
              <a:rPr lang="ru-RU" dirty="0"/>
              <a:t>форм  взаимодействия школа – </a:t>
            </a:r>
            <a:r>
              <a:rPr lang="ru-RU" dirty="0" smtClean="0"/>
              <a:t>семья</a:t>
            </a:r>
            <a:r>
              <a:rPr lang="ru-RU" dirty="0"/>
              <a:t>;</a:t>
            </a:r>
          </a:p>
          <a:p>
            <a:r>
              <a:rPr lang="ru-RU" dirty="0" smtClean="0"/>
              <a:t>Педагогическое </a:t>
            </a:r>
            <a:r>
              <a:rPr lang="ru-RU" dirty="0"/>
              <a:t>сопровождение семьи (изучение, консультирование, оказание помощи в вопросах воспитания, просвещения и др</a:t>
            </a:r>
            <a:r>
              <a:rPr lang="ru-RU" dirty="0" smtClean="0"/>
              <a:t>.);</a:t>
            </a:r>
          </a:p>
          <a:p>
            <a:r>
              <a:rPr lang="ru-RU" dirty="0" smtClean="0"/>
              <a:t>Повышение качества образования через работу с родителями;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51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Возможные формы работы с родителями: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31003524"/>
              </p:ext>
            </p:extLst>
          </p:nvPr>
        </p:nvGraphicFramePr>
        <p:xfrm>
          <a:off x="395536" y="1700808"/>
          <a:ext cx="8352928" cy="5115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73668"/>
                <a:gridCol w="4179260"/>
              </a:tblGrid>
              <a:tr h="482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Традиционные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Нетрадиционные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342083">
                <a:tc>
                  <a:txBody>
                    <a:bodyPr/>
                    <a:lstStyle/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собрания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</a:t>
                      </a:r>
                      <a:r>
                        <a:rPr lang="ru-RU" sz="2800" dirty="0" err="1">
                          <a:effectLst/>
                        </a:rPr>
                        <a:t>Общеклассные</a:t>
                      </a:r>
                      <a:r>
                        <a:rPr lang="ru-RU" sz="2800" dirty="0">
                          <a:effectLst/>
                        </a:rPr>
                        <a:t> и общешкольные конференции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Индивидуальные консультации педагога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● Посещения на дому</a:t>
                      </a:r>
                    </a:p>
                    <a:p>
                      <a:pPr marL="3810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● </a:t>
                      </a:r>
                      <a:r>
                        <a:rPr lang="ru-RU" sz="2800" dirty="0" smtClean="0">
                          <a:effectLst/>
                        </a:rPr>
                        <a:t>Совместные мероприятия</a:t>
                      </a:r>
                      <a:r>
                        <a:rPr lang="ru-RU" sz="2800" baseline="0" dirty="0" smtClean="0">
                          <a:effectLst/>
                        </a:rPr>
                        <a:t> (субботники, поездки, экскурсии)</a:t>
                      </a:r>
                      <a:endParaRPr lang="ru-RU" sz="2400" dirty="0" smtClean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тренинги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Дискуссии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Психологические разминки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Круглые столы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●</a:t>
                      </a:r>
                      <a:r>
                        <a:rPr lang="ru-RU" sz="2800" dirty="0">
                          <a:effectLst/>
                        </a:rPr>
                        <a:t> Практикумы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</a:t>
                      </a:r>
                      <a:r>
                        <a:rPr lang="ru-RU" sz="2800" dirty="0" smtClean="0">
                          <a:effectLst/>
                        </a:rPr>
                        <a:t>вечера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043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Пример плана работы на учебный год: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70192557"/>
              </p:ext>
            </p:extLst>
          </p:nvPr>
        </p:nvGraphicFramePr>
        <p:xfrm>
          <a:off x="467544" y="585188"/>
          <a:ext cx="8424938" cy="6272812"/>
        </p:xfrm>
        <a:graphic>
          <a:graphicData uri="http://schemas.openxmlformats.org/drawingml/2006/table">
            <a:tbl>
              <a:tblPr/>
              <a:tblGrid>
                <a:gridCol w="2829509"/>
                <a:gridCol w="2829509"/>
                <a:gridCol w="2765920"/>
              </a:tblGrid>
              <a:tr h="5171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Формы работы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цели работы: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Наглядная информация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74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сентябрь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Педагогические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беседы: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Концепция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работы с учениками на учебный год, предлагаемые дополнительные 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пособия 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предполагаемая польза от работы с ними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Анкетирование с целью выявления запросов и потребностей родителей при обучении иностранному языку.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Ознакомить родителей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технологией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программой обучения, которая способствует развитию памяти, мышления, речи.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Выяснить потребности и пожелания родителей к проведению занятий по иностранному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языку, обговорить возможность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использования дополнительных пособий по желанию родителей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3429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Родительской собрание «Родительское собрание: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«Вопрос-ответ, по результатам  анкетирования»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Ответить на вопросы, интересующие  родителей, сделать сообщение по результатам анкетирования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14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в подготовке домашних заданий дома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Как помочь в выполнении домашних заданий;</a:t>
                      </a: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Для кого предназначены ГДЗ;</a:t>
                      </a: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Что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такое проектная работа и как помочь ребенку в его выполнении;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9036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7355160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портфель ученика 5 класса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8219256" cy="420933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Научатся:</a:t>
            </a:r>
          </a:p>
          <a:p>
            <a:r>
              <a:rPr lang="ru-RU" dirty="0" smtClean="0"/>
              <a:t>Читать тексты на английском языке разных стилей и жанров с разной полнотой понимания (с полным пониманием, поиск информации в тексте, понимание общего смысла);</a:t>
            </a:r>
          </a:p>
          <a:p>
            <a:r>
              <a:rPr lang="ru-RU" dirty="0" smtClean="0"/>
              <a:t>Справляться с заданиями на анализ, сравнение, классификацию, группировку, синтез информации;</a:t>
            </a:r>
          </a:p>
          <a:p>
            <a:r>
              <a:rPr lang="ru-RU" dirty="0" smtClean="0"/>
              <a:t>Заполнять и работать с таблицами и схемами;</a:t>
            </a:r>
          </a:p>
          <a:p>
            <a:r>
              <a:rPr lang="ru-RU" dirty="0" smtClean="0"/>
              <a:t>Выполнять действия по инструкции (плану);</a:t>
            </a:r>
          </a:p>
          <a:p>
            <a:r>
              <a:rPr lang="ru-RU" dirty="0" smtClean="0"/>
              <a:t>В</a:t>
            </a:r>
            <a:r>
              <a:rPr lang="ru-RU" dirty="0" smtClean="0"/>
              <a:t>ыполнять творческие задания;</a:t>
            </a:r>
          </a:p>
          <a:p>
            <a:r>
              <a:rPr lang="ru-RU" dirty="0" smtClean="0"/>
              <a:t>Оценивать свою работу;</a:t>
            </a:r>
          </a:p>
          <a:p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7187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Интересный квест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902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4979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25937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07188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569325" cy="6389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451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332656"/>
            <a:ext cx="5410944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Книга </a:t>
            </a:r>
            <a:r>
              <a:rPr lang="ru-RU" sz="1600" dirty="0"/>
              <a:t>для чтения на </a:t>
            </a:r>
            <a:r>
              <a:rPr lang="ru-RU" sz="1600" dirty="0" smtClean="0"/>
              <a:t>уроках </a:t>
            </a:r>
            <a:r>
              <a:rPr lang="ru-RU" sz="1600" dirty="0"/>
              <a:t>английского языка во </a:t>
            </a:r>
            <a:r>
              <a:rPr lang="ru-RU" sz="1600" dirty="0" smtClean="0"/>
              <a:t>2 классе общеобразовательной </a:t>
            </a:r>
            <a:r>
              <a:rPr lang="ru-RU" sz="1600" dirty="0"/>
              <a:t>школы. Данное пособие начинает </a:t>
            </a:r>
            <a:r>
              <a:rPr lang="ru-RU" sz="1600" i="1" dirty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dirty="0" err="1">
                <a:solidFill>
                  <a:srgbClr val="FF0000"/>
                </a:solidFill>
              </a:rPr>
              <a:t>Read</a:t>
            </a:r>
            <a:r>
              <a:rPr lang="ru-RU" sz="1600" i="1" dirty="0">
                <a:solidFill>
                  <a:srgbClr val="FF0000"/>
                </a:solidFill>
              </a:rPr>
              <a:t> </a:t>
            </a:r>
            <a:r>
              <a:rPr lang="ru-RU" sz="1600" i="1" dirty="0" err="1">
                <a:solidFill>
                  <a:srgbClr val="FF0000"/>
                </a:solidFill>
              </a:rPr>
              <a:t>up</a:t>
            </a:r>
            <a:r>
              <a:rPr lang="ru-RU" sz="1600" i="1" dirty="0">
                <a:solidFill>
                  <a:srgbClr val="FF0000"/>
                </a:solidFill>
              </a:rPr>
              <a:t>!" </a:t>
            </a:r>
            <a:r>
              <a:rPr lang="ru-RU" sz="1600" dirty="0"/>
              <a:t>для 2-11-х классов.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Во </a:t>
            </a:r>
            <a:r>
              <a:rPr lang="ru-RU" sz="1600" dirty="0"/>
              <a:t>втором </a:t>
            </a:r>
            <a:r>
              <a:rPr lang="ru-RU" sz="1600" dirty="0" smtClean="0"/>
              <a:t>классе закладываются </a:t>
            </a:r>
            <a:r>
              <a:rPr lang="ru-RU" sz="1600" dirty="0"/>
              <a:t>основы техники чтения вслух, поэтому в пособие включено большое количество текстов, направленных на формирование знаний учащихся о звукобуквенных соответствиях. Рекомендуется </a:t>
            </a:r>
            <a:r>
              <a:rPr lang="ru-RU" sz="1600" dirty="0" smtClean="0"/>
              <a:t>приступить </a:t>
            </a:r>
            <a:r>
              <a:rPr lang="ru-RU" sz="1600" dirty="0"/>
              <a:t>к использованию книги для чтения сразу после изучения алфавита.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Пособие:</a:t>
            </a:r>
          </a:p>
          <a:p>
            <a:r>
              <a:rPr lang="ru-RU" sz="1600" dirty="0" smtClean="0"/>
              <a:t>состоит </a:t>
            </a:r>
            <a:r>
              <a:rPr lang="ru-RU" sz="1600" dirty="0"/>
              <a:t>из 5</a:t>
            </a:r>
            <a:r>
              <a:rPr lang="ru-RU" sz="1600" dirty="0" smtClean="0"/>
              <a:t> разделов; 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следующие типы текстов: рифмовки, рассказы, комиксы, инструкции, информационные тексты, загадки, </a:t>
            </a:r>
            <a:r>
              <a:rPr lang="ru-RU" sz="1600" dirty="0" smtClean="0"/>
              <a:t>скороговорки;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двуязычный словарик и читательский дневник для </a:t>
            </a:r>
            <a:r>
              <a:rPr lang="ru-RU" sz="1600" dirty="0" smtClean="0"/>
              <a:t>учащихся;</a:t>
            </a:r>
            <a:r>
              <a:rPr lang="ru-RU" sz="1600" dirty="0"/>
              <a:t> </a:t>
            </a:r>
            <a:endParaRPr lang="ru-RU" sz="1600" dirty="0" smtClean="0"/>
          </a:p>
          <a:p>
            <a:r>
              <a:rPr lang="ru-RU" sz="1600" dirty="0" smtClean="0"/>
              <a:t>можно </a:t>
            </a:r>
            <a:r>
              <a:rPr lang="ru-RU" sz="1600" dirty="0"/>
              <a:t>использовать с любым основным курсом обучения, в том числе учебниками для 2-го класса "</a:t>
            </a:r>
            <a:r>
              <a:rPr lang="ru-RU" sz="1600" dirty="0" err="1"/>
              <a:t>Enjoy</a:t>
            </a:r>
            <a:r>
              <a:rPr lang="ru-RU" sz="1600" dirty="0"/>
              <a:t> </a:t>
            </a:r>
            <a:r>
              <a:rPr lang="ru-RU" sz="1600" dirty="0" err="1"/>
              <a:t>English</a:t>
            </a:r>
            <a:r>
              <a:rPr lang="ru-RU" sz="1600" dirty="0"/>
              <a:t>", "</a:t>
            </a:r>
            <a:r>
              <a:rPr lang="ru-RU" sz="1600" dirty="0" err="1"/>
              <a:t>Happy</a:t>
            </a:r>
            <a:r>
              <a:rPr lang="ru-RU" sz="1600" dirty="0"/>
              <a:t> </a:t>
            </a:r>
            <a:r>
              <a:rPr lang="ru-RU" sz="1600" dirty="0" err="1" smtClean="0"/>
              <a:t>Eng</a:t>
            </a:r>
            <a:r>
              <a:rPr lang="en-US" sz="1600" dirty="0" smtClean="0"/>
              <a:t>l</a:t>
            </a:r>
            <a:r>
              <a:rPr lang="ru-RU" sz="1600" dirty="0" smtClean="0"/>
              <a:t>ish.ru</a:t>
            </a:r>
            <a:r>
              <a:rPr lang="ru-RU" sz="1600" dirty="0"/>
              <a:t>", "</a:t>
            </a:r>
            <a:r>
              <a:rPr lang="ru-RU" sz="1600" dirty="0" err="1"/>
              <a:t>Millie</a:t>
            </a:r>
            <a:r>
              <a:rPr lang="ru-RU" sz="1600" dirty="0"/>
              <a:t>".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2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95399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r="48780"/>
          <a:stretch/>
        </p:blipFill>
        <p:spPr bwMode="auto">
          <a:xfrm>
            <a:off x="3995936" y="141078"/>
            <a:ext cx="4896544" cy="6522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733" y="2817047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73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3" idx="0"/>
          </p:cNvCxnSpPr>
          <p:nvPr/>
        </p:nvCxnSpPr>
        <p:spPr>
          <a:xfrm rot="5400000" flipH="1" flipV="1">
            <a:off x="1987516" y="319798"/>
            <a:ext cx="2237630" cy="2756869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>
            <a:stCxn id="5" idx="0"/>
          </p:cNvCxnSpPr>
          <p:nvPr/>
        </p:nvCxnSpPr>
        <p:spPr>
          <a:xfrm rot="5400000" flipH="1" flipV="1">
            <a:off x="3005879" y="2943000"/>
            <a:ext cx="360040" cy="291621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1656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l="50407"/>
          <a:stretch/>
        </p:blipFill>
        <p:spPr bwMode="auto">
          <a:xfrm>
            <a:off x="4258164" y="260648"/>
            <a:ext cx="4706324" cy="6474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2636912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4" idx="0"/>
          </p:cNvCxnSpPr>
          <p:nvPr/>
        </p:nvCxnSpPr>
        <p:spPr>
          <a:xfrm rot="5400000" flipH="1" flipV="1">
            <a:off x="2285693" y="422613"/>
            <a:ext cx="1872208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5" idx="0"/>
          </p:cNvCxnSpPr>
          <p:nvPr/>
        </p:nvCxnSpPr>
        <p:spPr>
          <a:xfrm rot="5400000" flipH="1" flipV="1">
            <a:off x="2725938" y="2807075"/>
            <a:ext cx="991716" cy="2556391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22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913" y="314096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1685941" y="836712"/>
            <a:ext cx="2670035" cy="230425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905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813" r="5158"/>
          <a:stretch/>
        </p:blipFill>
        <p:spPr>
          <a:xfrm>
            <a:off x="1475656" y="2060848"/>
            <a:ext cx="7056784" cy="4169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04048" y="75868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0800000" flipV="1">
            <a:off x="3347864" y="1306822"/>
            <a:ext cx="1620788" cy="898042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325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Пример плана работы на учебный год: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76345781"/>
              </p:ext>
            </p:extLst>
          </p:nvPr>
        </p:nvGraphicFramePr>
        <p:xfrm>
          <a:off x="251520" y="980728"/>
          <a:ext cx="8424936" cy="5852160"/>
        </p:xfrm>
        <a:graphic>
          <a:graphicData uri="http://schemas.openxmlformats.org/drawingml/2006/table">
            <a:tbl>
              <a:tblPr/>
              <a:tblGrid>
                <a:gridCol w="2829508"/>
                <a:gridCol w="2829508"/>
                <a:gridCol w="2765920"/>
              </a:tblGrid>
              <a:tr h="229116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декабрь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Круглый стол для родителей: «Как помочь ребенку в освоении английского языка»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Конкурс «Рождественская открытка»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семейный клуб в форме круглого стола. Выяснить – могут ли родители заниматься дома иностранным языком с ребенком. Поделиться приемами и методами работы.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Прививать интерес к стране изучаемого языка, к традициям и обычаям празднования Рождества в других странах.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455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</a:t>
                      </a:r>
                      <a:r>
                        <a:rPr lang="ru-RU" sz="1600" b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Билингвальные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семьи:  как ребенок учит два языка с рождения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Продолжать знакомить с приемами и методами работы с детьми. Помочь родителям организовать  работу с детьми в домашних условиях.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381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Февраль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1.Консультация для родителей «Английский в повседневной жизни»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День Святого Валентина. Интересуемся традициями других стран. Конкурс «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Валентинок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Привлечь родителей к совместному с детьми изучению иностранного языка, вызвать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интерес,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показать зачем он нужен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Прививать интерес к стране изучаемого языка, к традициям и обычаям других стран.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34834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9776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4248472" cy="529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27985"/>
          <a:stretch/>
        </p:blipFill>
        <p:spPr bwMode="auto">
          <a:xfrm>
            <a:off x="0" y="1230392"/>
            <a:ext cx="6264696" cy="562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065822" cy="1512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4242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6707088" cy="1417638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Помогает приобретать умения для решения практических задач, которые связаны с успешным продвижением на рынке труда</a:t>
            </a:r>
            <a:endParaRPr lang="ru-RU" sz="24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468690"/>
            <a:ext cx="4320480" cy="53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69479"/>
          <a:stretch>
            <a:fillRect/>
          </a:stretch>
        </p:blipFill>
        <p:spPr bwMode="auto">
          <a:xfrm>
            <a:off x="-1" y="1916832"/>
            <a:ext cx="888940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640" cy="18893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054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3561"/>
            <a:ext cx="8514214" cy="6024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10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1080120" cy="1532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330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/>
              <a:t>Учим английский вместе</a:t>
            </a:r>
            <a:endParaRPr lang="ru-RU" sz="4000" dirty="0" smtClean="0"/>
          </a:p>
        </p:txBody>
      </p:sp>
      <p:pic>
        <p:nvPicPr>
          <p:cNvPr id="14339" name="Picture 3" descr="C:\Users\Alexey\Desktop\A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11275"/>
            <a:ext cx="7680325" cy="5335588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3200" dirty="0" smtClean="0"/>
              <a:t>Учим английский вместе</a:t>
            </a:r>
          </a:p>
        </p:txBody>
      </p:sp>
      <p:pic>
        <p:nvPicPr>
          <p:cNvPr id="15363" name="Picture 2" descr="C:\Users\Alexey\Desktop\AE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425" y="1196975"/>
            <a:ext cx="9102725" cy="5111750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Построить качественное взаимодействие с родителями;</a:t>
            </a:r>
          </a:p>
          <a:p>
            <a:r>
              <a:rPr lang="ru-RU" dirty="0" smtClean="0"/>
              <a:t>Показать им свой примерный план работы и свои предложения по улучшению качества образования их детей;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7493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ru-RU" dirty="0" smtClean="0"/>
              <a:t>Учим английский вместе</a:t>
            </a:r>
          </a:p>
        </p:txBody>
      </p:sp>
      <p:pic>
        <p:nvPicPr>
          <p:cNvPr id="16387" name="Picture 2" descr="C:\Users\Alexey\Desktop\A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1025" y="1125538"/>
            <a:ext cx="8348663" cy="5545137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Учим английский вместе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074738"/>
            <a:ext cx="7777162" cy="5475287"/>
          </a:xfrm>
          <a:noFill/>
        </p:spPr>
      </p:pic>
      <p:pic>
        <p:nvPicPr>
          <p:cNvPr id="56322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Пример плана работы на учебный год: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08002586"/>
              </p:ext>
            </p:extLst>
          </p:nvPr>
        </p:nvGraphicFramePr>
        <p:xfrm>
          <a:off x="179512" y="692696"/>
          <a:ext cx="8712967" cy="6000698"/>
        </p:xfrm>
        <a:graphic>
          <a:graphicData uri="http://schemas.openxmlformats.org/drawingml/2006/table">
            <a:tbl>
              <a:tblPr/>
              <a:tblGrid>
                <a:gridCol w="2926243"/>
                <a:gridCol w="2926243"/>
                <a:gridCol w="2860481"/>
              </a:tblGrid>
              <a:tr h="190306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Март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Круглый стол на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тему: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«Когда пропадает интерес к занятиям»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Обмен опытом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Рассказать родителям о типичных ошибках, которые они допускают при самостоятельном обучении ребенка иностранному языку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306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Приобщаем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детей к литературе англоговорящих стран.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Обсуждаем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книги для чтения на лето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Обсудить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родителями какие книги стоит прочитать летом учащимся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245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Май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Обсуждаем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итоги учебного года, планируем совместную работу на будущий год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Познакомить родителей с интернет ресурсами, помогающие освоить иностранный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язык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дома, обсуждаем возможность использования доп. пособий в будущем году и их эффективность за прошедший год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13317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6805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Учащиеся познакомятся:</a:t>
            </a:r>
          </a:p>
          <a:p>
            <a:r>
              <a:rPr lang="ru-RU" dirty="0" smtClean="0"/>
              <a:t>с</a:t>
            </a:r>
            <a:r>
              <a:rPr lang="ru-RU" dirty="0" smtClean="0"/>
              <a:t> историей Великобритании и США в интересной художественной форме;</a:t>
            </a:r>
          </a:p>
          <a:p>
            <a:r>
              <a:rPr lang="ru-RU" dirty="0" smtClean="0"/>
              <a:t>с повседневной жизнью англичан через увлекательные рассказы;</a:t>
            </a:r>
          </a:p>
          <a:p>
            <a:r>
              <a:rPr lang="ru-RU" dirty="0" smtClean="0"/>
              <a:t>с произведениями американских и британских писателей;</a:t>
            </a:r>
            <a:endParaRPr lang="ru-RU" dirty="0"/>
          </a:p>
        </p:txBody>
      </p:sp>
      <p:pic>
        <p:nvPicPr>
          <p:cNvPr id="2050" name="Picture 2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1311202" cy="1728192"/>
          </a:xfrm>
          <a:prstGeom prst="rect">
            <a:avLst/>
          </a:prstGeom>
          <a:noFill/>
        </p:spPr>
      </p:pic>
      <p:pic>
        <p:nvPicPr>
          <p:cNvPr id="2052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88640"/>
            <a:ext cx="1327423" cy="1754263"/>
          </a:xfrm>
          <a:prstGeom prst="rect">
            <a:avLst/>
          </a:prstGeom>
          <a:noFill/>
        </p:spPr>
      </p:pic>
      <p:pic>
        <p:nvPicPr>
          <p:cNvPr id="2054" name="Picture 6" descr="https://www.englishteachers.ru/uploadedfiles/waresimgs/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88640"/>
            <a:ext cx="1368152" cy="1800200"/>
          </a:xfrm>
          <a:prstGeom prst="rect">
            <a:avLst/>
          </a:prstGeom>
          <a:noFill/>
        </p:spPr>
      </p:pic>
      <p:pic>
        <p:nvPicPr>
          <p:cNvPr id="2056" name="Picture 8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88640"/>
            <a:ext cx="1399431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902728"/>
            <a:ext cx="6124045" cy="5955272"/>
          </a:xfrm>
          <a:prstGeom prst="rect">
            <a:avLst/>
          </a:prstGeom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1678459" cy="230425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3372"/>
            <a:ext cx="4976904" cy="654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1678459" cy="230425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www.englishteachers.ru/uploadedfiles/waresimgs/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368152" cy="18002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 l="33075" t="17718" r="35623" b="29864"/>
          <a:stretch>
            <a:fillRect/>
          </a:stretch>
        </p:blipFill>
        <p:spPr bwMode="auto">
          <a:xfrm>
            <a:off x="2483768" y="260648"/>
            <a:ext cx="4821492" cy="645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Обсуждаем подготовку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32859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Памятка для родителей. Как помочь ребенку подготовиться к экзаменам Будьте с ребенком в «эмоциональном контакте». </a:t>
            </a:r>
            <a:endParaRPr lang="ru-RU" dirty="0" smtClean="0"/>
          </a:p>
          <a:p>
            <a:r>
              <a:rPr lang="ru-RU" dirty="0" smtClean="0"/>
              <a:t>Говорите </a:t>
            </a:r>
            <a:r>
              <a:rPr lang="ru-RU" dirty="0"/>
              <a:t>о чувствах! Если подросток хочет поделиться с вами своими переживаниями по поводу экзаменационного периода, будьте открыты и поддержите его. </a:t>
            </a:r>
            <a:endParaRPr lang="ru-RU" dirty="0" smtClean="0"/>
          </a:p>
          <a:p>
            <a:r>
              <a:rPr lang="ru-RU" dirty="0" smtClean="0"/>
              <a:t>Помогите </a:t>
            </a:r>
            <a:r>
              <a:rPr lang="ru-RU" dirty="0"/>
              <a:t>ребенку понять, что открытое обсуждение </a:t>
            </a:r>
            <a:r>
              <a:rPr lang="ru-RU" dirty="0" smtClean="0"/>
              <a:t>(</a:t>
            </a:r>
            <a:r>
              <a:rPr lang="ru-RU" dirty="0"/>
              <a:t>в том числе и </a:t>
            </a:r>
            <a:r>
              <a:rPr lang="ru-RU" dirty="0" smtClean="0"/>
              <a:t>негативных эмоци</a:t>
            </a:r>
            <a:r>
              <a:rPr lang="ru-RU" dirty="0"/>
              <a:t>й</a:t>
            </a:r>
            <a:r>
              <a:rPr lang="ru-RU" dirty="0" smtClean="0"/>
              <a:t>) </a:t>
            </a:r>
            <a:r>
              <a:rPr lang="ru-RU" dirty="0"/>
              <a:t>помогает научиться с ними справляться (например, со страхом).  </a:t>
            </a:r>
            <a:endParaRPr lang="ru-RU" dirty="0" smtClean="0"/>
          </a:p>
          <a:p>
            <a:r>
              <a:rPr lang="ru-RU" dirty="0" smtClean="0"/>
              <a:t>Поддерживайте </a:t>
            </a:r>
            <a:r>
              <a:rPr lang="ru-RU" dirty="0"/>
              <a:t>во всем. Детям хочется слышать от родителей: «Я в тебя верю», «Я рядом, если тебе понадобиться поддержка», «Мы любим тебя при любом результате экзамена». </a:t>
            </a:r>
            <a:endParaRPr lang="ru-RU" dirty="0" smtClean="0"/>
          </a:p>
          <a:p>
            <a:r>
              <a:rPr lang="ru-RU" dirty="0" smtClean="0"/>
              <a:t>Отделяйте </a:t>
            </a:r>
            <a:r>
              <a:rPr lang="ru-RU" dirty="0"/>
              <a:t>личность ребенка от результатов экзамена. Личность включает в себя гораздо больше, чем «Я успешно сдал экзамен на 90 баллов».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8713504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Обсуждаем подготовку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32859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Памятка для родителей. Как помочь ребенку подготовиться к экзаменам Будьте с ребенком в «эмоциональном контакте». </a:t>
            </a:r>
            <a:endParaRPr lang="ru-RU" dirty="0" smtClean="0"/>
          </a:p>
          <a:p>
            <a:r>
              <a:rPr lang="ru-RU" dirty="0"/>
              <a:t>Дайте понять ребенку, что вы его любите и принимаете независимо от того, как он сдаст экзамен. Будьте примером. Поделитесь с ребенком собственным опытом успешного прохождения какого-либо экзамена, как вы готовились, как себя чувствовали во время и после экзамена, что помогло вам успешно справиться с ним. </a:t>
            </a:r>
          </a:p>
          <a:p>
            <a:r>
              <a:rPr lang="ru-RU" dirty="0"/>
              <a:t>Организуйте комфортную учебную среду. Позаботьтесь о режиме сна, питания, о своевременном и правильном отдыхе. </a:t>
            </a:r>
          </a:p>
          <a:p>
            <a:r>
              <a:rPr lang="ru-RU" dirty="0"/>
              <a:t>Предложите ребенку посетить учебное заведение, которое он выбрал для поступления.</a:t>
            </a:r>
          </a:p>
          <a:p>
            <a:r>
              <a:rPr lang="ru-RU" dirty="0"/>
              <a:t>Поддержите ребенка в ситуации, когда экзамен уже сдан, но результаты еще не получены. Подросток в этот момент может сомневаться, что сдал экзамен успешно; переживать, что уже ничего нельзя изменить; проигрывать многократно в голове вопросы экзамена и свои ответы на них.  Верьте в своих детей! Любите искренне, поддерживайте, и все будет хорошо!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500" dirty="0" smtClean="0"/>
              <a:t>Источник</a:t>
            </a:r>
            <a:r>
              <a:rPr lang="ru-RU" sz="2500" dirty="0"/>
              <a:t>: </a:t>
            </a:r>
            <a:r>
              <a:rPr lang="ru-RU" sz="2500" dirty="0">
                <a:hlinkClick r:id="rId2"/>
              </a:rPr>
              <a:t>http://www.menobr.ru/article/60152-qqe-16-m9-podgotovka-k-ekzamenam-v-shkole-pamyatki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xmlns="" val="39793023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Обсуждаем подготовку к экзаменам: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Во время подготовки к экзаменам: </a:t>
            </a:r>
            <a:endParaRPr lang="ru-RU" b="1" dirty="0" smtClean="0"/>
          </a:p>
          <a:p>
            <a:r>
              <a:rPr lang="ru-RU" dirty="0" smtClean="0"/>
              <a:t>Подумай</a:t>
            </a:r>
            <a:r>
              <a:rPr lang="ru-RU" dirty="0"/>
              <a:t>, почему ты хочешь успешно сдать итоговую аттестацию. Правильная мотивация – половина успеха.  </a:t>
            </a:r>
            <a:endParaRPr lang="ru-RU" dirty="0" smtClean="0"/>
          </a:p>
          <a:p>
            <a:r>
              <a:rPr lang="ru-RU" dirty="0" smtClean="0"/>
              <a:t>Постарайся </a:t>
            </a:r>
            <a:r>
              <a:rPr lang="ru-RU" dirty="0"/>
              <a:t>выработать положительное отношение к экзамену. </a:t>
            </a:r>
            <a:endParaRPr lang="ru-RU" dirty="0" smtClean="0"/>
          </a:p>
          <a:p>
            <a:r>
              <a:rPr lang="ru-RU" dirty="0" smtClean="0"/>
              <a:t>Размышляй </a:t>
            </a:r>
            <a:r>
              <a:rPr lang="ru-RU" dirty="0"/>
              <a:t>о способах получения желаемой отметки, а не о своем отношении к процессу проверки знаний. </a:t>
            </a:r>
            <a:endParaRPr lang="ru-RU" dirty="0" smtClean="0"/>
          </a:p>
          <a:p>
            <a:r>
              <a:rPr lang="ru-RU" dirty="0" smtClean="0"/>
              <a:t>Организуй </a:t>
            </a:r>
            <a:r>
              <a:rPr lang="ru-RU" dirty="0"/>
              <a:t>место для плодотворной учебы, оптимизируй режим питания и отдыха.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70324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Отзывы родителей после собрания: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«Моя дочь занимается спортом, у нее хорошие оценки, не понимаю почему ее все время ругают на родительских собраниях?»</a:t>
            </a:r>
          </a:p>
          <a:p>
            <a:pPr marL="0" indent="0">
              <a:buNone/>
            </a:pPr>
            <a:r>
              <a:rPr lang="ru-RU" dirty="0" smtClean="0"/>
              <a:t>«Почему наших детей все время ругают при всех на собраниях?»</a:t>
            </a:r>
          </a:p>
          <a:p>
            <a:pPr marL="0" indent="0">
              <a:buNone/>
            </a:pPr>
            <a:r>
              <a:rPr lang="ru-RU" dirty="0" smtClean="0"/>
              <a:t>«Долго, нудно и неинформативно...»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4349195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Обсуждаем подготовку к экзаменам: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Во время подготовки к экзаменам: </a:t>
            </a:r>
            <a:endParaRPr lang="ru-RU" b="1" dirty="0" smtClean="0"/>
          </a:p>
          <a:p>
            <a:r>
              <a:rPr lang="ru-RU" dirty="0"/>
              <a:t>Во время подготовки к сдаче экзаменов твое внимание ничего не должно отвлекать: собственное отражение в зеркале, звук включенного телевизора или близость игровой приставки. </a:t>
            </a:r>
          </a:p>
          <a:p>
            <a:r>
              <a:rPr lang="ru-RU" dirty="0"/>
              <a:t>Помни, что состояние нервозности в предэкзаменационный период тревожит многих учащихся. Чтобы преодолеть страх перед неизвестностью, постарайся узнать от старших школьников, педагогов, родителей как можно больше об экзамене. </a:t>
            </a:r>
          </a:p>
          <a:p>
            <a:r>
              <a:rPr lang="ru-RU" dirty="0"/>
              <a:t>Готовься к экзаменам постепенно, разработай для себя план обработки учебного материала. Практика показывает, что 15-20 минут ежедневного изучения экзаменационного материала достаточно для получения высоких оценок. Не откладывай подготовку на последний день! Верь в свои силы, способность добиться желаемых результатов, но не забывай о систематической подготовке.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600" dirty="0"/>
              <a:t>Источник: </a:t>
            </a:r>
            <a:r>
              <a:rPr lang="ru-RU" sz="2600" dirty="0">
                <a:hlinkClick r:id="rId2"/>
              </a:rPr>
              <a:t>http://www.menobr.ru/article/60152-qqe-16-m9-podgotovka-k-ekzamenam-v-shkole-pamyatki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0695164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Покажите систему подготовки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вы готовитесь с учащимися на уроках;</a:t>
            </a:r>
          </a:p>
          <a:p>
            <a:r>
              <a:rPr lang="ru-RU" dirty="0" smtClean="0"/>
              <a:t>Систему подготовки во внеурочной деятельности;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467653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65" y="365124"/>
            <a:ext cx="8441871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kern="1400" spc="13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Итоговая аттестация </a:t>
            </a:r>
            <a:endParaRPr lang="ru-RU" kern="1400" spc="13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8" y="3814129"/>
            <a:ext cx="8049985" cy="132392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класс (основной государственный экзамен – ОГЭ)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FreeSetC" pitchFamily="82" charset="0"/>
              </a:rPr>
              <a:t>  </a:t>
            </a:r>
            <a:endParaRPr lang="ru-RU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FreeSetC" pitchFamily="82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6957" y="2068288"/>
            <a:ext cx="8279650" cy="1371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класс (контроль за курс начальной школы</a:t>
            </a:r>
            <a:r>
              <a:rPr lang="en-US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внутришкольный)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63386" y="5465438"/>
            <a:ext cx="7788729" cy="1203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 класс (единый государственный экзамен – ЕГЭ)</a:t>
            </a:r>
          </a:p>
        </p:txBody>
      </p:sp>
    </p:spTree>
    <p:extLst>
      <p:ext uri="{BB962C8B-B14F-4D97-AF65-F5344CB8AC3E}">
        <p14:creationId xmlns="" xmlns:p14="http://schemas.microsoft.com/office/powerpoint/2010/main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848600" cy="1081087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Стратегия:</a:t>
            </a:r>
          </a:p>
        </p:txBody>
      </p:sp>
      <p:sp>
        <p:nvSpPr>
          <p:cNvPr id="55299" name="Объект 2"/>
          <p:cNvSpPr>
            <a:spLocks noGrp="1"/>
          </p:cNvSpPr>
          <p:nvPr>
            <p:ph idx="1"/>
          </p:nvPr>
        </p:nvSpPr>
        <p:spPr>
          <a:xfrm>
            <a:off x="179388" y="2420938"/>
            <a:ext cx="4392612" cy="1800225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2400" smtClean="0"/>
              <a:t>     Развитие свободной иноязычной речи</a:t>
            </a:r>
          </a:p>
        </p:txBody>
      </p:sp>
      <p:sp>
        <p:nvSpPr>
          <p:cNvPr id="55300" name="Объект 2"/>
          <p:cNvSpPr txBox="1">
            <a:spLocks/>
          </p:cNvSpPr>
          <p:nvPr/>
        </p:nvSpPr>
        <p:spPr bwMode="auto">
          <a:xfrm>
            <a:off x="4427538" y="1843088"/>
            <a:ext cx="43926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3200"/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2400"/>
              <a:t>Непосредственная 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2400"/>
              <a:t>подготовка к экзамену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650" y="2349500"/>
            <a:ext cx="3455988" cy="11509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1700" y="2344738"/>
            <a:ext cx="3676650" cy="1155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592388" y="1341438"/>
            <a:ext cx="1403350" cy="877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168900" y="1254125"/>
            <a:ext cx="1403350" cy="96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667625" y="3500438"/>
            <a:ext cx="755650" cy="839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921375" y="3500438"/>
            <a:ext cx="0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627313" y="3500438"/>
            <a:ext cx="64928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900113" y="3500438"/>
            <a:ext cx="71913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9388" y="4437063"/>
            <a:ext cx="2447925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15900" y="4437063"/>
            <a:ext cx="2376488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Работа над расширением: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словарного запаса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социокультурных знаний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744788" y="4437063"/>
            <a:ext cx="2087562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312" name="TextBox 23"/>
          <p:cNvSpPr txBox="1">
            <a:spLocks noChangeArrowheads="1"/>
          </p:cNvSpPr>
          <p:nvPr/>
        </p:nvSpPr>
        <p:spPr bwMode="auto">
          <a:xfrm>
            <a:off x="5003800" y="4408488"/>
            <a:ext cx="21336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Тренировка и дальнейшее развитие навыков свободного общения (говорения)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3800" y="4443413"/>
            <a:ext cx="20891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744788" y="4575175"/>
            <a:ext cx="2132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Развитие речи: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монологической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диалогической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 err="1"/>
              <a:t>полилогической</a:t>
            </a:r>
            <a:endParaRPr lang="ru-RU" dirty="0"/>
          </a:p>
        </p:txBody>
      </p:sp>
      <p:sp>
        <p:nvSpPr>
          <p:cNvPr id="55315" name="TextBox 26"/>
          <p:cNvSpPr txBox="1">
            <a:spLocks noChangeArrowheads="1"/>
          </p:cNvSpPr>
          <p:nvPr/>
        </p:nvSpPr>
        <p:spPr bwMode="auto">
          <a:xfrm>
            <a:off x="7145338" y="4400550"/>
            <a:ext cx="19669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Тренировка выполнения заданий формата итоговой аттестации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162800" y="4408488"/>
            <a:ext cx="19494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277895015"/>
              </p:ext>
            </p:extLst>
          </p:nvPr>
        </p:nvGraphicFramePr>
        <p:xfrm>
          <a:off x="251520" y="225601"/>
          <a:ext cx="8640959" cy="6672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83" y="144189"/>
            <a:ext cx="1555241" cy="213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4115" y="4561978"/>
            <a:ext cx="1514698" cy="2170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43871" y="238222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86944" y="2419029"/>
            <a:ext cx="1473697" cy="2114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1323" y="160671"/>
            <a:ext cx="1546800" cy="214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3494" y="98254"/>
            <a:ext cx="1554501" cy="2135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2599" y="123453"/>
            <a:ext cx="1508258" cy="211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94312" y="150353"/>
            <a:ext cx="1519940" cy="2119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584" y="2394618"/>
            <a:ext cx="1588015" cy="21145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760" y="2433945"/>
            <a:ext cx="1459702" cy="20996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20745" y="4590543"/>
            <a:ext cx="1579119" cy="216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www.englishteachers.ru/uploadedfiles/waresimgs/552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064" y="4581444"/>
            <a:ext cx="1511945" cy="2076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649260" y="4633007"/>
            <a:ext cx="1433346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38529" y="2404921"/>
            <a:ext cx="1513246" cy="208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8495194" y="330653"/>
            <a:ext cx="567284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Начальная ступень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495194" y="2583684"/>
            <a:ext cx="570347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Основная ступень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467462" y="4774281"/>
            <a:ext cx="598079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Старшая ступень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277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1380"/>
          <a:stretch>
            <a:fillRect/>
          </a:stretch>
        </p:blipFill>
        <p:spPr>
          <a:xfrm>
            <a:off x="2411413" y="1370013"/>
            <a:ext cx="5470525" cy="4405312"/>
          </a:xfrm>
          <a:noFill/>
        </p:spPr>
      </p:pic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8" y="0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4819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25763" y="895350"/>
            <a:ext cx="4310062" cy="5922963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1019175"/>
            <a:ext cx="4248150" cy="5838825"/>
          </a:xfrm>
          <a:noFill/>
        </p:spPr>
      </p:pic>
      <p:pic>
        <p:nvPicPr>
          <p:cNvPr id="3584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14288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686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25763" y="895350"/>
            <a:ext cx="4238625" cy="5824538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7663" y="981075"/>
            <a:ext cx="37734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92725" y="1196975"/>
            <a:ext cx="3719513" cy="51117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Цитаты с форумов: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«...будем </a:t>
            </a:r>
            <a:r>
              <a:rPr lang="ru-RU" dirty="0"/>
              <a:t>откровенны: сегодняшнюю программу тянут далеко не все. Уже в седьмом классе понятно, кому поступать в институты, а кому мести дворы и торговать помидорами</a:t>
            </a:r>
            <a:r>
              <a:rPr lang="ru-RU" dirty="0" smtClean="0"/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xmlns="" val="1749848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9850"/>
          <a:stretch>
            <a:fillRect/>
          </a:stretch>
        </p:blipFill>
        <p:spPr>
          <a:xfrm>
            <a:off x="1617663" y="-171450"/>
            <a:ext cx="6526212" cy="3600450"/>
          </a:xfrm>
          <a:noFill/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 cstate="print"/>
          <a:srcRect b="53732"/>
          <a:stretch>
            <a:fillRect/>
          </a:stretch>
        </p:blipFill>
        <p:spPr bwMode="auto">
          <a:xfrm>
            <a:off x="1377950" y="2133600"/>
            <a:ext cx="71596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174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6558"/>
          <a:stretch>
            <a:fillRect/>
          </a:stretch>
        </p:blipFill>
        <p:spPr>
          <a:xfrm>
            <a:off x="2041525" y="1844675"/>
            <a:ext cx="5783263" cy="4249738"/>
          </a:xfrm>
          <a:noFill/>
        </p:spPr>
      </p:pic>
      <p:pic>
        <p:nvPicPr>
          <p:cNvPr id="31748" name="Picture 11" descr="https://www.englishteachers.ru/uploadedfiles/waresimgs/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" y="7938"/>
            <a:ext cx="197008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mtClean="0"/>
              <a:t>ОГЭ</a:t>
            </a:r>
          </a:p>
        </p:txBody>
      </p:sp>
      <p:pic>
        <p:nvPicPr>
          <p:cNvPr id="40963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71775" y="782638"/>
            <a:ext cx="4321175" cy="5937250"/>
          </a:xfr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mtClean="0"/>
              <a:t>ОГЭ</a:t>
            </a:r>
          </a:p>
        </p:txBody>
      </p:sp>
      <p:pic>
        <p:nvPicPr>
          <p:cNvPr id="41987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88900"/>
            <a:ext cx="4589462" cy="665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3458" t="6177" r="4323" b="7036"/>
          <a:stretch>
            <a:fillRect/>
          </a:stretch>
        </p:blipFill>
        <p:spPr bwMode="auto">
          <a:xfrm>
            <a:off x="2339975" y="0"/>
            <a:ext cx="541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63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 l="3127" t="13545" r="3099" b="2375"/>
          <a:stretch>
            <a:fillRect/>
          </a:stretch>
        </p:blipFill>
        <p:spPr bwMode="auto">
          <a:xfrm>
            <a:off x="0" y="476672"/>
            <a:ext cx="9144000" cy="6010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51260" y="818304"/>
            <a:ext cx="4141220" cy="62028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30157" t="984" r="29723" b="13751"/>
          <a:stretch>
            <a:fillRect/>
          </a:stretch>
        </p:blipFill>
        <p:spPr bwMode="auto">
          <a:xfrm>
            <a:off x="2339975" y="0"/>
            <a:ext cx="5661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3" y="0"/>
            <a:ext cx="18780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Цитаты с форумов: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«</a:t>
            </a:r>
            <a:r>
              <a:rPr lang="ru-RU" sz="2000" dirty="0" smtClean="0"/>
              <a:t>А </a:t>
            </a:r>
            <a:r>
              <a:rPr lang="ru-RU" sz="2000" dirty="0"/>
              <a:t>мой ребенок умница</a:t>
            </a:r>
            <a:r>
              <a:rPr lang="ru-RU" sz="2000" dirty="0" smtClean="0"/>
              <a:t>,</a:t>
            </a:r>
            <a:r>
              <a:rPr lang="en-US" sz="2000" dirty="0" smtClean="0"/>
              <a:t> </a:t>
            </a:r>
            <a:r>
              <a:rPr lang="ru-RU" sz="2000" dirty="0" smtClean="0"/>
              <a:t>но </a:t>
            </a:r>
            <a:r>
              <a:rPr lang="ru-RU" sz="2000" dirty="0"/>
              <a:t>она склонна к гуманитарным наукам. И не знает, что педагог уже давно поставил всем клеймо и спрогнозировал всю ситуацию, кстати, зарубив будущее на корню. </a:t>
            </a:r>
            <a:br>
              <a:rPr lang="ru-RU" sz="2000" dirty="0"/>
            </a:br>
            <a:r>
              <a:rPr lang="ru-RU" sz="2000" dirty="0"/>
              <a:t>В школе ей полностью подломали крылья такие вот шустрые артистичные педагоги. Что же делать</a:t>
            </a:r>
            <a:r>
              <a:rPr lang="ru-RU" sz="2000" dirty="0" smtClean="0"/>
              <a:t>?»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4740665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30711" t="984" r="30275" b="1564"/>
          <a:stretch>
            <a:fillRect/>
          </a:stretch>
        </p:blipFill>
        <p:spPr bwMode="auto">
          <a:xfrm>
            <a:off x="3059113" y="0"/>
            <a:ext cx="4840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71763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sp>
        <p:nvSpPr>
          <p:cNvPr id="501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0180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7700" y="1309688"/>
            <a:ext cx="7085013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sp>
        <p:nvSpPr>
          <p:cNvPr id="512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0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417638"/>
            <a:ext cx="62579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060575"/>
            <a:ext cx="76581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pic>
        <p:nvPicPr>
          <p:cNvPr id="54276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можно сделать вывод?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Обращайте внимание на родителей своих учащихся;</a:t>
            </a:r>
          </a:p>
          <a:p>
            <a:r>
              <a:rPr lang="ru-RU" dirty="0" smtClean="0"/>
              <a:t>Старайтесь хвалить учащихся на родительских собраниях, а проблемы обсуждать в индивидуальном порядке;</a:t>
            </a:r>
          </a:p>
          <a:p>
            <a:r>
              <a:rPr lang="ru-RU" dirty="0" smtClean="0"/>
              <a:t>Презентуйте свою работу и те пособия, которые вы хотите использовать, чтобы родители видели в них ценность для своего ребенка;</a:t>
            </a:r>
          </a:p>
          <a:p>
            <a:r>
              <a:rPr lang="ru-RU" dirty="0" smtClean="0"/>
              <a:t>В родителях можно найти поддержку при правильном построении работы с ними.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31825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Action 02 2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568952" cy="42844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изменить ситуацию?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7374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изменить ситуацию?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Во время общения с родителями:</a:t>
            </a:r>
          </a:p>
          <a:p>
            <a:r>
              <a:rPr lang="ru-RU" dirty="0" smtClean="0"/>
              <a:t>Быть доброжелательными;</a:t>
            </a:r>
          </a:p>
          <a:p>
            <a:r>
              <a:rPr lang="ru-RU" dirty="0" smtClean="0"/>
              <a:t>Понимать, что любой родитель любит и ценит своего ребенка;</a:t>
            </a:r>
          </a:p>
          <a:p>
            <a:r>
              <a:rPr lang="ru-RU" dirty="0" smtClean="0"/>
              <a:t>Построить общения с плюсов, а закончить перспективами и стремлениями;</a:t>
            </a:r>
          </a:p>
          <a:p>
            <a:r>
              <a:rPr lang="ru-RU" dirty="0" smtClean="0"/>
              <a:t>Говорить о том, что можно сделать общими усилиями и как Вам и ученику нужна поддержка родителей;</a:t>
            </a:r>
          </a:p>
          <a:p>
            <a:r>
              <a:rPr lang="ru-RU" dirty="0" smtClean="0"/>
              <a:t>Никогда не ругать детей при всех, т.е. если есть проблема, то обсуждать ее наедине с родителями учащегося.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92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Современные родители: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Выше образование родителей на момент рождения первого ребенка;</a:t>
            </a:r>
          </a:p>
          <a:p>
            <a:r>
              <a:rPr lang="ru-RU" dirty="0" smtClean="0"/>
              <a:t>Осознанность в воспитании ребенка;</a:t>
            </a:r>
          </a:p>
          <a:p>
            <a:r>
              <a:rPr lang="ru-RU" dirty="0" smtClean="0"/>
              <a:t>Активное вовлечение отцов в воспитание детей;</a:t>
            </a:r>
          </a:p>
          <a:p>
            <a:r>
              <a:rPr lang="ru-RU" dirty="0" smtClean="0"/>
              <a:t>Родители больше доверяют себе и более самостоятельны;</a:t>
            </a:r>
          </a:p>
          <a:p>
            <a:r>
              <a:rPr lang="ru-RU" dirty="0" smtClean="0"/>
              <a:t>Влияние интернета на родителей, но при этом окончательное решение принимают они сами.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1641</Words>
  <Application>Microsoft Office PowerPoint</Application>
  <PresentationFormat>Экран (4:3)</PresentationFormat>
  <Paragraphs>214</Paragraphs>
  <Slides>65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65</vt:i4>
      </vt:variant>
    </vt:vector>
  </HeadingPairs>
  <TitlesOfParts>
    <vt:vector size="66" baseType="lpstr">
      <vt:lpstr>Тема Office</vt:lpstr>
      <vt:lpstr>Слайд 1</vt:lpstr>
      <vt:lpstr>Зачем?</vt:lpstr>
      <vt:lpstr>Зачем?</vt:lpstr>
      <vt:lpstr>Отзывы родителей после собрания:</vt:lpstr>
      <vt:lpstr>Цитаты с форумов:</vt:lpstr>
      <vt:lpstr>Цитаты с форумов:</vt:lpstr>
      <vt:lpstr>Как изменить ситуацию?</vt:lpstr>
      <vt:lpstr>Как изменить ситуацию?</vt:lpstr>
      <vt:lpstr>Современные родители:</vt:lpstr>
      <vt:lpstr>Основные задачи:</vt:lpstr>
      <vt:lpstr>Возможные формы работы с родителями:</vt:lpstr>
      <vt:lpstr>Пример плана работы на учебный год:</vt:lpstr>
      <vt:lpstr>Пособие “Метапредметный портфель ученика 5 класса”  (А.Е. Казеичева)</vt:lpstr>
      <vt:lpstr>Интересный квест</vt:lpstr>
      <vt:lpstr>Слайд 15</vt:lpstr>
      <vt:lpstr>Слайд 16</vt:lpstr>
      <vt:lpstr>Слайд 17</vt:lpstr>
      <vt:lpstr>Слайд 18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20</vt:lpstr>
      <vt:lpstr>Слайд 21</vt:lpstr>
      <vt:lpstr>Слайд 22</vt:lpstr>
      <vt:lpstr>Слайд 23</vt:lpstr>
      <vt:lpstr>Пример плана работы на учебный год:</vt:lpstr>
      <vt:lpstr>Профориентационная работа </vt:lpstr>
      <vt:lpstr>Помогает приобретать умения для решения практических задач, которые связаны с успешным продвижением на рынке труда</vt:lpstr>
      <vt:lpstr>Слайд 27</vt:lpstr>
      <vt:lpstr>Учим английский вместе</vt:lpstr>
      <vt:lpstr>Учим английский вместе</vt:lpstr>
      <vt:lpstr>Учим английский вместе</vt:lpstr>
      <vt:lpstr>Учим английский вместе</vt:lpstr>
      <vt:lpstr>Пример плана работы на учебный год:</vt:lpstr>
      <vt:lpstr>Слайд 33</vt:lpstr>
      <vt:lpstr>Слайд 34</vt:lpstr>
      <vt:lpstr>Слайд 35</vt:lpstr>
      <vt:lpstr>Слайд 36</vt:lpstr>
      <vt:lpstr>Обсуждаем подготовку к экзаменам:</vt:lpstr>
      <vt:lpstr>Обсуждаем подготовку к экзаменам:</vt:lpstr>
      <vt:lpstr>Обсуждаем подготовку к экзаменам:</vt:lpstr>
      <vt:lpstr>Обсуждаем подготовку к экзаменам:</vt:lpstr>
      <vt:lpstr>Покажите систему подготовки к экзаменам:</vt:lpstr>
      <vt:lpstr>Итоговая аттестация </vt:lpstr>
      <vt:lpstr>Стратегия:</vt:lpstr>
      <vt:lpstr>Слайд 44</vt:lpstr>
      <vt:lpstr>Контроль в 4 классе</vt:lpstr>
      <vt:lpstr>Контроль в 4 классе</vt:lpstr>
      <vt:lpstr>Контроль в 4 классе</vt:lpstr>
      <vt:lpstr>Контроль в 4 классе</vt:lpstr>
      <vt:lpstr>Контроль в 4 классе</vt:lpstr>
      <vt:lpstr>Слайд 50</vt:lpstr>
      <vt:lpstr>Контроль в 4 классе</vt:lpstr>
      <vt:lpstr>Слайд 52</vt:lpstr>
      <vt:lpstr>Контроль аудирования</vt:lpstr>
      <vt:lpstr>ОГЭ</vt:lpstr>
      <vt:lpstr>ОГЭ</vt:lpstr>
      <vt:lpstr>Слайд 56</vt:lpstr>
      <vt:lpstr>Слайд 57</vt:lpstr>
      <vt:lpstr>Подготовка к итоговой аттестации</vt:lpstr>
      <vt:lpstr>Слайд 59</vt:lpstr>
      <vt:lpstr>Слайд 60</vt:lpstr>
      <vt:lpstr>ЕГЭ. Говорение</vt:lpstr>
      <vt:lpstr>ЕГЭ. Говорение</vt:lpstr>
      <vt:lpstr>ЕГЭ. Говорение</vt:lpstr>
      <vt:lpstr>Какой можно сделать вывод?</vt:lpstr>
      <vt:lpstr>Слайд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</dc:creator>
  <cp:lastModifiedBy>bim</cp:lastModifiedBy>
  <cp:revision>13</cp:revision>
  <dcterms:created xsi:type="dcterms:W3CDTF">2017-02-08T20:17:11Z</dcterms:created>
  <dcterms:modified xsi:type="dcterms:W3CDTF">2017-02-09T06:48:11Z</dcterms:modified>
</cp:coreProperties>
</file>