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4" r:id="rId4"/>
    <p:sldId id="259" r:id="rId5"/>
    <p:sldId id="260" r:id="rId6"/>
    <p:sldId id="261" r:id="rId7"/>
    <p:sldId id="263" r:id="rId8"/>
    <p:sldId id="262" r:id="rId9"/>
    <p:sldId id="326" r:id="rId10"/>
    <p:sldId id="256" r:id="rId11"/>
    <p:sldId id="265" r:id="rId12"/>
    <p:sldId id="266" r:id="rId13"/>
    <p:sldId id="270" r:id="rId14"/>
    <p:sldId id="279" r:id="rId15"/>
    <p:sldId id="282" r:id="rId16"/>
    <p:sldId id="280" r:id="rId17"/>
    <p:sldId id="281" r:id="rId18"/>
    <p:sldId id="283" r:id="rId19"/>
    <p:sldId id="289" r:id="rId20"/>
    <p:sldId id="290" r:id="rId21"/>
    <p:sldId id="291" r:id="rId22"/>
    <p:sldId id="292" r:id="rId23"/>
    <p:sldId id="293" r:id="rId24"/>
    <p:sldId id="267" r:id="rId25"/>
    <p:sldId id="294" r:id="rId26"/>
    <p:sldId id="295" r:id="rId27"/>
    <p:sldId id="296" r:id="rId28"/>
    <p:sldId id="297" r:id="rId29"/>
    <p:sldId id="298" r:id="rId30"/>
    <p:sldId id="299" r:id="rId31"/>
    <p:sldId id="301" r:id="rId32"/>
    <p:sldId id="268" r:id="rId33"/>
    <p:sldId id="286" r:id="rId34"/>
    <p:sldId id="284" r:id="rId35"/>
    <p:sldId id="285" r:id="rId36"/>
    <p:sldId id="287" r:id="rId37"/>
    <p:sldId id="273" r:id="rId38"/>
    <p:sldId id="274" r:id="rId39"/>
    <p:sldId id="276" r:id="rId40"/>
    <p:sldId id="277" r:id="rId41"/>
    <p:sldId id="278" r:id="rId42"/>
    <p:sldId id="302" r:id="rId43"/>
    <p:sldId id="304" r:id="rId44"/>
    <p:sldId id="321" r:id="rId45"/>
    <p:sldId id="306" r:id="rId46"/>
    <p:sldId id="307" r:id="rId47"/>
    <p:sldId id="308" r:id="rId48"/>
    <p:sldId id="309" r:id="rId49"/>
    <p:sldId id="310" r:id="rId50"/>
    <p:sldId id="311" r:id="rId51"/>
    <p:sldId id="305" r:id="rId52"/>
    <p:sldId id="322" r:id="rId53"/>
    <p:sldId id="323" r:id="rId54"/>
    <p:sldId id="313" r:id="rId55"/>
    <p:sldId id="314" r:id="rId56"/>
    <p:sldId id="315" r:id="rId57"/>
    <p:sldId id="324" r:id="rId58"/>
    <p:sldId id="325" r:id="rId59"/>
    <p:sldId id="316" r:id="rId60"/>
    <p:sldId id="317" r:id="rId61"/>
    <p:sldId id="318" r:id="rId62"/>
    <p:sldId id="319" r:id="rId63"/>
    <p:sldId id="320" r:id="rId64"/>
    <p:sldId id="272" r:id="rId65"/>
    <p:sldId id="329" r:id="rId66"/>
    <p:sldId id="330" r:id="rId67"/>
    <p:sldId id="327" r:id="rId68"/>
    <p:sldId id="328" r:id="rId6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044EFF1-BBA8-4421-9644-7CD20FEE794E}" type="doc">
      <dgm:prSet loTypeId="urn:microsoft.com/office/officeart/2005/8/layout/vProcess5" loCatId="process" qsTypeId="urn:microsoft.com/office/officeart/2005/8/quickstyle/3d1" qsCatId="3D" csTypeId="urn:microsoft.com/office/officeart/2005/8/colors/accent4_2" csCatId="accent4" phldr="1"/>
      <dgm:spPr/>
      <dgm:t>
        <a:bodyPr/>
        <a:lstStyle/>
        <a:p>
          <a:endParaRPr lang="ru-RU"/>
        </a:p>
      </dgm:t>
    </dgm:pt>
    <dgm:pt modelId="{944F82DE-48D1-4D45-968C-AF6AD23996F7}">
      <dgm:prSet phldrT="[Текст]"/>
      <dgm:spPr/>
      <dgm:t>
        <a:bodyPr/>
        <a:lstStyle/>
        <a:p>
          <a:pPr algn="ctr"/>
          <a:endParaRPr lang="ru-RU" dirty="0"/>
        </a:p>
      </dgm:t>
    </dgm:pt>
    <dgm:pt modelId="{67F1B293-602E-4536-B922-BB069DA7321E}" type="parTrans" cxnId="{95A9FBEE-711A-496E-8E8A-078F7501C764}">
      <dgm:prSet/>
      <dgm:spPr/>
      <dgm:t>
        <a:bodyPr/>
        <a:lstStyle/>
        <a:p>
          <a:endParaRPr lang="ru-RU"/>
        </a:p>
      </dgm:t>
    </dgm:pt>
    <dgm:pt modelId="{F0DA9C66-85AE-487C-ADDF-B2F5E89A1453}" type="sibTrans" cxnId="{95A9FBEE-711A-496E-8E8A-078F7501C764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E3010F43-C58B-4797-B357-4C2180ED0B55}">
      <dgm:prSet phldrT="[Текст]"/>
      <dgm:spPr/>
      <dgm:t>
        <a:bodyPr/>
        <a:lstStyle/>
        <a:p>
          <a:pPr algn="ctr">
            <a:spcAft>
              <a:spcPts val="0"/>
            </a:spcAft>
          </a:pPr>
          <a:endParaRPr lang="ru-RU" dirty="0"/>
        </a:p>
      </dgm:t>
    </dgm:pt>
    <dgm:pt modelId="{6AEE977C-3FF5-4821-A2F0-7333B85B1683}" type="parTrans" cxnId="{A7728D05-99F6-40BB-8D95-E3EA60F85D8B}">
      <dgm:prSet/>
      <dgm:spPr/>
      <dgm:t>
        <a:bodyPr/>
        <a:lstStyle/>
        <a:p>
          <a:endParaRPr lang="ru-RU"/>
        </a:p>
      </dgm:t>
    </dgm:pt>
    <dgm:pt modelId="{D68CEBB0-3545-418D-906F-5FA6B7A087BF}" type="sibTrans" cxnId="{A7728D05-99F6-40BB-8D95-E3EA60F85D8B}">
      <dgm:prSet/>
      <dgm:spPr>
        <a:solidFill>
          <a:srgbClr val="FF0000">
            <a:alpha val="90000"/>
          </a:srgbClr>
        </a:solidFill>
      </dgm:spPr>
      <dgm:t>
        <a:bodyPr/>
        <a:lstStyle/>
        <a:p>
          <a:endParaRPr lang="ru-RU"/>
        </a:p>
      </dgm:t>
    </dgm:pt>
    <dgm:pt modelId="{5BD7FB8E-A04C-42F7-BE42-EFB50B04785B}">
      <dgm:prSet phldrT="[Текст]"/>
      <dgm:spPr/>
      <dgm:t>
        <a:bodyPr/>
        <a:lstStyle/>
        <a:p>
          <a:pPr algn="ctr"/>
          <a:endParaRPr lang="ru-RU" dirty="0"/>
        </a:p>
      </dgm:t>
    </dgm:pt>
    <dgm:pt modelId="{47D61B83-FD16-4132-8060-733D1B769B56}" type="parTrans" cxnId="{DBB482C7-70CC-4C37-890D-4E411CDB3829}">
      <dgm:prSet/>
      <dgm:spPr/>
      <dgm:t>
        <a:bodyPr/>
        <a:lstStyle/>
        <a:p>
          <a:endParaRPr lang="ru-RU"/>
        </a:p>
      </dgm:t>
    </dgm:pt>
    <dgm:pt modelId="{20070596-0687-4113-9AB2-BD232C7411D0}" type="sibTrans" cxnId="{DBB482C7-70CC-4C37-890D-4E411CDB3829}">
      <dgm:prSet/>
      <dgm:spPr/>
      <dgm:t>
        <a:bodyPr/>
        <a:lstStyle/>
        <a:p>
          <a:endParaRPr lang="ru-RU"/>
        </a:p>
      </dgm:t>
    </dgm:pt>
    <dgm:pt modelId="{33FF5430-D1DA-4B75-A0C7-987E334ADB04}" type="pres">
      <dgm:prSet presAssocID="{A044EFF1-BBA8-4421-9644-7CD20FEE79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A8338A1-D411-48E0-B2E2-680C0B3E952E}" type="pres">
      <dgm:prSet presAssocID="{A044EFF1-BBA8-4421-9644-7CD20FEE794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C08B0E30-4060-4C8B-BC3F-37DC34A5551C}" type="pres">
      <dgm:prSet presAssocID="{A044EFF1-BBA8-4421-9644-7CD20FEE794E}" presName="ThreeNodes_1" presStyleLbl="node1" presStyleIdx="0" presStyleCnt="3" custScaleX="115517" custScaleY="108800" custLinFactNeighborX="7895" custLinFactNeighborY="6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33975C-CF84-480F-AFE5-D4A1002A049F}" type="pres">
      <dgm:prSet presAssocID="{A044EFF1-BBA8-4421-9644-7CD20FEE794E}" presName="ThreeNodes_2" presStyleLbl="node1" presStyleIdx="1" presStyleCnt="3" custScaleX="115709" custLinFactNeighborX="-2087" custLinFactNeighborY="-48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A9B5802-5A58-4312-856D-B33A2F55CE09}" type="pres">
      <dgm:prSet presAssocID="{A044EFF1-BBA8-4421-9644-7CD20FEE794E}" presName="ThreeNodes_3" presStyleLbl="node1" presStyleIdx="2" presStyleCnt="3" custScaleX="116064" custLinFactNeighborX="-10733" custLinFactNeighborY="-1017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9856FE-340A-43F7-B8DB-BE37F85B9659}" type="pres">
      <dgm:prSet presAssocID="{A044EFF1-BBA8-4421-9644-7CD20FEE794E}" presName="ThreeConn_1-2" presStyleLbl="fgAccFollowNode1" presStyleIdx="0" presStyleCnt="2" custScaleX="46161" custScaleY="50287" custLinFactX="-200000" custLinFactNeighborX="-292393" custLinFactNeighborY="136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5B065D9-DF9C-40FE-8FF5-91D5DA92702B}" type="pres">
      <dgm:prSet presAssocID="{A044EFF1-BBA8-4421-9644-7CD20FEE794E}" presName="ThreeConn_2-3" presStyleLbl="fgAccFollowNode1" presStyleIdx="1" presStyleCnt="2" custScaleX="49440" custScaleY="55339" custLinFactX="-240558" custLinFactNeighborX="-300000" custLinFactNeighborY="-9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7BF320-8E11-43C7-910A-DDDBA4AB0254}" type="pres">
      <dgm:prSet presAssocID="{A044EFF1-BBA8-4421-9644-7CD20FEE794E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005C4D-6EA3-4DEB-A143-4BD5DBBF30F9}" type="pres">
      <dgm:prSet presAssocID="{A044EFF1-BBA8-4421-9644-7CD20FEE794E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1F72D4-BC12-43B7-B85C-9842DF32F6E2}" type="pres">
      <dgm:prSet presAssocID="{A044EFF1-BBA8-4421-9644-7CD20FEE794E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5A9FBEE-711A-496E-8E8A-078F7501C764}" srcId="{A044EFF1-BBA8-4421-9644-7CD20FEE794E}" destId="{944F82DE-48D1-4D45-968C-AF6AD23996F7}" srcOrd="0" destOrd="0" parTransId="{67F1B293-602E-4536-B922-BB069DA7321E}" sibTransId="{F0DA9C66-85AE-487C-ADDF-B2F5E89A1453}"/>
    <dgm:cxn modelId="{A0057FCA-096E-426F-B1F8-99C19A635908}" type="presOf" srcId="{E3010F43-C58B-4797-B357-4C2180ED0B55}" destId="{F6005C4D-6EA3-4DEB-A143-4BD5DBBF30F9}" srcOrd="1" destOrd="0" presId="urn:microsoft.com/office/officeart/2005/8/layout/vProcess5"/>
    <dgm:cxn modelId="{DBB482C7-70CC-4C37-890D-4E411CDB3829}" srcId="{A044EFF1-BBA8-4421-9644-7CD20FEE794E}" destId="{5BD7FB8E-A04C-42F7-BE42-EFB50B04785B}" srcOrd="2" destOrd="0" parTransId="{47D61B83-FD16-4132-8060-733D1B769B56}" sibTransId="{20070596-0687-4113-9AB2-BD232C7411D0}"/>
    <dgm:cxn modelId="{14F26F80-95FD-4B81-A472-1B68BD3F65A5}" type="presOf" srcId="{944F82DE-48D1-4D45-968C-AF6AD23996F7}" destId="{C08B0E30-4060-4C8B-BC3F-37DC34A5551C}" srcOrd="0" destOrd="0" presId="urn:microsoft.com/office/officeart/2005/8/layout/vProcess5"/>
    <dgm:cxn modelId="{A821D114-AA87-49F2-ADF5-172289C8C467}" type="presOf" srcId="{E3010F43-C58B-4797-B357-4C2180ED0B55}" destId="{1133975C-CF84-480F-AFE5-D4A1002A049F}" srcOrd="0" destOrd="0" presId="urn:microsoft.com/office/officeart/2005/8/layout/vProcess5"/>
    <dgm:cxn modelId="{A7728D05-99F6-40BB-8D95-E3EA60F85D8B}" srcId="{A044EFF1-BBA8-4421-9644-7CD20FEE794E}" destId="{E3010F43-C58B-4797-B357-4C2180ED0B55}" srcOrd="1" destOrd="0" parTransId="{6AEE977C-3FF5-4821-A2F0-7333B85B1683}" sibTransId="{D68CEBB0-3545-418D-906F-5FA6B7A087BF}"/>
    <dgm:cxn modelId="{2C709B81-5CF9-4C23-9809-CE3C4F80A6A8}" type="presOf" srcId="{5BD7FB8E-A04C-42F7-BE42-EFB50B04785B}" destId="{0A9B5802-5A58-4312-856D-B33A2F55CE09}" srcOrd="0" destOrd="0" presId="urn:microsoft.com/office/officeart/2005/8/layout/vProcess5"/>
    <dgm:cxn modelId="{62A01D46-F111-4C05-88CC-48C6CA80EB0A}" type="presOf" srcId="{A044EFF1-BBA8-4421-9644-7CD20FEE794E}" destId="{33FF5430-D1DA-4B75-A0C7-987E334ADB04}" srcOrd="0" destOrd="0" presId="urn:microsoft.com/office/officeart/2005/8/layout/vProcess5"/>
    <dgm:cxn modelId="{98241409-0B49-4267-A5CD-6916DBE16603}" type="presOf" srcId="{F0DA9C66-85AE-487C-ADDF-B2F5E89A1453}" destId="{D19856FE-340A-43F7-B8DB-BE37F85B9659}" srcOrd="0" destOrd="0" presId="urn:microsoft.com/office/officeart/2005/8/layout/vProcess5"/>
    <dgm:cxn modelId="{8FB6A42F-4EAE-4942-B1BB-C60F018F6895}" type="presOf" srcId="{944F82DE-48D1-4D45-968C-AF6AD23996F7}" destId="{B47BF320-8E11-43C7-910A-DDDBA4AB0254}" srcOrd="1" destOrd="0" presId="urn:microsoft.com/office/officeart/2005/8/layout/vProcess5"/>
    <dgm:cxn modelId="{EEA55805-D0FE-46E2-88F1-7AABBCDBE530}" type="presOf" srcId="{D68CEBB0-3545-418D-906F-5FA6B7A087BF}" destId="{F5B065D9-DF9C-40FE-8FF5-91D5DA92702B}" srcOrd="0" destOrd="0" presId="urn:microsoft.com/office/officeart/2005/8/layout/vProcess5"/>
    <dgm:cxn modelId="{B856870C-56B9-4EB3-B89A-1B6BFFF4DD26}" type="presOf" srcId="{5BD7FB8E-A04C-42F7-BE42-EFB50B04785B}" destId="{701F72D4-BC12-43B7-B85C-9842DF32F6E2}" srcOrd="1" destOrd="0" presId="urn:microsoft.com/office/officeart/2005/8/layout/vProcess5"/>
    <dgm:cxn modelId="{54080783-29D4-400E-9F7A-C53E85AB667C}" type="presParOf" srcId="{33FF5430-D1DA-4B75-A0C7-987E334ADB04}" destId="{AA8338A1-D411-48E0-B2E2-680C0B3E952E}" srcOrd="0" destOrd="0" presId="urn:microsoft.com/office/officeart/2005/8/layout/vProcess5"/>
    <dgm:cxn modelId="{F98B6F41-B0B5-412E-B924-B31283E412D0}" type="presParOf" srcId="{33FF5430-D1DA-4B75-A0C7-987E334ADB04}" destId="{C08B0E30-4060-4C8B-BC3F-37DC34A5551C}" srcOrd="1" destOrd="0" presId="urn:microsoft.com/office/officeart/2005/8/layout/vProcess5"/>
    <dgm:cxn modelId="{E46CB4E5-8C44-4A2B-8851-1F80F471F041}" type="presParOf" srcId="{33FF5430-D1DA-4B75-A0C7-987E334ADB04}" destId="{1133975C-CF84-480F-AFE5-D4A1002A049F}" srcOrd="2" destOrd="0" presId="urn:microsoft.com/office/officeart/2005/8/layout/vProcess5"/>
    <dgm:cxn modelId="{26069A35-5D3E-4CE9-9A06-03E7FAEA826F}" type="presParOf" srcId="{33FF5430-D1DA-4B75-A0C7-987E334ADB04}" destId="{0A9B5802-5A58-4312-856D-B33A2F55CE09}" srcOrd="3" destOrd="0" presId="urn:microsoft.com/office/officeart/2005/8/layout/vProcess5"/>
    <dgm:cxn modelId="{A11C929F-705D-4B1D-8C2A-32CE55BA4C26}" type="presParOf" srcId="{33FF5430-D1DA-4B75-A0C7-987E334ADB04}" destId="{D19856FE-340A-43F7-B8DB-BE37F85B9659}" srcOrd="4" destOrd="0" presId="urn:microsoft.com/office/officeart/2005/8/layout/vProcess5"/>
    <dgm:cxn modelId="{859C4DA0-8645-4DE0-B757-DDDEE3313215}" type="presParOf" srcId="{33FF5430-D1DA-4B75-A0C7-987E334ADB04}" destId="{F5B065D9-DF9C-40FE-8FF5-91D5DA92702B}" srcOrd="5" destOrd="0" presId="urn:microsoft.com/office/officeart/2005/8/layout/vProcess5"/>
    <dgm:cxn modelId="{1851C776-5198-4FD1-A29F-BEFC05A1DB44}" type="presParOf" srcId="{33FF5430-D1DA-4B75-A0C7-987E334ADB04}" destId="{B47BF320-8E11-43C7-910A-DDDBA4AB0254}" srcOrd="6" destOrd="0" presId="urn:microsoft.com/office/officeart/2005/8/layout/vProcess5"/>
    <dgm:cxn modelId="{9D353406-682C-43FA-993A-F2571D19A357}" type="presParOf" srcId="{33FF5430-D1DA-4B75-A0C7-987E334ADB04}" destId="{F6005C4D-6EA3-4DEB-A143-4BD5DBBF30F9}" srcOrd="7" destOrd="0" presId="urn:microsoft.com/office/officeart/2005/8/layout/vProcess5"/>
    <dgm:cxn modelId="{818DF8AB-0113-4958-8344-2CFA8253A77E}" type="presParOf" srcId="{33FF5430-D1DA-4B75-A0C7-987E334ADB04}" destId="{701F72D4-BC12-43B7-B85C-9842DF32F6E2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08B0E30-4060-4C8B-BC3F-37DC34A5551C}">
      <dsp:nvSpPr>
        <dsp:cNvPr id="0" name=""/>
        <dsp:cNvSpPr/>
      </dsp:nvSpPr>
      <dsp:spPr>
        <a:xfrm>
          <a:off x="-18" y="-42720"/>
          <a:ext cx="8484510" cy="217804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-18" y="-42720"/>
        <a:ext cx="6124588" cy="2178048"/>
      </dsp:txXfrm>
    </dsp:sp>
    <dsp:sp modelId="{1133975C-CF84-480F-AFE5-D4A1002A049F}">
      <dsp:nvSpPr>
        <dsp:cNvPr id="0" name=""/>
        <dsp:cNvSpPr/>
      </dsp:nvSpPr>
      <dsp:spPr>
        <a:xfrm>
          <a:off x="0" y="2281939"/>
          <a:ext cx="8498612" cy="20018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ts val="0"/>
            </a:spcAft>
          </a:pPr>
          <a:endParaRPr lang="ru-RU" sz="6500" kern="1200" dirty="0"/>
        </a:p>
      </dsp:txBody>
      <dsp:txXfrm>
        <a:off x="0" y="2281939"/>
        <a:ext cx="6243101" cy="2001882"/>
      </dsp:txXfrm>
    </dsp:sp>
    <dsp:sp modelId="{0A9B5802-5A58-4312-856D-B33A2F55CE09}">
      <dsp:nvSpPr>
        <dsp:cNvPr id="0" name=""/>
        <dsp:cNvSpPr/>
      </dsp:nvSpPr>
      <dsp:spPr>
        <a:xfrm>
          <a:off x="0" y="4511389"/>
          <a:ext cx="8524686" cy="20018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500" kern="1200" dirty="0"/>
        </a:p>
      </dsp:txBody>
      <dsp:txXfrm>
        <a:off x="0" y="4511389"/>
        <a:ext cx="6262255" cy="2001882"/>
      </dsp:txXfrm>
    </dsp:sp>
    <dsp:sp modelId="{D19856FE-340A-43F7-B8DB-BE37F85B9659}">
      <dsp:nvSpPr>
        <dsp:cNvPr id="0" name=""/>
        <dsp:cNvSpPr/>
      </dsp:nvSpPr>
      <dsp:spPr>
        <a:xfrm>
          <a:off x="0" y="2063504"/>
          <a:ext cx="600657" cy="654346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000" kern="1200"/>
        </a:p>
      </dsp:txBody>
      <dsp:txXfrm>
        <a:off x="0" y="2063504"/>
        <a:ext cx="600657" cy="654346"/>
      </dsp:txXfrm>
    </dsp:sp>
    <dsp:sp modelId="{F5B065D9-DF9C-40FE-8FF5-91D5DA92702B}">
      <dsp:nvSpPr>
        <dsp:cNvPr id="0" name=""/>
        <dsp:cNvSpPr/>
      </dsp:nvSpPr>
      <dsp:spPr>
        <a:xfrm>
          <a:off x="0" y="4050649"/>
          <a:ext cx="643325" cy="720084"/>
        </a:xfrm>
        <a:prstGeom prst="downArrow">
          <a:avLst>
            <a:gd name="adj1" fmla="val 55000"/>
            <a:gd name="adj2" fmla="val 45000"/>
          </a:avLst>
        </a:prstGeom>
        <a:solidFill>
          <a:srgbClr val="FF0000">
            <a:alpha val="90000"/>
          </a:srgbClr>
        </a:solidFill>
        <a:ln w="9525" cap="flat" cmpd="sng" algn="ctr">
          <a:solidFill>
            <a:schemeClr val="accent4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3180" tIns="43180" rIns="43180" bIns="4318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3400" kern="1200"/>
        </a:p>
      </dsp:txBody>
      <dsp:txXfrm>
        <a:off x="0" y="4050649"/>
        <a:ext cx="643325" cy="7200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11.10.2017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obr.ru/article/60152-qqe-16-m9-podgotovka-k-ekzamenam-v-shkole-pamyatki" TargetMode="Externa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menobr.ru/article/60152-qqe-16-m9-podgotovka-k-ekzamenam-v-shkole-pamyatki" TargetMode="Externa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jpeg"/><Relationship Id="rId18" Type="http://schemas.openxmlformats.org/officeDocument/2006/relationships/image" Target="../media/image44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33.jpeg"/><Relationship Id="rId12" Type="http://schemas.openxmlformats.org/officeDocument/2006/relationships/image" Target="../media/image38.jpeg"/><Relationship Id="rId17" Type="http://schemas.openxmlformats.org/officeDocument/2006/relationships/image" Target="../media/image43.jpeg"/><Relationship Id="rId2" Type="http://schemas.openxmlformats.org/officeDocument/2006/relationships/diagramData" Target="../diagrams/data1.xml"/><Relationship Id="rId16" Type="http://schemas.openxmlformats.org/officeDocument/2006/relationships/image" Target="../media/image42.jpeg"/><Relationship Id="rId20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11" Type="http://schemas.openxmlformats.org/officeDocument/2006/relationships/image" Target="../media/image37.png"/><Relationship Id="rId5" Type="http://schemas.openxmlformats.org/officeDocument/2006/relationships/diagramColors" Target="../diagrams/colors1.xml"/><Relationship Id="rId15" Type="http://schemas.openxmlformats.org/officeDocument/2006/relationships/image" Target="../media/image41.jpeg"/><Relationship Id="rId10" Type="http://schemas.openxmlformats.org/officeDocument/2006/relationships/image" Target="../media/image36.jpeg"/><Relationship Id="rId19" Type="http://schemas.openxmlformats.org/officeDocument/2006/relationships/image" Target="../media/image45.jpe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35.png"/><Relationship Id="rId14" Type="http://schemas.openxmlformats.org/officeDocument/2006/relationships/image" Target="../media/image40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hyperlink" Target="http://audio.neteducom.com/books/14/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em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2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68.emf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hyperlink" Target="https://www.englishteachers.ru/Wares/582.html?backto=c2hvcA" TargetMode="Externa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hyperlink" Target="https://ru-ru.facebook.com/titulpublishers" TargetMode="External"/><Relationship Id="rId2" Type="http://schemas.openxmlformats.org/officeDocument/2006/relationships/hyperlink" Target="https://vk.com/titulpublishers" TargetMode="Externa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Объект 2"/>
          <p:cNvSpPr>
            <a:spLocks noGrp="1"/>
          </p:cNvSpPr>
          <p:nvPr>
            <p:ph idx="1"/>
          </p:nvPr>
        </p:nvSpPr>
        <p:spPr>
          <a:xfrm>
            <a:off x="5148064" y="5373216"/>
            <a:ext cx="3899099" cy="1484784"/>
          </a:xfrm>
        </p:spPr>
        <p:txBody>
          <a:bodyPr/>
          <a:lstStyle/>
          <a:p>
            <a:pPr algn="r" eaLnBrk="1" hangingPunct="1">
              <a:buFont typeface="Arial" pitchFamily="34" charset="0"/>
              <a:buNone/>
            </a:pPr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Буров Илья Михайлович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endParaRPr lang="en-US" alt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ведущий методист издательства</a:t>
            </a:r>
          </a:p>
          <a:p>
            <a:pPr algn="r" eaLnBrk="1" hangingPunct="1">
              <a:buFont typeface="Arial" pitchFamily="34" charset="0"/>
              <a:buNone/>
            </a:pP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«Титул»</a:t>
            </a:r>
            <a:endParaRPr lang="ru-RU" altLang="ru-RU" dirty="0" smtClean="0"/>
          </a:p>
        </p:txBody>
      </p:sp>
      <p:sp>
        <p:nvSpPr>
          <p:cNvPr id="2051" name="Прямоугольник 5"/>
          <p:cNvSpPr>
            <a:spLocks noChangeArrowheads="1"/>
          </p:cNvSpPr>
          <p:nvPr/>
        </p:nvSpPr>
        <p:spPr bwMode="auto">
          <a:xfrm>
            <a:off x="548847" y="2466191"/>
            <a:ext cx="8135938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sz="2800" b="1" dirty="0"/>
              <a:t>Система работы учителя английского языка с родителями учащихся</a:t>
            </a:r>
            <a:endParaRPr lang="ru-RU" altLang="ru-RU" sz="2800" dirty="0"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052" name="Picture 4" descr="Y:\Delo\ОГР\Буров\TIT_Logo_kvadra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-387350"/>
            <a:ext cx="2519363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4108595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/>
              <a:t>Основные задачи</a:t>
            </a:r>
            <a:r>
              <a:rPr lang="ru-RU" b="1" dirty="0" smtClean="0"/>
              <a:t>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Активное </a:t>
            </a:r>
            <a:r>
              <a:rPr lang="ru-RU" dirty="0"/>
              <a:t>вовлечение родителей </a:t>
            </a:r>
            <a:r>
              <a:rPr lang="ru-RU" dirty="0" smtClean="0"/>
              <a:t>в образовательный процесс;</a:t>
            </a:r>
            <a:endParaRPr lang="ru-RU" dirty="0"/>
          </a:p>
          <a:p>
            <a:r>
              <a:rPr lang="ru-RU" dirty="0" smtClean="0"/>
              <a:t>Формирование </a:t>
            </a:r>
            <a:r>
              <a:rPr lang="ru-RU" dirty="0"/>
              <a:t>здорового образа жизни  в </a:t>
            </a:r>
            <a:r>
              <a:rPr lang="ru-RU" dirty="0" smtClean="0"/>
              <a:t>семьях</a:t>
            </a:r>
            <a:r>
              <a:rPr lang="ru-RU" dirty="0"/>
              <a:t>;</a:t>
            </a:r>
            <a:r>
              <a:rPr lang="ru-RU" dirty="0" smtClean="0"/>
              <a:t> </a:t>
            </a:r>
          </a:p>
          <a:p>
            <a:r>
              <a:rPr lang="ru-RU" dirty="0" smtClean="0"/>
              <a:t>Создание </a:t>
            </a:r>
            <a:r>
              <a:rPr lang="ru-RU" dirty="0"/>
              <a:t>условий для профилактики асоциального поведения детей и </a:t>
            </a:r>
            <a:r>
              <a:rPr lang="ru-RU" dirty="0" smtClean="0"/>
              <a:t>подростков;</a:t>
            </a:r>
            <a:endParaRPr lang="ru-RU" dirty="0"/>
          </a:p>
          <a:p>
            <a:r>
              <a:rPr lang="ru-RU" dirty="0" smtClean="0"/>
              <a:t>Совершенствование </a:t>
            </a:r>
            <a:r>
              <a:rPr lang="ru-RU" dirty="0"/>
              <a:t>форм  взаимодействия школа – </a:t>
            </a:r>
            <a:r>
              <a:rPr lang="ru-RU" dirty="0" smtClean="0"/>
              <a:t>семья</a:t>
            </a:r>
            <a:r>
              <a:rPr lang="ru-RU" dirty="0"/>
              <a:t>;</a:t>
            </a:r>
          </a:p>
          <a:p>
            <a:r>
              <a:rPr lang="ru-RU" dirty="0" smtClean="0"/>
              <a:t>Педагогическое </a:t>
            </a:r>
            <a:r>
              <a:rPr lang="ru-RU" dirty="0"/>
              <a:t>сопровождение семьи (изучение, консультирование, оказание помощи в вопросах воспитания, просвещения и др</a:t>
            </a:r>
            <a:r>
              <a:rPr lang="ru-RU" dirty="0" smtClean="0"/>
              <a:t>.);</a:t>
            </a:r>
          </a:p>
          <a:p>
            <a:r>
              <a:rPr lang="ru-RU" dirty="0" smtClean="0"/>
              <a:t>Повышение качества образования через работу с родителями;</a:t>
            </a: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75142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Возможные формы работы с родителями: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31003524"/>
              </p:ext>
            </p:extLst>
          </p:nvPr>
        </p:nvGraphicFramePr>
        <p:xfrm>
          <a:off x="395536" y="1700808"/>
          <a:ext cx="8352928" cy="5115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173668"/>
                <a:gridCol w="4179260"/>
              </a:tblGrid>
              <a:tr h="48245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Традиционные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Инновационные</a:t>
                      </a: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</a:tr>
              <a:tr h="4342083">
                <a:tc>
                  <a:txBody>
                    <a:bodyPr/>
                    <a:lstStyle/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Родительские собрания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</a:t>
                      </a:r>
                      <a:r>
                        <a:rPr lang="ru-RU" sz="2800" dirty="0" err="1">
                          <a:effectLst/>
                        </a:rPr>
                        <a:t>Общеклассные</a:t>
                      </a:r>
                      <a:r>
                        <a:rPr lang="ru-RU" sz="2800" dirty="0">
                          <a:effectLst/>
                        </a:rPr>
                        <a:t> и общешкольные конференции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Индивидуальные консультации педагога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● Посещения на дому</a:t>
                      </a:r>
                    </a:p>
                    <a:p>
                      <a:pPr marL="3810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dirty="0" smtClean="0">
                          <a:effectLst/>
                        </a:rPr>
                        <a:t>● </a:t>
                      </a:r>
                      <a:r>
                        <a:rPr lang="ru-RU" sz="2800" dirty="0" smtClean="0">
                          <a:effectLst/>
                        </a:rPr>
                        <a:t>Совместные мероприятия</a:t>
                      </a:r>
                      <a:r>
                        <a:rPr lang="ru-RU" sz="2800" baseline="0" dirty="0" smtClean="0">
                          <a:effectLst/>
                        </a:rPr>
                        <a:t> (субботники, поездки, экскурсии)</a:t>
                      </a:r>
                      <a:endParaRPr lang="ru-RU" sz="2400" dirty="0" smtClean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endParaRPr lang="ru-RU" sz="24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Родительские тренинги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Дискуссии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Психологические разминки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Круглые столы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 smtClean="0">
                          <a:effectLst/>
                        </a:rPr>
                        <a:t>●</a:t>
                      </a:r>
                      <a:r>
                        <a:rPr lang="ru-RU" sz="2800" dirty="0">
                          <a:effectLst/>
                        </a:rPr>
                        <a:t> Практикумы</a:t>
                      </a:r>
                      <a:endParaRPr lang="ru-RU" sz="2400" dirty="0">
                        <a:effectLst/>
                      </a:endParaRPr>
                    </a:p>
                    <a:p>
                      <a:pPr marL="38100" algn="ctr">
                        <a:spcAft>
                          <a:spcPts val="0"/>
                        </a:spcAft>
                      </a:pPr>
                      <a:r>
                        <a:rPr lang="ru-RU" sz="2800" dirty="0">
                          <a:effectLst/>
                        </a:rPr>
                        <a:t>● Родительские </a:t>
                      </a:r>
                      <a:r>
                        <a:rPr lang="ru-RU" sz="2800" dirty="0" smtClean="0">
                          <a:effectLst/>
                        </a:rPr>
                        <a:t>вечера</a:t>
                      </a:r>
                      <a:endParaRPr lang="ru-RU" sz="2400" dirty="0">
                        <a:effectLst/>
                      </a:endParaRPr>
                    </a:p>
                  </a:txBody>
                  <a:tcPr marL="0" marR="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804345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Пример плана работы на учебный год: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970192557"/>
              </p:ext>
            </p:extLst>
          </p:nvPr>
        </p:nvGraphicFramePr>
        <p:xfrm>
          <a:off x="467544" y="585188"/>
          <a:ext cx="8424938" cy="6272812"/>
        </p:xfrm>
        <a:graphic>
          <a:graphicData uri="http://schemas.openxmlformats.org/drawingml/2006/table">
            <a:tbl>
              <a:tblPr/>
              <a:tblGrid>
                <a:gridCol w="2829509"/>
                <a:gridCol w="2829509"/>
                <a:gridCol w="2765920"/>
              </a:tblGrid>
              <a:tr h="51714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/>
                      </a:r>
                      <a:b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</a:b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Формы работы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цели работы: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Наглядная информация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2585743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сентябрь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Педагогические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беседы: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Концепция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работы с учениками на учебный год, предлагаемые дополнительные пособия и предполагаемая польза от работы с ними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Анкетирование с целью выявления запросов и потребностей родителей при обучении иностранному языку.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Ознакомить родителей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 технологией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 программой обучения, которая способствует развитию памяти, мышления, речи.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Выяснить потребности и пожелания родителей к проведению занятий по иностранному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языку, обговорить возможность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использования дополнительных пособий по желанию родителей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034297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октябрь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Родительской собрание «Родительское собрание: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«Вопрос-ответ, по результатам  анкетирования»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Ответить на вопросы, интересующие  родителей, сделать сообщение по результатам анкетирования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51446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ноябрь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Помощь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в подготовке домашних заданий дома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Как помочь в выполнении домашних заданий;</a:t>
                      </a:r>
                    </a:p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Для кого предназначены ГДЗ;</a:t>
                      </a:r>
                    </a:p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Что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такое проектная работа и как помочь ребенку в его выполнении;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890365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92696"/>
            <a:ext cx="7355160" cy="99412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800" b="1" dirty="0" err="1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Метапредметный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портфель ученика 5 класса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800" b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i="1" dirty="0" smtClean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(А.Е. Казеичева)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2060848"/>
            <a:ext cx="8219256" cy="4209331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dirty="0" smtClean="0"/>
              <a:t>Научатся:</a:t>
            </a:r>
          </a:p>
          <a:p>
            <a:r>
              <a:rPr lang="ru-RU" dirty="0" smtClean="0"/>
              <a:t>Читать тексты на английском языке разных стилей и жанров с разной полнотой понимания (с полным пониманием, поиск информации в тексте, понимание общего смысла);</a:t>
            </a:r>
          </a:p>
          <a:p>
            <a:r>
              <a:rPr lang="ru-RU" dirty="0" smtClean="0"/>
              <a:t>Справляться с заданиями на анализ, сравнение, классификацию, группировку, синтез информации;</a:t>
            </a:r>
          </a:p>
          <a:p>
            <a:r>
              <a:rPr lang="ru-RU" dirty="0" smtClean="0"/>
              <a:t>Заполнять и работать с таблицами и схемами;</a:t>
            </a:r>
          </a:p>
          <a:p>
            <a:r>
              <a:rPr lang="ru-RU" dirty="0" smtClean="0"/>
              <a:t>Выполнять действия по инструкции (плану);</a:t>
            </a:r>
          </a:p>
          <a:p>
            <a:r>
              <a:rPr lang="ru-RU" dirty="0" smtClean="0"/>
              <a:t>Выполнять творческие задания;</a:t>
            </a:r>
          </a:p>
          <a:p>
            <a:r>
              <a:rPr lang="ru-RU" dirty="0" smtClean="0"/>
              <a:t>Оценивать свою работу;</a:t>
            </a:r>
          </a:p>
          <a:p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571876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7606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Интересный квест</a:t>
            </a:r>
            <a:endParaRPr lang="ru-RU" dirty="0"/>
          </a:p>
        </p:txBody>
      </p:sp>
      <p:pic>
        <p:nvPicPr>
          <p:cNvPr id="4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26456"/>
            <a:ext cx="1400658" cy="19623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692696"/>
            <a:ext cx="8764578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90248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47" y="744012"/>
            <a:ext cx="8729742" cy="5997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5" descr="Y:\Titul-OKT\Буров\Rolic\Metabag5_cover (копия)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0"/>
            <a:ext cx="1277547" cy="17898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4979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30324"/>
            <a:ext cx="1547664" cy="2132856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36592" y="1196752"/>
            <a:ext cx="4123439" cy="5661248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860031" y="1196752"/>
            <a:ext cx="4135042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59374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57836" y="959702"/>
            <a:ext cx="3986164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https://www.englishteachers.ru/uploadedfiles/waresimgs/53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547664" cy="2132856"/>
          </a:xfrm>
          <a:prstGeom prst="rect">
            <a:avLst/>
          </a:prstGeom>
          <a:noFill/>
        </p:spPr>
      </p:pic>
      <p:pic>
        <p:nvPicPr>
          <p:cNvPr id="1269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8424" y="959702"/>
            <a:ext cx="3948651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6071882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048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60350"/>
            <a:ext cx="8569325" cy="63896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424519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021288"/>
            <a:ext cx="9144000" cy="836713"/>
          </a:xfrm>
          <a:solidFill>
            <a:srgbClr val="FFFFCC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/>
          <a:lstStyle/>
          <a:p>
            <a:pPr algn="l"/>
            <a:r>
              <a:rPr lang="en-US" sz="2000" dirty="0">
                <a:solidFill>
                  <a:srgbClr val="FF0000"/>
                </a:solidFill>
                <a:latin typeface="Monotype Corsiva" panose="03010101010201010101" pitchFamily="66" charset="0"/>
              </a:rPr>
              <a:t>N.B.</a:t>
            </a:r>
            <a:r>
              <a:rPr lang="en-US" sz="2000" dirty="0"/>
              <a:t> </a:t>
            </a:r>
            <a:r>
              <a:rPr lang="ru-RU" sz="1600" dirty="0"/>
              <a:t>Серия "</a:t>
            </a:r>
            <a:r>
              <a:rPr lang="ru-RU" sz="1600" dirty="0" err="1"/>
              <a:t>Read</a:t>
            </a:r>
            <a:r>
              <a:rPr lang="ru-RU" sz="1600" dirty="0"/>
              <a:t>- </a:t>
            </a:r>
            <a:r>
              <a:rPr lang="ru-RU" sz="1600" dirty="0" err="1"/>
              <a:t>up</a:t>
            </a:r>
            <a:r>
              <a:rPr lang="ru-RU" sz="1600" dirty="0"/>
              <a:t>!" для 2-4-х классов помогает подготовить учащихся к итоговой проверке уровня подготовки по английскому </a:t>
            </a:r>
            <a:r>
              <a:rPr lang="ru-RU" sz="1600" dirty="0" smtClean="0"/>
              <a:t>языку,</a:t>
            </a:r>
            <a:r>
              <a:rPr lang="en-US" sz="1600" dirty="0" smtClean="0"/>
              <a:t> </a:t>
            </a:r>
            <a:r>
              <a:rPr lang="ru-RU" sz="1600" dirty="0" smtClean="0"/>
              <a:t>предусмотренной </a:t>
            </a:r>
            <a:r>
              <a:rPr lang="ru-RU" sz="1600" dirty="0"/>
              <a:t>для выпускников начальной школы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332656"/>
            <a:ext cx="5410944" cy="568863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dirty="0" smtClean="0"/>
              <a:t>Книга </a:t>
            </a:r>
            <a:r>
              <a:rPr lang="ru-RU" sz="1600" dirty="0"/>
              <a:t>для чтения на </a:t>
            </a:r>
            <a:r>
              <a:rPr lang="ru-RU" sz="1600" dirty="0" smtClean="0"/>
              <a:t>уроках </a:t>
            </a:r>
            <a:r>
              <a:rPr lang="ru-RU" sz="1600" dirty="0"/>
              <a:t>английского языка во </a:t>
            </a:r>
            <a:r>
              <a:rPr lang="ru-RU" sz="1600" dirty="0" smtClean="0"/>
              <a:t>2 классе общеобразовательной </a:t>
            </a:r>
            <a:r>
              <a:rPr lang="ru-RU" sz="1600" dirty="0"/>
              <a:t>школы. Данное пособие начинает </a:t>
            </a:r>
            <a:r>
              <a:rPr lang="ru-RU" sz="1600" i="1" dirty="0">
                <a:solidFill>
                  <a:srgbClr val="FF0000"/>
                </a:solidFill>
              </a:rPr>
              <a:t>серию книг для чтения "</a:t>
            </a:r>
            <a:r>
              <a:rPr lang="ru-RU" sz="1600" i="1" dirty="0" err="1">
                <a:solidFill>
                  <a:srgbClr val="FF0000"/>
                </a:solidFill>
              </a:rPr>
              <a:t>Read</a:t>
            </a:r>
            <a:r>
              <a:rPr lang="ru-RU" sz="1600" i="1" dirty="0">
                <a:solidFill>
                  <a:srgbClr val="FF0000"/>
                </a:solidFill>
              </a:rPr>
              <a:t> </a:t>
            </a:r>
            <a:r>
              <a:rPr lang="ru-RU" sz="1600" i="1" dirty="0" err="1">
                <a:solidFill>
                  <a:srgbClr val="FF0000"/>
                </a:solidFill>
              </a:rPr>
              <a:t>up</a:t>
            </a:r>
            <a:r>
              <a:rPr lang="ru-RU" sz="1600" i="1" dirty="0">
                <a:solidFill>
                  <a:srgbClr val="FF0000"/>
                </a:solidFill>
              </a:rPr>
              <a:t>!" </a:t>
            </a:r>
            <a:r>
              <a:rPr lang="ru-RU" sz="1600" dirty="0"/>
              <a:t>для 2-11-х классов.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Во </a:t>
            </a:r>
            <a:r>
              <a:rPr lang="ru-RU" sz="1600" dirty="0"/>
              <a:t>втором </a:t>
            </a:r>
            <a:r>
              <a:rPr lang="ru-RU" sz="1600" dirty="0" smtClean="0"/>
              <a:t>классе закладываются </a:t>
            </a:r>
            <a:r>
              <a:rPr lang="ru-RU" sz="1600" dirty="0"/>
              <a:t>основы техники чтения вслух, поэтому в пособие включено большое количество текстов, направленных на формирование знаний учащихся о звукобуквенных соответствиях. Рекомендуется </a:t>
            </a:r>
            <a:r>
              <a:rPr lang="ru-RU" sz="1600" dirty="0" smtClean="0"/>
              <a:t>приступить </a:t>
            </a:r>
            <a:r>
              <a:rPr lang="ru-RU" sz="1600" dirty="0"/>
              <a:t>к использованию книги для чтения сразу после изучения алфавита. </a:t>
            </a:r>
            <a:endParaRPr lang="ru-RU" sz="1600" dirty="0" smtClean="0"/>
          </a:p>
          <a:p>
            <a:pPr marL="0" indent="0">
              <a:buNone/>
            </a:pP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Пособие:</a:t>
            </a:r>
          </a:p>
          <a:p>
            <a:r>
              <a:rPr lang="ru-RU" sz="1600" dirty="0" smtClean="0"/>
              <a:t>состоит </a:t>
            </a:r>
            <a:r>
              <a:rPr lang="ru-RU" sz="1600" dirty="0"/>
              <a:t>из 5</a:t>
            </a:r>
            <a:r>
              <a:rPr lang="ru-RU" sz="1600" dirty="0" smtClean="0"/>
              <a:t> разделов; 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следующие типы текстов: рифмовки, рассказы, комиксы, инструкции, информационные тексты, загадки, </a:t>
            </a:r>
            <a:r>
              <a:rPr lang="ru-RU" sz="1600" dirty="0" smtClean="0"/>
              <a:t>скороговорки;</a:t>
            </a:r>
          </a:p>
          <a:p>
            <a:r>
              <a:rPr lang="ru-RU" sz="1600" dirty="0" smtClean="0"/>
              <a:t>содержит </a:t>
            </a:r>
            <a:r>
              <a:rPr lang="ru-RU" sz="1600" dirty="0"/>
              <a:t>двуязычный словарик и читательский дневник для </a:t>
            </a:r>
            <a:r>
              <a:rPr lang="ru-RU" sz="1600" dirty="0" smtClean="0"/>
              <a:t>учащихся;</a:t>
            </a:r>
            <a:r>
              <a:rPr lang="ru-RU" sz="1600" dirty="0"/>
              <a:t> </a:t>
            </a:r>
            <a:endParaRPr lang="ru-RU" sz="1600" dirty="0" smtClean="0"/>
          </a:p>
          <a:p>
            <a:r>
              <a:rPr lang="ru-RU" sz="1600" dirty="0" smtClean="0"/>
              <a:t>можно </a:t>
            </a:r>
            <a:r>
              <a:rPr lang="ru-RU" sz="1600" dirty="0"/>
              <a:t>использовать с любым основным курсом обучения, в том числе учебниками для 2-го класса "</a:t>
            </a:r>
            <a:r>
              <a:rPr lang="ru-RU" sz="1600" dirty="0" err="1"/>
              <a:t>Enjoy</a:t>
            </a:r>
            <a:r>
              <a:rPr lang="ru-RU" sz="1600" dirty="0"/>
              <a:t> </a:t>
            </a:r>
            <a:r>
              <a:rPr lang="ru-RU" sz="1600" dirty="0" err="1"/>
              <a:t>English</a:t>
            </a:r>
            <a:r>
              <a:rPr lang="ru-RU" sz="1600" dirty="0"/>
              <a:t>", "</a:t>
            </a:r>
            <a:r>
              <a:rPr lang="ru-RU" sz="1600" dirty="0" err="1"/>
              <a:t>Happy</a:t>
            </a:r>
            <a:r>
              <a:rPr lang="ru-RU" sz="1600" dirty="0"/>
              <a:t> </a:t>
            </a:r>
            <a:r>
              <a:rPr lang="ru-RU" sz="1600" dirty="0" err="1" smtClean="0"/>
              <a:t>Eng</a:t>
            </a:r>
            <a:r>
              <a:rPr lang="en-US" sz="1600" dirty="0" smtClean="0"/>
              <a:t>l</a:t>
            </a:r>
            <a:r>
              <a:rPr lang="ru-RU" sz="1600" dirty="0" smtClean="0"/>
              <a:t>ish.ru</a:t>
            </a:r>
            <a:r>
              <a:rPr lang="ru-RU" sz="1600" dirty="0"/>
              <a:t>", "</a:t>
            </a:r>
            <a:r>
              <a:rPr lang="ru-RU" sz="1600" dirty="0" err="1"/>
              <a:t>Millie</a:t>
            </a:r>
            <a:r>
              <a:rPr lang="ru-RU" sz="1600" dirty="0"/>
              <a:t>". </a:t>
            </a:r>
            <a:br>
              <a:rPr lang="ru-RU" sz="1600" dirty="0"/>
            </a:br>
            <a:endParaRPr lang="ru-RU" sz="1600" dirty="0"/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2695575" cy="372427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1226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953997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r="48780"/>
          <a:stretch/>
        </p:blipFill>
        <p:spPr bwMode="auto">
          <a:xfrm>
            <a:off x="3995936" y="141078"/>
            <a:ext cx="4896544" cy="6522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Скругленный прямоугольник 2"/>
          <p:cNvSpPr/>
          <p:nvPr/>
        </p:nvSpPr>
        <p:spPr>
          <a:xfrm>
            <a:off x="251733" y="2817047"/>
            <a:ext cx="2952328" cy="936104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3399"/>
                </a:solidFill>
              </a:rPr>
              <a:t>Речевая компетенция</a:t>
            </a:r>
          </a:p>
          <a:p>
            <a:pPr algn="ctr"/>
            <a:r>
              <a:rPr lang="ru-RU" dirty="0" smtClean="0">
                <a:solidFill>
                  <a:srgbClr val="003399"/>
                </a:solidFill>
              </a:rPr>
              <a:t>(обучение чтению)</a:t>
            </a:r>
          </a:p>
        </p:txBody>
      </p:sp>
      <p:pic>
        <p:nvPicPr>
          <p:cNvPr id="4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25173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Языковая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(лексика)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3" idx="0"/>
          </p:cNvCxnSpPr>
          <p:nvPr/>
        </p:nvCxnSpPr>
        <p:spPr>
          <a:xfrm rot="5400000" flipH="1" flipV="1">
            <a:off x="1987516" y="319798"/>
            <a:ext cx="2237630" cy="2756869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кругленная соединительная линия 9"/>
          <p:cNvCxnSpPr>
            <a:stCxn id="5" idx="0"/>
          </p:cNvCxnSpPr>
          <p:nvPr/>
        </p:nvCxnSpPr>
        <p:spPr>
          <a:xfrm rot="5400000" flipH="1" flipV="1">
            <a:off x="3005879" y="2943000"/>
            <a:ext cx="360040" cy="2916217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516561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 descr="Readup2_page1.jpg"/>
          <p:cNvPicPr>
            <a:picLocks noChangeAspect="1"/>
          </p:cNvPicPr>
          <p:nvPr/>
        </p:nvPicPr>
        <p:blipFill rotWithShape="1">
          <a:blip r:embed="rId2" cstate="print"/>
          <a:srcRect l="50407"/>
          <a:stretch/>
        </p:blipFill>
        <p:spPr bwMode="auto">
          <a:xfrm>
            <a:off x="4258164" y="260648"/>
            <a:ext cx="4706324" cy="64748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3" name="Picture 2" descr="https://www.englishteachers.ru/uploadedfiles/waresimgs/2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41078"/>
            <a:ext cx="1584176" cy="2188738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Скругленный прямоугольник 3"/>
          <p:cNvSpPr/>
          <p:nvPr/>
        </p:nvSpPr>
        <p:spPr>
          <a:xfrm>
            <a:off x="467544" y="2636912"/>
            <a:ext cx="2952115" cy="95250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>
              <a:spcAft>
                <a:spcPts val="0"/>
              </a:spcAft>
            </a:pPr>
            <a:r>
              <a:rPr lang="ru-RU" sz="1800" kern="1200" dirty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Учебно-познавательная </a:t>
            </a:r>
            <a:r>
              <a:rPr lang="ru-RU" sz="1800" kern="1200" dirty="0" smtClean="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компетенция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7543" y="458112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Речевая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(обучение чтению)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кругленная соединительная линия 6"/>
          <p:cNvCxnSpPr>
            <a:stCxn id="4" idx="0"/>
          </p:cNvCxnSpPr>
          <p:nvPr/>
        </p:nvCxnSpPr>
        <p:spPr>
          <a:xfrm rot="5400000" flipH="1" flipV="1">
            <a:off x="2285693" y="422613"/>
            <a:ext cx="1872208" cy="2556390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Скругленная соединительная линия 8"/>
          <p:cNvCxnSpPr>
            <a:stCxn id="5" idx="0"/>
          </p:cNvCxnSpPr>
          <p:nvPr/>
        </p:nvCxnSpPr>
        <p:spPr>
          <a:xfrm rot="5400000" flipH="1" flipV="1">
            <a:off x="2725938" y="2807075"/>
            <a:ext cx="991716" cy="2556391"/>
          </a:xfrm>
          <a:prstGeom prst="curvedConnector2">
            <a:avLst/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1732200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699792" y="104476"/>
            <a:ext cx="6255690" cy="660178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255913" y="3140968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Социокультурная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flipV="1">
            <a:off x="1685941" y="836712"/>
            <a:ext cx="2670035" cy="2304257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2989058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2" cstate="print"/>
          <a:srcRect l="2813" r="5158"/>
          <a:stretch/>
        </p:blipFill>
        <p:spPr>
          <a:xfrm>
            <a:off x="1475656" y="2060848"/>
            <a:ext cx="7056784" cy="41697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Picture 2" descr="https://www.englishteachers.ru/uploadedfiles/waresimgs/24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5" y="104477"/>
            <a:ext cx="1624466" cy="2244404"/>
          </a:xfrm>
          <a:prstGeom prst="rect">
            <a:avLst/>
          </a:prstGeom>
          <a:noFill/>
        </p:spPr>
      </p:pic>
      <p:sp>
        <p:nvSpPr>
          <p:cNvPr id="6" name="Скругленный прямоугольник 5"/>
          <p:cNvSpPr/>
          <p:nvPr/>
        </p:nvSpPr>
        <p:spPr>
          <a:xfrm>
            <a:off x="5004048" y="758684"/>
            <a:ext cx="2952115" cy="935990"/>
          </a:xfrm>
          <a:prstGeom prst="roundRect">
            <a:avLst/>
          </a:prstGeom>
          <a:noFill/>
          <a:ln w="28575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Aft>
                <a:spcPts val="0"/>
              </a:spcAft>
            </a:pPr>
            <a:r>
              <a:rPr lang="ru-RU" sz="1800" kern="1200">
                <a:solidFill>
                  <a:srgbClr val="003399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Компенсаторная компетенция</a:t>
            </a:r>
            <a:endParaRPr lang="ru-RU" sz="120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cxnSp>
        <p:nvCxnSpPr>
          <p:cNvPr id="7" name="Соединительная линия уступом 6"/>
          <p:cNvCxnSpPr/>
          <p:nvPr/>
        </p:nvCxnSpPr>
        <p:spPr>
          <a:xfrm rot="10800000" flipV="1">
            <a:off x="3347864" y="1306822"/>
            <a:ext cx="1620788" cy="898042"/>
          </a:xfrm>
          <a:prstGeom prst="bentConnector3">
            <a:avLst>
              <a:gd name="adj1" fmla="val 50000"/>
            </a:avLst>
          </a:prstGeom>
          <a:ln w="28575">
            <a:solidFill>
              <a:srgbClr val="0000CC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4132565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Пример плана работы на учебный год: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476345781"/>
              </p:ext>
            </p:extLst>
          </p:nvPr>
        </p:nvGraphicFramePr>
        <p:xfrm>
          <a:off x="251520" y="980728"/>
          <a:ext cx="8424936" cy="5852160"/>
        </p:xfrm>
        <a:graphic>
          <a:graphicData uri="http://schemas.openxmlformats.org/drawingml/2006/table">
            <a:tbl>
              <a:tblPr/>
              <a:tblGrid>
                <a:gridCol w="2829508"/>
                <a:gridCol w="2829508"/>
                <a:gridCol w="2765920"/>
              </a:tblGrid>
              <a:tr h="2291164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декабрь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1.</a:t>
                      </a:r>
                      <a:r>
                        <a:rPr lang="ru-RU" sz="16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</a:rPr>
                        <a:t> Круглый стол для родителей: «Как помочь ребенку в освоении английского языка»</a:t>
                      </a:r>
                      <a:endParaRPr lang="ru-RU" sz="1600" dirty="0">
                        <a:solidFill>
                          <a:schemeClr val="tx1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Конкурс «Рождественская открытка»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Провести семейный клуб в форме круглого стола. Выяснить – могут ли родители заниматься дома иностранным языком с ребенком. </a:t>
                      </a:r>
                      <a:r>
                        <a:rPr lang="ru-RU" sz="1600" u="sng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Поделиться приемами и методами работы.</a:t>
                      </a:r>
                      <a:endParaRPr lang="ru-RU" sz="1600" u="sng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Прививать интерес к стране изучаемого языка, к традициям и обычаям празднования Рождества в других странах.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145582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Январь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</a:t>
                      </a:r>
                      <a:r>
                        <a:rPr lang="ru-RU" sz="1600" b="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Билингвальные</a:t>
                      </a:r>
                      <a:r>
                        <a:rPr lang="ru-RU" sz="1600" b="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семьи:  как ребенок учит два языка с рождения</a:t>
                      </a:r>
                      <a:r>
                        <a:rPr lang="ru-RU" sz="1600" b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Продолжать знакомить с приемами и методами работы с детьми. Помочь родителям организовать  работу с детьми в домашних условиях.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60381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Февраль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1.Консультация для родителей «Английский в повседневной жизни»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2. День Святого Валентина. Интересуемся традициями других стран. Конкурс «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Валентинок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Привлечь родителей к совместному с детьми изучению иностранного языка, вызвать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интерес,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показать зачем он нужен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Прививать интерес к стране изучаемого языка, к традициям и обычаям других стран.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3483465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69776"/>
            <a:ext cx="6203032" cy="114300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Профориентационная</a:t>
            </a:r>
            <a:r>
              <a:rPr lang="ru-RU" sz="2800" dirty="0" smtClean="0"/>
              <a:t> работа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412776"/>
            <a:ext cx="4248472" cy="529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/>
          <a:srcRect b="27985"/>
          <a:stretch/>
        </p:blipFill>
        <p:spPr bwMode="auto">
          <a:xfrm>
            <a:off x="0" y="1230392"/>
            <a:ext cx="6264696" cy="5627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6632"/>
            <a:ext cx="1065822" cy="15121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242420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12" y="0"/>
            <a:ext cx="6707088" cy="1417638"/>
          </a:xfrm>
        </p:spPr>
        <p:txBody>
          <a:bodyPr>
            <a:noAutofit/>
          </a:bodyPr>
          <a:lstStyle/>
          <a:p>
            <a:r>
              <a:rPr lang="ru-RU" sz="2400" dirty="0" smtClean="0"/>
              <a:t>Помогает приобретать умения для решения практических задач, которые связаны с успешным продвижением на рынке труда</a:t>
            </a:r>
            <a:endParaRPr lang="ru-RU" sz="2400" dirty="0"/>
          </a:p>
        </p:txBody>
      </p:sp>
      <p:pic>
        <p:nvPicPr>
          <p:cNvPr id="491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7864" y="1468690"/>
            <a:ext cx="4320480" cy="538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69479"/>
          <a:stretch>
            <a:fillRect/>
          </a:stretch>
        </p:blipFill>
        <p:spPr bwMode="auto">
          <a:xfrm>
            <a:off x="-1" y="1916832"/>
            <a:ext cx="8889405" cy="38164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0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331640" cy="188930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05460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833561"/>
            <a:ext cx="8514214" cy="60244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7106" name="Picture 2" descr="https://www.englishteachers.ru/uploadedfiles/waresimgs/48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0"/>
            <a:ext cx="1080120" cy="153245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053309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43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4000" dirty="0" smtClean="0"/>
              <a:t>Учим английский вместе</a:t>
            </a:r>
          </a:p>
        </p:txBody>
      </p:sp>
      <p:pic>
        <p:nvPicPr>
          <p:cNvPr id="14339" name="Picture 3" descr="C:\Users\Alexey\Desktop\AE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36588" y="1311275"/>
            <a:ext cx="7680325" cy="5335588"/>
          </a:xfrm>
          <a:noFill/>
        </p:spPr>
      </p:pic>
      <p:pic>
        <p:nvPicPr>
          <p:cNvPr id="4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9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468313" y="0"/>
            <a:ext cx="8229600" cy="1143000"/>
          </a:xfrm>
        </p:spPr>
        <p:txBody>
          <a:bodyPr/>
          <a:lstStyle/>
          <a:p>
            <a:r>
              <a:rPr lang="ru-RU" sz="3200" dirty="0" smtClean="0"/>
              <a:t>Учим английский вместе</a:t>
            </a:r>
          </a:p>
        </p:txBody>
      </p:sp>
      <p:pic>
        <p:nvPicPr>
          <p:cNvPr id="15363" name="Picture 2" descr="C:\Users\Alexey\Desktop\AE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98425" y="1196975"/>
            <a:ext cx="9102725" cy="5111750"/>
          </a:xfrm>
          <a:noFill/>
        </p:spPr>
      </p:pic>
      <p:pic>
        <p:nvPicPr>
          <p:cNvPr id="4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Зачем?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Построить качественное взаимодействие с родителями;</a:t>
            </a:r>
          </a:p>
          <a:p>
            <a:r>
              <a:rPr lang="ru-RU" dirty="0" smtClean="0"/>
              <a:t>Показать им свой примерный план работы и свои предложения по улучшению качества образования их детей</a:t>
            </a:r>
            <a:r>
              <a:rPr lang="ru-RU" dirty="0" smtClean="0"/>
              <a:t>;</a:t>
            </a:r>
            <a:endParaRPr lang="en-US" dirty="0" smtClean="0"/>
          </a:p>
          <a:p>
            <a:r>
              <a:rPr lang="ru-RU" dirty="0" smtClean="0"/>
              <a:t>Снять большое количество вопросов, которые могут отвлекат</a:t>
            </a:r>
            <a:r>
              <a:rPr lang="ru-RU" dirty="0" smtClean="0"/>
              <a:t>ь от преподавания в течение учебного года.</a:t>
            </a: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18749363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r>
              <a:rPr lang="ru-RU" dirty="0" smtClean="0"/>
              <a:t>Учим английский вместе</a:t>
            </a:r>
          </a:p>
        </p:txBody>
      </p:sp>
      <p:pic>
        <p:nvPicPr>
          <p:cNvPr id="16387" name="Picture 2" descr="C:\Users\Alexey\Desktop\AE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81025" y="1125538"/>
            <a:ext cx="8348663" cy="5545137"/>
          </a:xfrm>
          <a:noFill/>
        </p:spPr>
      </p:pic>
      <p:pic>
        <p:nvPicPr>
          <p:cNvPr id="4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16632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561975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>Учим английский вместе</a:t>
            </a:r>
          </a:p>
        </p:txBody>
      </p:sp>
      <p:pic>
        <p:nvPicPr>
          <p:cNvPr id="1843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11188" y="1074738"/>
            <a:ext cx="7777162" cy="5475287"/>
          </a:xfrm>
          <a:noFill/>
        </p:spPr>
      </p:pic>
      <p:pic>
        <p:nvPicPr>
          <p:cNvPr id="56322" name="Picture 2" descr="https://www.englishteachers.ru/uploadedfiles/waresimgs/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60649"/>
            <a:ext cx="1470916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26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Пример плана работы на учебный год:</a:t>
            </a:r>
            <a:endParaRPr lang="ru-RU" sz="36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3208002586"/>
              </p:ext>
            </p:extLst>
          </p:nvPr>
        </p:nvGraphicFramePr>
        <p:xfrm>
          <a:off x="179512" y="692696"/>
          <a:ext cx="8712967" cy="6000698"/>
        </p:xfrm>
        <a:graphic>
          <a:graphicData uri="http://schemas.openxmlformats.org/drawingml/2006/table">
            <a:tbl>
              <a:tblPr/>
              <a:tblGrid>
                <a:gridCol w="2926243"/>
                <a:gridCol w="2926243"/>
                <a:gridCol w="2860481"/>
              </a:tblGrid>
              <a:tr h="190306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Март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Круглый стол на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тему: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«Когда пропадает интерес к занятиям»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Обмен опытом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Рассказать родителям о типичных ошибках, которые они допускают при самостоятельном обучении ребенка иностранному языку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903069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Апрель</a:t>
                      </a:r>
                      <a:endParaRPr lang="ru-RU" sz="160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Приобщаем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детей к литературе англоговорящих стран. </a:t>
                      </a:r>
                      <a:r>
                        <a:rPr lang="ru-RU" sz="16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Обсуждаем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книги для чтения на лето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Обсудить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с родителями какие книги стоит прочитать летом учащимся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.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1522455">
                <a:tc>
                  <a:txBody>
                    <a:bodyPr/>
                    <a:lstStyle/>
                    <a:p>
                      <a:pPr algn="ctr"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Май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u="sng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Обсуждаем</a:t>
                      </a:r>
                      <a:r>
                        <a:rPr lang="ru-RU" sz="1600" u="sng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итоги учебного года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, планируем совместную работу на будущий год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rtl="0" fontAlgn="t"/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Познакомить родителей с интернет ресурсами, помогающие освоить иностранный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язык</a:t>
                      </a:r>
                      <a:r>
                        <a:rPr lang="ru-RU" sz="1600" baseline="0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дома, обсуждаем возможность использования доп. пособий в будущем году и их эффективность за прошедший год</a:t>
                      </a:r>
                      <a:endParaRPr lang="ru-RU" sz="1600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16478" marR="16478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03133179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68052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Учащиеся познакомятся:</a:t>
            </a:r>
          </a:p>
          <a:p>
            <a:r>
              <a:rPr lang="ru-RU" dirty="0" smtClean="0"/>
              <a:t>с историей Великобритании и США в интересной художественной форме;</a:t>
            </a:r>
          </a:p>
          <a:p>
            <a:r>
              <a:rPr lang="ru-RU" dirty="0" smtClean="0"/>
              <a:t>с повседневной жизнью англичан через увлекательные рассказы;</a:t>
            </a:r>
          </a:p>
          <a:p>
            <a:r>
              <a:rPr lang="ru-RU" dirty="0" smtClean="0"/>
              <a:t>с произведениями американских и британских писателей;</a:t>
            </a:r>
            <a:endParaRPr lang="ru-RU" dirty="0"/>
          </a:p>
        </p:txBody>
      </p:sp>
      <p:pic>
        <p:nvPicPr>
          <p:cNvPr id="2050" name="Picture 2" descr="https://www.englishteachers.ru/uploadedfiles/waresimgs/54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8640"/>
            <a:ext cx="1311202" cy="1728192"/>
          </a:xfrm>
          <a:prstGeom prst="rect">
            <a:avLst/>
          </a:prstGeom>
          <a:noFill/>
        </p:spPr>
      </p:pic>
      <p:pic>
        <p:nvPicPr>
          <p:cNvPr id="2052" name="Picture 4" descr="https://www.englishteachers.ru/uploadedfiles/waresimgs/54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188640"/>
            <a:ext cx="1327423" cy="1754263"/>
          </a:xfrm>
          <a:prstGeom prst="rect">
            <a:avLst/>
          </a:prstGeom>
          <a:noFill/>
        </p:spPr>
      </p:pic>
      <p:pic>
        <p:nvPicPr>
          <p:cNvPr id="2054" name="Picture 6" descr="https://www.englishteachers.ru/uploadedfiles/waresimgs/54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3928" y="188640"/>
            <a:ext cx="1368152" cy="1800200"/>
          </a:xfrm>
          <a:prstGeom prst="rect">
            <a:avLst/>
          </a:prstGeom>
          <a:noFill/>
        </p:spPr>
      </p:pic>
      <p:pic>
        <p:nvPicPr>
          <p:cNvPr id="2056" name="Picture 8" descr="https://www.englishteachers.ru/uploadedfiles/waresimgs/54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652120" y="188640"/>
            <a:ext cx="1399431" cy="18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51720" y="902728"/>
            <a:ext cx="6124045" cy="5955272"/>
          </a:xfrm>
          <a:prstGeom prst="rect">
            <a:avLst/>
          </a:prstGeom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1678459" cy="230425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43372"/>
            <a:ext cx="4976904" cy="65412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4" y="116632"/>
            <a:ext cx="1678459" cy="230425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6" descr="https://www.englishteachers.ru/uploadedfiles/waresimgs/54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1368152" cy="1800200"/>
          </a:xfrm>
          <a:prstGeom prst="rect">
            <a:avLst/>
          </a:prstGeom>
          <a:noFill/>
        </p:spPr>
      </p:pic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3" cstate="print"/>
          <a:srcRect l="33075" t="17718" r="35623" b="29864"/>
          <a:stretch>
            <a:fillRect/>
          </a:stretch>
        </p:blipFill>
        <p:spPr bwMode="auto">
          <a:xfrm>
            <a:off x="2483768" y="260648"/>
            <a:ext cx="4821492" cy="6458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Обсуждаем подготовку к экзаменам: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052736"/>
            <a:ext cx="8435280" cy="532859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300" dirty="0"/>
              <a:t>Памятка для родителей. Как помочь ребенку подготовиться к экзаменам Будьте с ребенком в «эмоциональном контакте». </a:t>
            </a:r>
            <a:endParaRPr lang="ru-RU" sz="2300" dirty="0" smtClean="0"/>
          </a:p>
          <a:p>
            <a:r>
              <a:rPr lang="ru-RU" sz="2300" dirty="0" smtClean="0"/>
              <a:t>Говорите </a:t>
            </a:r>
            <a:r>
              <a:rPr lang="ru-RU" sz="2300" dirty="0"/>
              <a:t>о чувствах! Если подросток хочет поделиться с вами своими переживаниями по поводу экзаменационного периода, будьте открыты и поддержите его. </a:t>
            </a:r>
            <a:endParaRPr lang="ru-RU" sz="2300" dirty="0" smtClean="0"/>
          </a:p>
          <a:p>
            <a:r>
              <a:rPr lang="ru-RU" sz="2300" dirty="0" smtClean="0"/>
              <a:t>Помогите </a:t>
            </a:r>
            <a:r>
              <a:rPr lang="ru-RU" sz="2300" dirty="0"/>
              <a:t>ребенку понять, что открытое обсуждение </a:t>
            </a:r>
            <a:r>
              <a:rPr lang="ru-RU" sz="2300" dirty="0" smtClean="0"/>
              <a:t>(</a:t>
            </a:r>
            <a:r>
              <a:rPr lang="ru-RU" sz="2300" dirty="0"/>
              <a:t>в том числе и </a:t>
            </a:r>
            <a:r>
              <a:rPr lang="ru-RU" sz="2300" dirty="0" smtClean="0"/>
              <a:t>негативных эмоци</a:t>
            </a:r>
            <a:r>
              <a:rPr lang="ru-RU" sz="2300" dirty="0"/>
              <a:t>й</a:t>
            </a:r>
            <a:r>
              <a:rPr lang="ru-RU" sz="2300" dirty="0" smtClean="0"/>
              <a:t>) </a:t>
            </a:r>
            <a:r>
              <a:rPr lang="ru-RU" sz="2300" dirty="0"/>
              <a:t>помогает научиться с ними справляться (например, со страхом).  </a:t>
            </a:r>
            <a:endParaRPr lang="ru-RU" sz="2300" dirty="0" smtClean="0"/>
          </a:p>
          <a:p>
            <a:r>
              <a:rPr lang="ru-RU" sz="2300" dirty="0" smtClean="0"/>
              <a:t>Поддерживайте </a:t>
            </a:r>
            <a:r>
              <a:rPr lang="ru-RU" sz="2300" dirty="0"/>
              <a:t>во всем. Детям хочется слышать от родителей: «Я в тебя верю», «Я рядом, если тебе понадобиться поддержка», «Мы любим тебя при любом результате экзамена». </a:t>
            </a:r>
            <a:endParaRPr lang="ru-RU" sz="2300" dirty="0" smtClean="0"/>
          </a:p>
          <a:p>
            <a:r>
              <a:rPr lang="ru-RU" sz="2300" dirty="0" smtClean="0"/>
              <a:t>Отделяйте </a:t>
            </a:r>
            <a:r>
              <a:rPr lang="ru-RU" sz="2300" dirty="0"/>
              <a:t>личность ребенка от результатов экзамена. Личность включает в себя гораздо больше, чем «Я успешно сдал экзамен на 90 баллов». </a:t>
            </a:r>
            <a:endParaRPr lang="ru-RU" sz="2300" dirty="0" smtClean="0"/>
          </a:p>
        </p:txBody>
      </p:sp>
    </p:spTree>
    <p:extLst>
      <p:ext uri="{BB962C8B-B14F-4D97-AF65-F5344CB8AC3E}">
        <p14:creationId xmlns="" xmlns:p14="http://schemas.microsoft.com/office/powerpoint/2010/main" val="87135044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Обсуждаем подготовку к экзаменам: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268760"/>
            <a:ext cx="8435280" cy="5328592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/>
              <a:t>Памятка для родителей. Как помочь ребенку подготовиться к экзаменам Будьте с ребенком в «эмоциональном контакте». </a:t>
            </a:r>
            <a:endParaRPr lang="ru-RU" dirty="0" smtClean="0"/>
          </a:p>
          <a:p>
            <a:r>
              <a:rPr lang="ru-RU" dirty="0"/>
              <a:t>Дайте понять ребенку, что вы его любите и принимаете независимо от того, как он сдаст экзамен. Будьте примером. Поделитесь с ребенком собственным опытом успешного прохождения какого-либо экзамена, как вы готовились, как себя чувствовали во время и после экзамена, что помогло вам успешно справиться с ним. </a:t>
            </a:r>
          </a:p>
          <a:p>
            <a:r>
              <a:rPr lang="ru-RU" dirty="0"/>
              <a:t>Организуйте комфортную учебную среду. Позаботьтесь о режиме сна, питания, о своевременном и правильном отдыхе. </a:t>
            </a:r>
          </a:p>
          <a:p>
            <a:r>
              <a:rPr lang="ru-RU" dirty="0"/>
              <a:t>Предложите ребенку посетить учебное заведение, которое он выбрал для поступления.</a:t>
            </a:r>
          </a:p>
          <a:p>
            <a:r>
              <a:rPr lang="ru-RU" dirty="0"/>
              <a:t>Поддержите ребенка в ситуации, когда экзамен уже сдан, но результаты еще не получены. Подросток в этот момент может сомневаться, что сдал экзамен успешно; переживать, что уже ничего нельзя изменить; проигрывать многократно в голове вопросы экзамена и свои ответы на них.  Верьте в своих детей! Любите искренне, поддерживайте, и все будет хорошо!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2500" dirty="0" smtClean="0"/>
              <a:t>Источник</a:t>
            </a:r>
            <a:r>
              <a:rPr lang="ru-RU" sz="2500" dirty="0"/>
              <a:t>: </a:t>
            </a:r>
            <a:r>
              <a:rPr lang="ru-RU" sz="2500" dirty="0">
                <a:hlinkClick r:id="rId2"/>
              </a:rPr>
              <a:t>http://www.menobr.ru/article/60152-qqe-16-m9-podgotovka-k-ekzamenam-v-shkole-pamyatki</a:t>
            </a:r>
            <a:endParaRPr lang="ru-RU" sz="2500" dirty="0"/>
          </a:p>
        </p:txBody>
      </p:sp>
    </p:spTree>
    <p:extLst>
      <p:ext uri="{BB962C8B-B14F-4D97-AF65-F5344CB8AC3E}">
        <p14:creationId xmlns="" xmlns:p14="http://schemas.microsoft.com/office/powerpoint/2010/main" val="39793023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Обсуждаем подготовку к экзаменам: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b="1" dirty="0"/>
              <a:t>Во время подготовки к экзаменам: </a:t>
            </a:r>
            <a:endParaRPr lang="ru-RU" b="1" dirty="0" smtClean="0"/>
          </a:p>
          <a:p>
            <a:r>
              <a:rPr lang="ru-RU" dirty="0" smtClean="0"/>
              <a:t>Подумай</a:t>
            </a:r>
            <a:r>
              <a:rPr lang="ru-RU" dirty="0"/>
              <a:t>, почему ты хочешь успешно сдать итоговую аттестацию. Правильная мотивация – половина успеха.  </a:t>
            </a:r>
            <a:endParaRPr lang="ru-RU" dirty="0" smtClean="0"/>
          </a:p>
          <a:p>
            <a:r>
              <a:rPr lang="ru-RU" dirty="0" smtClean="0"/>
              <a:t>Постарайся </a:t>
            </a:r>
            <a:r>
              <a:rPr lang="ru-RU" dirty="0"/>
              <a:t>выработать положительное отношение к экзамену. </a:t>
            </a:r>
            <a:endParaRPr lang="ru-RU" dirty="0" smtClean="0"/>
          </a:p>
          <a:p>
            <a:r>
              <a:rPr lang="ru-RU" dirty="0" smtClean="0"/>
              <a:t>Размышляй </a:t>
            </a:r>
            <a:r>
              <a:rPr lang="ru-RU" dirty="0"/>
              <a:t>о способах получения желаемой отметки, а не о своем отношении к процессу проверки знаний. </a:t>
            </a:r>
            <a:endParaRPr lang="ru-RU" dirty="0" smtClean="0"/>
          </a:p>
          <a:p>
            <a:r>
              <a:rPr lang="ru-RU" dirty="0" smtClean="0"/>
              <a:t>Организуй </a:t>
            </a:r>
            <a:r>
              <a:rPr lang="ru-RU" dirty="0"/>
              <a:t>место для плодотворной учебы, оптимизируй режим питания и отдыха. </a:t>
            </a: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70324640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Отзывы родителей после собрания: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«Моя дочь занимается спортом, у нее хорошие оценки, не понимаю почему ее все время ругают на родительских собраниях?»</a:t>
            </a:r>
          </a:p>
          <a:p>
            <a:pPr marL="0" indent="0">
              <a:buNone/>
            </a:pPr>
            <a:r>
              <a:rPr lang="ru-RU" dirty="0" smtClean="0"/>
              <a:t>«Почему наших детей все время ругают при всех на собраниях?»</a:t>
            </a:r>
          </a:p>
          <a:p>
            <a:pPr marL="0" indent="0">
              <a:buNone/>
            </a:pPr>
            <a:r>
              <a:rPr lang="ru-RU" dirty="0" smtClean="0"/>
              <a:t>«Долго, нудно и неинформативно...»</a:t>
            </a:r>
          </a:p>
          <a:p>
            <a:pPr marL="0" indent="0">
              <a:buNone/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43491958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Обсуждаем подготовку к экзаменам: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b="1" dirty="0"/>
              <a:t>Во время подготовки к экзаменам: </a:t>
            </a:r>
            <a:endParaRPr lang="ru-RU" b="1" dirty="0" smtClean="0"/>
          </a:p>
          <a:p>
            <a:r>
              <a:rPr lang="ru-RU" dirty="0"/>
              <a:t>Во время подготовки к сдаче экзаменов твое внимание ничего не должно отвлекать: собственное отражение в зеркале, звук включенного телевизора или близость игровой приставки. </a:t>
            </a:r>
          </a:p>
          <a:p>
            <a:r>
              <a:rPr lang="ru-RU" dirty="0"/>
              <a:t>Помни, что состояние нервозности в предэкзаменационный период тревожит многих учащихся. Чтобы преодолеть страх перед неизвестностью, постарайся узнать от старших школьников, педагогов, родителей как можно больше об экзамене. </a:t>
            </a:r>
          </a:p>
          <a:p>
            <a:r>
              <a:rPr lang="ru-RU" dirty="0"/>
              <a:t>Готовься к экзаменам постепенно, разработай для себя план обработки учебного материала. Практика показывает, что 15-20 минут ежедневного изучения экзаменационного материала достаточно для получения высоких оценок. Не откладывай подготовку на последний день! Верь в свои силы, способность добиться желаемых результатов, но не забывай о систематической подготовке.</a:t>
            </a:r>
          </a:p>
          <a:p>
            <a:endParaRPr lang="ru-RU" dirty="0"/>
          </a:p>
          <a:p>
            <a:endParaRPr lang="ru-RU" dirty="0"/>
          </a:p>
          <a:p>
            <a:pPr marL="0" indent="0">
              <a:buNone/>
            </a:pPr>
            <a:r>
              <a:rPr lang="ru-RU" sz="2600" dirty="0"/>
              <a:t>Источник: </a:t>
            </a:r>
            <a:r>
              <a:rPr lang="ru-RU" sz="2600" dirty="0">
                <a:hlinkClick r:id="rId2"/>
              </a:rPr>
              <a:t>http://www.menobr.ru/article/60152-qqe-16-m9-podgotovka-k-ekzamenam-v-shkole-pamyatki</a:t>
            </a:r>
            <a:endParaRPr lang="ru-RU" sz="2600" dirty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b="1" dirty="0" smtClean="0"/>
          </a:p>
        </p:txBody>
      </p:sp>
    </p:spTree>
    <p:extLst>
      <p:ext uri="{BB962C8B-B14F-4D97-AF65-F5344CB8AC3E}">
        <p14:creationId xmlns="" xmlns:p14="http://schemas.microsoft.com/office/powerpoint/2010/main" val="40695164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Покажите систему подготовки к экзаменам: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Как вы готовитесь с учащимися на уроках;</a:t>
            </a:r>
          </a:p>
          <a:p>
            <a:r>
              <a:rPr lang="ru-RU" dirty="0" smtClean="0"/>
              <a:t>Систему подготовки во внеурочной деятельности;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04676534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1065" y="365124"/>
            <a:ext cx="8441871" cy="13255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kern="1400" spc="13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Итоговая аттестация </a:t>
            </a:r>
            <a:endParaRPr lang="ru-RU" kern="1400" spc="13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8458" y="3814129"/>
            <a:ext cx="8049985" cy="132392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endParaRPr lang="ru-RU" sz="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9 класс (основной государственный экзамен – ОГЭ)</a:t>
            </a:r>
            <a:r>
              <a:rPr lang="ru-RU" sz="320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latin typeface="FreeSetC" pitchFamily="82" charset="0"/>
              </a:rPr>
              <a:t>  </a:t>
            </a:r>
            <a:endParaRPr lang="ru-RU" sz="3200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latin typeface="FreeSetC" pitchFamily="82" charset="0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496957" y="2068288"/>
            <a:ext cx="8279650" cy="137159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8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 класс (контроль за курс начальной школы</a:t>
            </a:r>
            <a:r>
              <a:rPr lang="en-US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,</a:t>
            </a: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внутришкольный)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963386" y="5465438"/>
            <a:ext cx="7788729" cy="12039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ru-RU" sz="1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marL="0" indent="0">
              <a:buNone/>
            </a:pPr>
            <a:r>
              <a:rPr lang="ru-RU" sz="3200" dirty="0" smtClean="0">
                <a:ln w="12700">
                  <a:noFill/>
                  <a:prstDash val="solid"/>
                </a:ln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11 класс (единый государственный экзамен – ЕГЭ)</a:t>
            </a:r>
          </a:p>
        </p:txBody>
      </p:sp>
    </p:spTree>
    <p:extLst>
      <p:ext uri="{BB962C8B-B14F-4D97-AF65-F5344CB8AC3E}">
        <p14:creationId xmlns:p14="http://schemas.microsoft.com/office/powerpoint/2010/main" xmlns="" val="1368321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Заголовок 1"/>
          <p:cNvSpPr>
            <a:spLocks noGrp="1"/>
          </p:cNvSpPr>
          <p:nvPr>
            <p:ph type="title"/>
          </p:nvPr>
        </p:nvSpPr>
        <p:spPr>
          <a:xfrm>
            <a:off x="611188" y="115888"/>
            <a:ext cx="7848600" cy="1081087"/>
          </a:xfrm>
        </p:spPr>
        <p:txBody>
          <a:bodyPr/>
          <a:lstStyle/>
          <a:p>
            <a:pPr eaLnBrk="1" hangingPunct="1"/>
            <a:r>
              <a:rPr lang="ru-RU" altLang="ru-RU" b="1" smtClean="0"/>
              <a:t>Стратегия:</a:t>
            </a:r>
          </a:p>
        </p:txBody>
      </p:sp>
      <p:sp>
        <p:nvSpPr>
          <p:cNvPr id="55299" name="Объект 2"/>
          <p:cNvSpPr>
            <a:spLocks noGrp="1"/>
          </p:cNvSpPr>
          <p:nvPr>
            <p:ph idx="1"/>
          </p:nvPr>
        </p:nvSpPr>
        <p:spPr>
          <a:xfrm>
            <a:off x="179388" y="2420938"/>
            <a:ext cx="4392612" cy="1800225"/>
          </a:xfrm>
        </p:spPr>
        <p:txBody>
          <a:bodyPr/>
          <a:lstStyle/>
          <a:p>
            <a:pPr algn="ctr" eaLnBrk="1" hangingPunct="1">
              <a:buFont typeface="Arial" pitchFamily="34" charset="0"/>
              <a:buNone/>
            </a:pPr>
            <a:r>
              <a:rPr lang="ru-RU" altLang="ru-RU" sz="2400" smtClean="0"/>
              <a:t>     Развитие свободной иноязычной речи</a:t>
            </a:r>
          </a:p>
        </p:txBody>
      </p:sp>
      <p:sp>
        <p:nvSpPr>
          <p:cNvPr id="55300" name="Объект 2"/>
          <p:cNvSpPr txBox="1">
            <a:spLocks/>
          </p:cNvSpPr>
          <p:nvPr/>
        </p:nvSpPr>
        <p:spPr bwMode="auto">
          <a:xfrm>
            <a:off x="4427538" y="1843088"/>
            <a:ext cx="4392612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</a:pPr>
            <a:endParaRPr lang="ru-RU" altLang="ru-RU" sz="3200"/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2400"/>
              <a:t>Непосредственная </a:t>
            </a:r>
          </a:p>
          <a:p>
            <a:pPr marL="342900" indent="-342900" algn="ctr" eaLnBrk="1" hangingPunct="1">
              <a:spcBef>
                <a:spcPct val="20000"/>
              </a:spcBef>
              <a:buFont typeface="Arial" pitchFamily="34" charset="0"/>
              <a:buNone/>
            </a:pPr>
            <a:r>
              <a:rPr lang="ru-RU" altLang="ru-RU" sz="2400"/>
              <a:t>подготовка к экзамену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55650" y="2349500"/>
            <a:ext cx="3455988" cy="115093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4711700" y="2344738"/>
            <a:ext cx="3676650" cy="11557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592388" y="1341438"/>
            <a:ext cx="1403350" cy="8778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5168900" y="1254125"/>
            <a:ext cx="1403350" cy="9652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>
            <a:off x="7667625" y="3500438"/>
            <a:ext cx="755650" cy="8397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>
            <a:off x="5921375" y="3500438"/>
            <a:ext cx="0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>
            <a:off x="2627313" y="3500438"/>
            <a:ext cx="649287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>
            <a:off x="900113" y="3500438"/>
            <a:ext cx="719137" cy="865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179388" y="4437063"/>
            <a:ext cx="2447925" cy="15843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215900" y="4437063"/>
            <a:ext cx="2376488" cy="1477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/>
              <a:t>Работа над расширением: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словарного запаса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социокультурных знаний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2744788" y="4437063"/>
            <a:ext cx="2087562" cy="15843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55312" name="TextBox 23"/>
          <p:cNvSpPr txBox="1">
            <a:spLocks noChangeArrowheads="1"/>
          </p:cNvSpPr>
          <p:nvPr/>
        </p:nvSpPr>
        <p:spPr bwMode="auto">
          <a:xfrm>
            <a:off x="5003800" y="4408488"/>
            <a:ext cx="2133600" cy="1754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/>
              <a:t>Тренировка и дальнейшее развитие навыков свободного общения (говорения)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5003800" y="4443413"/>
            <a:ext cx="2089150" cy="1738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2744788" y="4575175"/>
            <a:ext cx="2132012" cy="12001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ru-RU" dirty="0"/>
              <a:t>Развитие речи: 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монологической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/>
              <a:t>диалогической</a:t>
            </a:r>
          </a:p>
          <a:p>
            <a:pPr marL="285750" indent="-285750" eaLnBrk="1" hangingPunct="1">
              <a:buFont typeface="Arial" panose="020B0604020202020204" pitchFamily="34" charset="0"/>
              <a:buChar char="•"/>
              <a:defRPr/>
            </a:pPr>
            <a:r>
              <a:rPr lang="ru-RU" dirty="0" err="1"/>
              <a:t>полилогической</a:t>
            </a:r>
            <a:endParaRPr lang="ru-RU" dirty="0"/>
          </a:p>
        </p:txBody>
      </p:sp>
      <p:sp>
        <p:nvSpPr>
          <p:cNvPr id="55315" name="TextBox 26"/>
          <p:cNvSpPr txBox="1">
            <a:spLocks noChangeArrowheads="1"/>
          </p:cNvSpPr>
          <p:nvPr/>
        </p:nvSpPr>
        <p:spPr bwMode="auto">
          <a:xfrm>
            <a:off x="7145338" y="4400550"/>
            <a:ext cx="1966912" cy="147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ru-RU" altLang="ru-RU"/>
              <a:t>Тренировка выполнения заданий формата итоговой аттестации</a:t>
            </a:r>
          </a:p>
        </p:txBody>
      </p:sp>
      <p:sp>
        <p:nvSpPr>
          <p:cNvPr id="29" name="Прямоугольник 28"/>
          <p:cNvSpPr/>
          <p:nvPr/>
        </p:nvSpPr>
        <p:spPr>
          <a:xfrm>
            <a:off x="7162800" y="4408488"/>
            <a:ext cx="1949450" cy="173831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xmlns="" val="277895015"/>
              </p:ext>
            </p:extLst>
          </p:nvPr>
        </p:nvGraphicFramePr>
        <p:xfrm>
          <a:off x="251520" y="225601"/>
          <a:ext cx="8640959" cy="66729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57683" y="144189"/>
            <a:ext cx="1555241" cy="21322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4115" y="4561978"/>
            <a:ext cx="1514698" cy="21700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>
          <a:xfrm>
            <a:off x="843871" y="238222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290" name="Picture 2" descr="Y:\Delo-New\Oblozhki\Titul\Big\OGE_Millrood_2016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486944" y="2419029"/>
            <a:ext cx="1473697" cy="2114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81323" y="160671"/>
            <a:ext cx="1546800" cy="21401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3494" y="98254"/>
            <a:ext cx="1554501" cy="21359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092599" y="123453"/>
            <a:ext cx="1508258" cy="21184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7" descr="https://www.englishteachers.ru/uploadedfiles/waresimgs/557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94312" y="150353"/>
            <a:ext cx="1519940" cy="21198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https://www.englishteachers.ru/uploadedfiles/waresimgs/555.jpg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02584" y="2394618"/>
            <a:ext cx="1588015" cy="21145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www.englishteachers.ru/uploadedfiles/waresimgs/551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7760" y="2433945"/>
            <a:ext cx="1459702" cy="2099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1220745" y="4590543"/>
            <a:ext cx="1579119" cy="2167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 descr="https://www.englishteachers.ru/uploadedfiles/waresimgs/552.jpg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3064" y="4581444"/>
            <a:ext cx="1511945" cy="2076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Y:\Delo-New\Oblozhki\Titul\Big\Olimp_2016.jpg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6649260" y="4633007"/>
            <a:ext cx="1433346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938529" y="2404921"/>
            <a:ext cx="1513246" cy="2080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Скругленный прямоугольник 1"/>
          <p:cNvSpPr/>
          <p:nvPr/>
        </p:nvSpPr>
        <p:spPr>
          <a:xfrm>
            <a:off x="8495194" y="330653"/>
            <a:ext cx="567284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Начальная ступень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495194" y="2583684"/>
            <a:ext cx="570347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Основная ступень</a:t>
            </a:r>
            <a:endParaRPr lang="ru-RU" dirty="0"/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8467462" y="4774281"/>
            <a:ext cx="598079" cy="18002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vert" rtlCol="0" anchor="ctr"/>
          <a:lstStyle/>
          <a:p>
            <a:pPr algn="ctr"/>
            <a:r>
              <a:rPr lang="ru-RU" dirty="0" smtClean="0"/>
              <a:t>Старшая ступень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2771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1380"/>
          <a:stretch>
            <a:fillRect/>
          </a:stretch>
        </p:blipFill>
        <p:spPr>
          <a:xfrm>
            <a:off x="2411413" y="1370013"/>
            <a:ext cx="5470525" cy="4405312"/>
          </a:xfrm>
          <a:noFill/>
        </p:spPr>
      </p:pic>
      <p:pic>
        <p:nvPicPr>
          <p:cNvPr id="32772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4288" y="0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4819" name="Picture 8" descr="https://www.englishteachers.ru/uploadedfiles/waresimgs/55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288" y="0"/>
            <a:ext cx="1993901" cy="2738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2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25763" y="895350"/>
            <a:ext cx="4310062" cy="5922963"/>
          </a:xfrm>
          <a:noFill/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584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00338" y="1019175"/>
            <a:ext cx="4248150" cy="5838825"/>
          </a:xfrm>
          <a:noFill/>
        </p:spPr>
      </p:pic>
      <p:pic>
        <p:nvPicPr>
          <p:cNvPr id="35844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-14288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6867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982788" cy="272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925763" y="895350"/>
            <a:ext cx="4238625" cy="5824538"/>
          </a:xfrm>
          <a:noFill/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7891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7663" y="981075"/>
            <a:ext cx="3773487" cy="51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292725" y="1196975"/>
            <a:ext cx="3719513" cy="5111750"/>
          </a:xfr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Цитаты с форумов: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«...будем </a:t>
            </a:r>
            <a:r>
              <a:rPr lang="ru-RU" dirty="0"/>
              <a:t>откровенны: сегодняшнюю программу тянут далеко не все. Уже в седьмом классе понятно, кому поступать в институты, а кому мести дворы и торговать помидорами</a:t>
            </a:r>
            <a:r>
              <a:rPr lang="ru-RU" dirty="0" smtClean="0"/>
              <a:t>.»</a:t>
            </a: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74984801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38915" name="Picture 4" descr="https://www.englishteachers.ru/uploadedfiles/waresimgs/5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-14288"/>
            <a:ext cx="1509713" cy="207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t="59850"/>
          <a:stretch>
            <a:fillRect/>
          </a:stretch>
        </p:blipFill>
        <p:spPr>
          <a:xfrm>
            <a:off x="1617663" y="-171450"/>
            <a:ext cx="6526212" cy="3600450"/>
          </a:xfrm>
          <a:noFill/>
        </p:spPr>
      </p:pic>
      <p:pic>
        <p:nvPicPr>
          <p:cNvPr id="38917" name="Picture 2"/>
          <p:cNvPicPr>
            <a:picLocks noChangeAspect="1" noChangeArrowheads="1"/>
          </p:cNvPicPr>
          <p:nvPr/>
        </p:nvPicPr>
        <p:blipFill>
          <a:blip r:embed="rId4" cstate="print"/>
          <a:srcRect b="53732"/>
          <a:stretch>
            <a:fillRect/>
          </a:stretch>
        </p:blipFill>
        <p:spPr bwMode="auto">
          <a:xfrm>
            <a:off x="1377950" y="2133600"/>
            <a:ext cx="7159625" cy="388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8229600" cy="777875"/>
          </a:xfrm>
        </p:spPr>
        <p:txBody>
          <a:bodyPr/>
          <a:lstStyle/>
          <a:p>
            <a:pPr eaLnBrk="1" hangingPunct="1"/>
            <a:r>
              <a:rPr lang="ru-RU" altLang="ru-RU" smtClean="0"/>
              <a:t>Контроль в 4 классе</a:t>
            </a:r>
          </a:p>
        </p:txBody>
      </p:sp>
      <p:pic>
        <p:nvPicPr>
          <p:cNvPr id="31747" name="Picture 9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b="46558"/>
          <a:stretch>
            <a:fillRect/>
          </a:stretch>
        </p:blipFill>
        <p:spPr>
          <a:xfrm>
            <a:off x="2041525" y="1844675"/>
            <a:ext cx="5783263" cy="4249738"/>
          </a:xfrm>
          <a:noFill/>
        </p:spPr>
      </p:pic>
      <p:pic>
        <p:nvPicPr>
          <p:cNvPr id="31748" name="Picture 11" descr="https://www.englishteachers.ru/uploadedfiles/waresimgs/5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850" y="7938"/>
            <a:ext cx="1970088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36965" y="332656"/>
            <a:ext cx="6839491" cy="6264696"/>
          </a:xfrm>
        </p:spPr>
        <p:txBody>
          <a:bodyPr>
            <a:noAutofit/>
          </a:bodyPr>
          <a:lstStyle/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Сборник итоговых контрольных работ для выпускника начальной школы содержит </a:t>
            </a:r>
            <a:r>
              <a:rPr lang="ru-RU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 теста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состоящие из частей «Аудирование», «Чтение», «Лексика и грамматика», «Письмо» и «Говорение».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тематическому содержанию и языковому наполнению </a:t>
            </a:r>
            <a:r>
              <a:rPr lang="ru-RU" sz="28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тестов соответствуют Примерной программе </a:t>
            </a: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по английскому языку для начальной школы. </a:t>
            </a:r>
            <a:endParaRPr lang="ru-RU" sz="28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8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Пособие может использоваться с любым УМК</a:t>
            </a:r>
            <a:r>
              <a:rPr lang="ru-RU" sz="28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311668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2036216" y="0"/>
            <a:ext cx="5961893" cy="1064281"/>
          </a:xfrm>
        </p:spPr>
        <p:txBody>
          <a:bodyPr/>
          <a:lstStyle/>
          <a:p>
            <a:pPr eaLnBrk="1" hangingPunct="1"/>
            <a:r>
              <a:rPr lang="ru-RU" dirty="0" smtClean="0"/>
              <a:t>Контроль аудирования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23528" y="2780928"/>
            <a:ext cx="3960441" cy="3947201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2 задания</a:t>
            </a:r>
          </a:p>
          <a:p>
            <a:pPr>
              <a:defRPr/>
            </a:pPr>
            <a:r>
              <a:rPr lang="ru-RU" dirty="0" smtClean="0"/>
              <a:t>В заданиях части </a:t>
            </a:r>
            <a:r>
              <a:rPr lang="ru-RU" u="sng" dirty="0" smtClean="0"/>
              <a:t>«Аудирование» </a:t>
            </a:r>
            <a:r>
              <a:rPr lang="ru-RU" dirty="0" smtClean="0"/>
              <a:t>(2 текста) проверяются </a:t>
            </a:r>
            <a:r>
              <a:rPr lang="ru-RU" b="1" dirty="0" smtClean="0"/>
              <a:t>умение</a:t>
            </a:r>
            <a:r>
              <a:rPr lang="ru-RU" dirty="0" smtClean="0"/>
              <a:t> </a:t>
            </a:r>
            <a:r>
              <a:rPr lang="ru-RU" b="1" dirty="0" smtClean="0"/>
              <a:t>воспринимать на слух </a:t>
            </a:r>
            <a:r>
              <a:rPr lang="ru-RU" dirty="0" smtClean="0"/>
              <a:t>и </a:t>
            </a:r>
            <a:r>
              <a:rPr lang="ru-RU" b="1" dirty="0" smtClean="0"/>
              <a:t>понимать информацию из текстов, построенных на знакомом языковом материале</a:t>
            </a:r>
            <a:r>
              <a:rPr lang="ru-RU" dirty="0" smtClean="0"/>
              <a:t>.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Аудиоприложение можно скачать бесплатно по ссылке </a:t>
            </a:r>
            <a:r>
              <a:rPr lang="en-US" dirty="0" smtClean="0">
                <a:hlinkClick r:id="rId2"/>
              </a:rPr>
              <a:t>http://audio.neteducom.com/books/14/</a:t>
            </a:r>
            <a:r>
              <a:rPr lang="ru-RU" dirty="0" smtClean="0"/>
              <a:t>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Тексты аудиозаписей – в книге</a:t>
            </a:r>
          </a:p>
        </p:txBody>
      </p:sp>
      <p:pic>
        <p:nvPicPr>
          <p:cNvPr id="18436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l="4806" t="4244" r="8339"/>
          <a:stretch>
            <a:fillRect/>
          </a:stretch>
        </p:blipFill>
        <p:spPr>
          <a:xfrm>
            <a:off x="4302422" y="908720"/>
            <a:ext cx="4225159" cy="5691266"/>
          </a:xfrm>
          <a:noFill/>
        </p:spPr>
      </p:pic>
      <p:pic>
        <p:nvPicPr>
          <p:cNvPr id="7" name="Picture 2" descr="Y:\Delo-New\Oblozhki\Titul\Big\Tests_primary_201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8390" y="206829"/>
            <a:ext cx="1668575" cy="2286068"/>
          </a:xfrm>
          <a:prstGeom prst="rect">
            <a:avLst/>
          </a:prstGeom>
          <a:noFill/>
        </p:spPr>
      </p:pic>
    </p:spTree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mtClean="0"/>
              <a:t>ОГЭ</a:t>
            </a:r>
          </a:p>
        </p:txBody>
      </p:sp>
      <p:pic>
        <p:nvPicPr>
          <p:cNvPr id="40963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0538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4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71775" y="782638"/>
            <a:ext cx="4321175" cy="5937250"/>
          </a:xfrm>
          <a:noFill/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Заголовок 1"/>
          <p:cNvSpPr>
            <a:spLocks noGrp="1"/>
          </p:cNvSpPr>
          <p:nvPr>
            <p:ph type="title"/>
          </p:nvPr>
        </p:nvSpPr>
        <p:spPr>
          <a:xfrm>
            <a:off x="468313" y="115888"/>
            <a:ext cx="8229600" cy="850900"/>
          </a:xfrm>
        </p:spPr>
        <p:txBody>
          <a:bodyPr/>
          <a:lstStyle/>
          <a:p>
            <a:pPr eaLnBrk="1" hangingPunct="1"/>
            <a:r>
              <a:rPr lang="ru-RU" altLang="ru-RU" smtClean="0"/>
              <a:t>ОГЭ</a:t>
            </a:r>
          </a:p>
        </p:txBody>
      </p:sp>
      <p:pic>
        <p:nvPicPr>
          <p:cNvPr id="41987" name="Picture 2" descr="https://www.englishteachers.ru/uploadedfiles/waresimgs/56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760538" cy="2420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8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41989" name="Рисунок 4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88900"/>
            <a:ext cx="4589462" cy="6653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/>
          <p:cNvPicPr>
            <a:picLocks noChangeAspect="1" noChangeArrowheads="1"/>
          </p:cNvPicPr>
          <p:nvPr/>
        </p:nvPicPr>
        <p:blipFill>
          <a:blip r:embed="rId2" cstate="print"/>
          <a:srcRect l="3458" t="6177" r="4323" b="7036"/>
          <a:stretch>
            <a:fillRect/>
          </a:stretch>
        </p:blipFill>
        <p:spPr bwMode="auto">
          <a:xfrm>
            <a:off x="2339975" y="0"/>
            <a:ext cx="5419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2" descr="C:\Documents and Settings\alexeyvk\Рабочий стол\ОГЭ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6375" cy="212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074" name="Picture 2" descr="https://scontent.xx.fbcdn.net/hphotos-xfa1/v/t1.0-9/1934774_1670831023178075_1258903803380423747_n.png?oh=08db83ea6b5c8bcfb8a5d9dd49c30125&amp;oe=579429A4"/>
          <p:cNvPicPr>
            <a:picLocks noChangeAspect="1" noChangeArrowheads="1"/>
          </p:cNvPicPr>
          <p:nvPr/>
        </p:nvPicPr>
        <p:blipFill>
          <a:blip r:embed="rId2" cstate="print"/>
          <a:srcRect l="3127" t="13545" r="3099" b="2375"/>
          <a:stretch>
            <a:fillRect/>
          </a:stretch>
        </p:blipFill>
        <p:spPr bwMode="auto">
          <a:xfrm>
            <a:off x="0" y="476672"/>
            <a:ext cx="9144000" cy="601034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-6086" y="0"/>
            <a:ext cx="1440160" cy="206028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>
          <a:xfrm>
            <a:off x="1619671" y="2"/>
            <a:ext cx="6871185" cy="901147"/>
          </a:xfrm>
        </p:spPr>
        <p:txBody>
          <a:bodyPr>
            <a:normAutofit/>
          </a:bodyPr>
          <a:lstStyle/>
          <a:p>
            <a:pPr eaLnBrk="1" hangingPunct="1"/>
            <a:r>
              <a:rPr lang="ru-RU" sz="3600" dirty="0" smtClean="0"/>
              <a:t>Подготовка к итоговой аттестации</a:t>
            </a:r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95537" y="709330"/>
            <a:ext cx="4295744" cy="6175090"/>
          </a:xfrm>
          <a:noFill/>
        </p:spPr>
      </p:pic>
      <p:pic>
        <p:nvPicPr>
          <p:cNvPr id="32772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751260" y="818304"/>
            <a:ext cx="4141220" cy="6202838"/>
          </a:xfr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 l="30157" t="984" r="29723" b="13751"/>
          <a:stretch>
            <a:fillRect/>
          </a:stretch>
        </p:blipFill>
        <p:spPr bwMode="auto">
          <a:xfrm>
            <a:off x="2339975" y="0"/>
            <a:ext cx="5661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63" y="0"/>
            <a:ext cx="1878012" cy="2708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Цитаты с форумов: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07288" cy="499715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«</a:t>
            </a:r>
            <a:r>
              <a:rPr lang="ru-RU" sz="2000" dirty="0" smtClean="0"/>
              <a:t>А </a:t>
            </a:r>
            <a:r>
              <a:rPr lang="ru-RU" sz="2000" dirty="0"/>
              <a:t>мой ребенок умница</a:t>
            </a:r>
            <a:r>
              <a:rPr lang="ru-RU" sz="2000" dirty="0" smtClean="0"/>
              <a:t>,</a:t>
            </a:r>
            <a:r>
              <a:rPr lang="en-US" sz="2000" dirty="0" smtClean="0"/>
              <a:t> </a:t>
            </a:r>
            <a:r>
              <a:rPr lang="ru-RU" sz="2000" dirty="0" smtClean="0"/>
              <a:t>но </a:t>
            </a:r>
            <a:r>
              <a:rPr lang="ru-RU" sz="2000" dirty="0"/>
              <a:t>она склонна к гуманитарным наукам. И не знает, что педагог уже давно поставил всем клеймо и спрогнозировал всю ситуацию, кстати, зарубив будущее на корню. </a:t>
            </a:r>
            <a:br>
              <a:rPr lang="ru-RU" sz="2000" dirty="0"/>
            </a:br>
            <a:r>
              <a:rPr lang="ru-RU" sz="2000" dirty="0"/>
              <a:t>В школе ей полностью подломали крылья такие вот шустрые артистичные педагоги. Что же делать</a:t>
            </a:r>
            <a:r>
              <a:rPr lang="ru-RU" sz="2000" dirty="0" smtClean="0"/>
              <a:t>?»</a:t>
            </a:r>
            <a:endParaRPr lang="ru-RU" sz="1600" dirty="0"/>
          </a:p>
        </p:txBody>
      </p:sp>
    </p:spTree>
    <p:extLst>
      <p:ext uri="{BB962C8B-B14F-4D97-AF65-F5344CB8AC3E}">
        <p14:creationId xmlns="" xmlns:p14="http://schemas.microsoft.com/office/powerpoint/2010/main" val="2474066557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/>
          <p:cNvPicPr>
            <a:picLocks noChangeAspect="1" noChangeArrowheads="1"/>
          </p:cNvPicPr>
          <p:nvPr/>
        </p:nvPicPr>
        <p:blipFill>
          <a:blip r:embed="rId2" cstate="print"/>
          <a:srcRect l="30711" t="984" r="30275" b="1564"/>
          <a:stretch>
            <a:fillRect/>
          </a:stretch>
        </p:blipFill>
        <p:spPr bwMode="auto">
          <a:xfrm>
            <a:off x="3059113" y="0"/>
            <a:ext cx="4840287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915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671763" cy="386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ЕГЭ. Говорение</a:t>
            </a:r>
          </a:p>
        </p:txBody>
      </p:sp>
      <p:sp>
        <p:nvSpPr>
          <p:cNvPr id="50179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0180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1" name="Рисунок 1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7700" y="1309688"/>
            <a:ext cx="7085013" cy="492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ЕГЭ. Говорение</a:t>
            </a:r>
          </a:p>
        </p:txBody>
      </p:sp>
      <p:sp>
        <p:nvSpPr>
          <p:cNvPr id="5120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51204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5" name="Рисунок 2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8175" y="1417638"/>
            <a:ext cx="6257925" cy="399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Рисунок 1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8888" y="2060575"/>
            <a:ext cx="7658100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ЕГЭ. Говорение</a:t>
            </a:r>
          </a:p>
        </p:txBody>
      </p:sp>
      <p:pic>
        <p:nvPicPr>
          <p:cNvPr id="54276" name="Picture 2" descr="https://www.englishteachers.ru/uploadedfiles/waresimgs/5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908175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Какой можно сделать вывод?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Обращайте внимание на родителей своих учащихся;</a:t>
            </a:r>
          </a:p>
          <a:p>
            <a:r>
              <a:rPr lang="ru-RU" dirty="0" smtClean="0"/>
              <a:t>Старайтесь хвалить учащихся на родительских собраниях, а проблемы обсуждать в индивидуальном порядке;</a:t>
            </a:r>
          </a:p>
          <a:p>
            <a:r>
              <a:rPr lang="ru-RU" dirty="0" smtClean="0"/>
              <a:t>Презентуйте свою работу и те пособия, которые вы хотите использовать, чтобы родители видели в них ценность для своего ребенка;</a:t>
            </a:r>
          </a:p>
          <a:p>
            <a:r>
              <a:rPr lang="ru-RU" dirty="0" smtClean="0"/>
              <a:t>В родителях можно найти поддержку при правильном построении работы с ними.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1318253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Новинка!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55976" y="1600200"/>
            <a:ext cx="4330824" cy="452596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r>
              <a:rPr lang="ru-RU" dirty="0" smtClean="0"/>
              <a:t>Учебное пособие содержит большое количество тренировочных упражнений по всем темам английской грамматики по школьной программе, а также упражнения по темам, которые изучают на следующих этапах обучения. К наиболее сложным упражнениям даны ключи. Задания разных уровней сложности позволяют использовать сборник упражнений как с любым школьным учебником для старших классов, так и в колледжах и на младших курсах вузов. </a:t>
            </a:r>
            <a:endParaRPr lang="ru-RU" dirty="0" smtClean="0"/>
          </a:p>
          <a:p>
            <a:pPr>
              <a:buNone/>
            </a:pPr>
            <a:r>
              <a:rPr lang="en-US" dirty="0" smtClean="0">
                <a:hlinkClick r:id="rId2"/>
              </a:rPr>
              <a:t>https://www.englishteachers.ru/Wares/582.html?backto=c2hvcA</a:t>
            </a:r>
            <a:r>
              <a:rPr lang="en-US" dirty="0" smtClean="0"/>
              <a:t>==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3074" name="Picture 2" descr="https://www.englishteachers.ru/uploadedfiles/waresimgs/58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3814528" cy="548295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13182533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Мы в </a:t>
            </a:r>
            <a:r>
              <a:rPr lang="ru-RU" dirty="0" err="1" smtClean="0"/>
              <a:t>соцсетях</a:t>
            </a:r>
            <a:r>
              <a:rPr lang="ru-RU" dirty="0" smtClean="0"/>
              <a:t>!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vk.com/titulpublishers</a:t>
            </a:r>
            <a:r>
              <a:rPr lang="ru-RU" dirty="0" smtClean="0"/>
              <a:t> </a:t>
            </a:r>
          </a:p>
          <a:p>
            <a:r>
              <a:rPr lang="en-US" dirty="0" smtClean="0">
                <a:hlinkClick r:id="rId3"/>
              </a:rPr>
              <a:t>https://</a:t>
            </a:r>
            <a:r>
              <a:rPr lang="en-US" dirty="0" smtClean="0">
                <a:hlinkClick r:id="rId3"/>
              </a:rPr>
              <a:t>ru-ru.facebook.com/titulpublishers</a:t>
            </a:r>
            <a:r>
              <a:rPr lang="ru-RU" smtClean="0"/>
              <a:t> </a:t>
            </a:r>
            <a:endParaRPr lang="ru-RU"/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539" b="4798"/>
          <a:stretch>
            <a:fillRect/>
          </a:stretch>
        </p:blipFill>
        <p:spPr bwMode="auto">
          <a:xfrm>
            <a:off x="67579" y="620688"/>
            <a:ext cx="9076421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3814" b="5499"/>
          <a:stretch>
            <a:fillRect/>
          </a:stretch>
        </p:blipFill>
        <p:spPr bwMode="auto">
          <a:xfrm>
            <a:off x="0" y="934088"/>
            <a:ext cx="9102453" cy="5159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изменить ситуацию?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2373740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Как изменить ситуацию?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dirty="0" smtClean="0"/>
              <a:t>Во время общения с родителями:</a:t>
            </a:r>
          </a:p>
          <a:p>
            <a:r>
              <a:rPr lang="ru-RU" dirty="0" smtClean="0"/>
              <a:t>Быть доброжелательными;</a:t>
            </a:r>
          </a:p>
          <a:p>
            <a:r>
              <a:rPr lang="ru-RU" dirty="0" smtClean="0"/>
              <a:t>Понимать, что любой родитель любит и ценит своего ребенка;</a:t>
            </a:r>
          </a:p>
          <a:p>
            <a:r>
              <a:rPr lang="ru-RU" dirty="0" smtClean="0"/>
              <a:t>Построить общения с плюсов, а закончить перспективами и стремлениями;</a:t>
            </a:r>
          </a:p>
          <a:p>
            <a:r>
              <a:rPr lang="ru-RU" dirty="0" smtClean="0"/>
              <a:t>Говорить о том, что можно сделать общими усилиями и как Вам и ученику нужна поддержка родителей;</a:t>
            </a:r>
          </a:p>
          <a:p>
            <a:r>
              <a:rPr lang="ru-RU" dirty="0" smtClean="0"/>
              <a:t>Никогда не ругать детей при всех, т.е. если есть проблема, то обсуждать ее наедине с родителями учащегося.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419234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Современные родители: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Выше образование родителей на момент рождения первого ребенка;</a:t>
            </a:r>
          </a:p>
          <a:p>
            <a:r>
              <a:rPr lang="ru-RU" dirty="0" smtClean="0"/>
              <a:t>Осознанность в воспитании ребенка;</a:t>
            </a:r>
          </a:p>
          <a:p>
            <a:r>
              <a:rPr lang="ru-RU" dirty="0" smtClean="0"/>
              <a:t>Активное вовлечение отцов в воспитание детей;</a:t>
            </a:r>
          </a:p>
          <a:p>
            <a:r>
              <a:rPr lang="ru-RU" dirty="0" smtClean="0"/>
              <a:t>Родители больше доверяют себе и более самостоятельны;</a:t>
            </a:r>
          </a:p>
          <a:p>
            <a:r>
              <a:rPr lang="ru-RU" dirty="0" smtClean="0"/>
              <a:t>Влияние интернета на родителей, но при этом окончательное решение принимают они сами.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1732</Words>
  <Application>Microsoft Office PowerPoint</Application>
  <PresentationFormat>Экран (4:3)</PresentationFormat>
  <Paragraphs>221</Paragraphs>
  <Slides>68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68</vt:i4>
      </vt:variant>
    </vt:vector>
  </HeadingPairs>
  <TitlesOfParts>
    <vt:vector size="69" baseType="lpstr">
      <vt:lpstr>Тема Office</vt:lpstr>
      <vt:lpstr>Слайд 1</vt:lpstr>
      <vt:lpstr>Зачем?</vt:lpstr>
      <vt:lpstr>Зачем?</vt:lpstr>
      <vt:lpstr>Отзывы родителей после собрания:</vt:lpstr>
      <vt:lpstr>Цитаты с форумов:</vt:lpstr>
      <vt:lpstr>Цитаты с форумов:</vt:lpstr>
      <vt:lpstr>Как изменить ситуацию?</vt:lpstr>
      <vt:lpstr>Как изменить ситуацию?</vt:lpstr>
      <vt:lpstr>Современные родители:</vt:lpstr>
      <vt:lpstr>Основные задачи:</vt:lpstr>
      <vt:lpstr>Возможные формы работы с родителями:</vt:lpstr>
      <vt:lpstr>Пример плана работы на учебный год:</vt:lpstr>
      <vt:lpstr>Пособие “Метапредметный портфель ученика 5 класса”  (А.Е. Казеичева)</vt:lpstr>
      <vt:lpstr>Интересный квест</vt:lpstr>
      <vt:lpstr>Слайд 15</vt:lpstr>
      <vt:lpstr>Слайд 16</vt:lpstr>
      <vt:lpstr>Слайд 17</vt:lpstr>
      <vt:lpstr>Слайд 18</vt:lpstr>
      <vt:lpstr>N.B. Серия "Read- up!" для 2-4-х классов помогает подготовить учащихся к итоговой проверке уровня подготовки по английскому языку, предусмотренной для выпускников начальной школы.</vt:lpstr>
      <vt:lpstr>Слайд 20</vt:lpstr>
      <vt:lpstr>Слайд 21</vt:lpstr>
      <vt:lpstr>Слайд 22</vt:lpstr>
      <vt:lpstr>Слайд 23</vt:lpstr>
      <vt:lpstr>Пример плана работы на учебный год:</vt:lpstr>
      <vt:lpstr>Профориентационная работа </vt:lpstr>
      <vt:lpstr>Помогает приобретать умения для решения практических задач, которые связаны с успешным продвижением на рынке труда</vt:lpstr>
      <vt:lpstr>Слайд 27</vt:lpstr>
      <vt:lpstr>Учим английский вместе</vt:lpstr>
      <vt:lpstr>Учим английский вместе</vt:lpstr>
      <vt:lpstr>Учим английский вместе</vt:lpstr>
      <vt:lpstr>Учим английский вместе</vt:lpstr>
      <vt:lpstr>Пример плана работы на учебный год:</vt:lpstr>
      <vt:lpstr>Слайд 33</vt:lpstr>
      <vt:lpstr>Слайд 34</vt:lpstr>
      <vt:lpstr>Слайд 35</vt:lpstr>
      <vt:lpstr>Слайд 36</vt:lpstr>
      <vt:lpstr>Обсуждаем подготовку к экзаменам:</vt:lpstr>
      <vt:lpstr>Обсуждаем подготовку к экзаменам:</vt:lpstr>
      <vt:lpstr>Обсуждаем подготовку к экзаменам:</vt:lpstr>
      <vt:lpstr>Обсуждаем подготовку к экзаменам:</vt:lpstr>
      <vt:lpstr>Покажите систему подготовки к экзаменам:</vt:lpstr>
      <vt:lpstr>Итоговая аттестация </vt:lpstr>
      <vt:lpstr>Стратегия:</vt:lpstr>
      <vt:lpstr>Слайд 44</vt:lpstr>
      <vt:lpstr>Контроль в 4 классе</vt:lpstr>
      <vt:lpstr>Контроль в 4 классе</vt:lpstr>
      <vt:lpstr>Контроль в 4 классе</vt:lpstr>
      <vt:lpstr>Контроль в 4 классе</vt:lpstr>
      <vt:lpstr>Контроль в 4 классе</vt:lpstr>
      <vt:lpstr>Слайд 50</vt:lpstr>
      <vt:lpstr>Контроль в 4 классе</vt:lpstr>
      <vt:lpstr>Слайд 52</vt:lpstr>
      <vt:lpstr>Контроль аудирования</vt:lpstr>
      <vt:lpstr>ОГЭ</vt:lpstr>
      <vt:lpstr>ОГЭ</vt:lpstr>
      <vt:lpstr>Слайд 56</vt:lpstr>
      <vt:lpstr>Слайд 57</vt:lpstr>
      <vt:lpstr>Подготовка к итоговой аттестации</vt:lpstr>
      <vt:lpstr>Слайд 59</vt:lpstr>
      <vt:lpstr>Слайд 60</vt:lpstr>
      <vt:lpstr>ЕГЭ. Говорение</vt:lpstr>
      <vt:lpstr>ЕГЭ. Говорение</vt:lpstr>
      <vt:lpstr>ЕГЭ. Говорение</vt:lpstr>
      <vt:lpstr>Какой можно сделать вывод?</vt:lpstr>
      <vt:lpstr>Новинка!</vt:lpstr>
      <vt:lpstr>Мы в соцсетях!</vt:lpstr>
      <vt:lpstr>Слайд 67</vt:lpstr>
      <vt:lpstr>Слайд 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Ilya</dc:creator>
  <cp:lastModifiedBy>bae</cp:lastModifiedBy>
  <cp:revision>17</cp:revision>
  <dcterms:created xsi:type="dcterms:W3CDTF">2017-02-08T20:17:11Z</dcterms:created>
  <dcterms:modified xsi:type="dcterms:W3CDTF">2017-10-11T06:22:41Z</dcterms:modified>
</cp:coreProperties>
</file>