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1"/>
  </p:notesMasterIdLst>
  <p:sldIdLst>
    <p:sldId id="256" r:id="rId2"/>
    <p:sldId id="257" r:id="rId3"/>
    <p:sldId id="258" r:id="rId4"/>
    <p:sldId id="359" r:id="rId5"/>
    <p:sldId id="360" r:id="rId6"/>
    <p:sldId id="265" r:id="rId7"/>
    <p:sldId id="275" r:id="rId8"/>
    <p:sldId id="271" r:id="rId9"/>
    <p:sldId id="276" r:id="rId10"/>
    <p:sldId id="277" r:id="rId11"/>
    <p:sldId id="361" r:id="rId12"/>
    <p:sldId id="279" r:id="rId13"/>
    <p:sldId id="280" r:id="rId14"/>
    <p:sldId id="362" r:id="rId15"/>
    <p:sldId id="363" r:id="rId16"/>
    <p:sldId id="281" r:id="rId17"/>
    <p:sldId id="282" r:id="rId18"/>
    <p:sldId id="284" r:id="rId19"/>
    <p:sldId id="285" r:id="rId20"/>
    <p:sldId id="287" r:id="rId21"/>
    <p:sldId id="288" r:id="rId22"/>
    <p:sldId id="289" r:id="rId23"/>
    <p:sldId id="290" r:id="rId24"/>
    <p:sldId id="291" r:id="rId25"/>
    <p:sldId id="292" r:id="rId26"/>
    <p:sldId id="294" r:id="rId27"/>
    <p:sldId id="295" r:id="rId28"/>
    <p:sldId id="296" r:id="rId29"/>
    <p:sldId id="298" r:id="rId30"/>
    <p:sldId id="297" r:id="rId31"/>
    <p:sldId id="293" r:id="rId32"/>
    <p:sldId id="261" r:id="rId33"/>
    <p:sldId id="373" r:id="rId34"/>
    <p:sldId id="374" r:id="rId35"/>
    <p:sldId id="262" r:id="rId36"/>
    <p:sldId id="358" r:id="rId37"/>
    <p:sldId id="357" r:id="rId38"/>
    <p:sldId id="364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4" r:id="rId53"/>
    <p:sldId id="315" r:id="rId54"/>
    <p:sldId id="365" r:id="rId55"/>
    <p:sldId id="317" r:id="rId56"/>
    <p:sldId id="366" r:id="rId57"/>
    <p:sldId id="319" r:id="rId58"/>
    <p:sldId id="320" r:id="rId59"/>
    <p:sldId id="321" r:id="rId60"/>
    <p:sldId id="367" r:id="rId61"/>
    <p:sldId id="322" r:id="rId62"/>
    <p:sldId id="323" r:id="rId63"/>
    <p:sldId id="324" r:id="rId64"/>
    <p:sldId id="325" r:id="rId65"/>
    <p:sldId id="345" r:id="rId66"/>
    <p:sldId id="337" r:id="rId67"/>
    <p:sldId id="368" r:id="rId68"/>
    <p:sldId id="338" r:id="rId69"/>
    <p:sldId id="340" r:id="rId70"/>
    <p:sldId id="342" r:id="rId71"/>
    <p:sldId id="369" r:id="rId72"/>
    <p:sldId id="347" r:id="rId73"/>
    <p:sldId id="348" r:id="rId74"/>
    <p:sldId id="370" r:id="rId75"/>
    <p:sldId id="349" r:id="rId76"/>
    <p:sldId id="371" r:id="rId77"/>
    <p:sldId id="350" r:id="rId78"/>
    <p:sldId id="372" r:id="rId79"/>
    <p:sldId id="351" r:id="rId80"/>
    <p:sldId id="352" r:id="rId81"/>
    <p:sldId id="274" r:id="rId82"/>
    <p:sldId id="263" r:id="rId83"/>
    <p:sldId id="375" r:id="rId84"/>
    <p:sldId id="376" r:id="rId85"/>
    <p:sldId id="259" r:id="rId86"/>
    <p:sldId id="380" r:id="rId87"/>
    <p:sldId id="377" r:id="rId88"/>
    <p:sldId id="353" r:id="rId89"/>
    <p:sldId id="378" r:id="rId90"/>
    <p:sldId id="379" r:id="rId91"/>
    <p:sldId id="354" r:id="rId92"/>
    <p:sldId id="264" r:id="rId93"/>
    <p:sldId id="355" r:id="rId94"/>
    <p:sldId id="356" r:id="rId95"/>
    <p:sldId id="270" r:id="rId96"/>
    <p:sldId id="267" r:id="rId97"/>
    <p:sldId id="268" r:id="rId98"/>
    <p:sldId id="269" r:id="rId99"/>
    <p:sldId id="273" r:id="rId10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22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A567E-10B6-43C1-B424-077060A0F350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636B3-F14B-4806-B10C-02916023F0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247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DFDD97-9021-4A03-A6AF-7FA0EEB881B4}" type="slidenum">
              <a:rPr lang="ru-RU" smtClean="0"/>
              <a:pPr/>
              <a:t>32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146118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157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5F4C1FA-45A3-4F0C-A6D0-A81D0815876B}" type="slidenum">
              <a:rPr lang="ru-RU" altLang="ru-RU" smtClean="0">
                <a:cs typeface="Arial" charset="0"/>
              </a:rPr>
              <a:pPr/>
              <a:t>70</a:t>
            </a:fld>
            <a:endParaRPr lang="ru-RU" altLang="ru-RU" smtClean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3895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72408D-19D0-4E2B-8FB9-46B150077455}" type="slidenum">
              <a:rPr lang="ru-RU" smtClean="0"/>
              <a:pPr/>
              <a:t>82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695843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583AA2-D0DD-44BC-851F-6BAE3228B395}" type="slidenum">
              <a:rPr lang="ru-RU" smtClean="0"/>
              <a:pPr/>
              <a:t>92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872927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4390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1396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8464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5480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0448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7365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1633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308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1812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275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7523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371F5-5A00-4751-9CE6-CB985B2B1025}" type="datetimeFigureOut">
              <a:rPr lang="ru-RU" smtClean="0"/>
              <a:pPr/>
              <a:t>18.11.2015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EF5B9-B979-4EB3-BD58-636CED004B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7181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9857" y="1643742"/>
            <a:ext cx="11227071" cy="308260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dirty="0"/>
              <a:t>Система подготовки к итоговой аттестации по английскому языку в начальной, средней и старшей школе. Новые </a:t>
            </a:r>
            <a:r>
              <a:rPr lang="ru-RU" sz="4400" b="1" dirty="0" smtClean="0"/>
              <a:t>издания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 </a:t>
            </a:r>
            <a:r>
              <a:rPr lang="ru-RU" sz="2800" b="1" i="1" dirty="0"/>
              <a:t>(на примерах сборников тестовых заданий, учебников и учебных пособий издательства «Титул»)</a:t>
            </a:r>
            <a:endParaRPr lang="ru-RU" sz="3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281684"/>
            <a:ext cx="9144000" cy="141936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Казеичева Алёна Евгеньевна,</a:t>
            </a:r>
          </a:p>
          <a:p>
            <a:r>
              <a:rPr lang="ru-RU" sz="1800" dirty="0" smtClean="0"/>
              <a:t>Заместитель руководителя </a:t>
            </a:r>
          </a:p>
          <a:p>
            <a:r>
              <a:rPr lang="ru-RU" sz="1800" dirty="0" smtClean="0"/>
              <a:t>Центра образовательных программ</a:t>
            </a:r>
          </a:p>
          <a:p>
            <a:r>
              <a:rPr lang="ru-RU" sz="1800" dirty="0" smtClean="0"/>
              <a:t>Издательства </a:t>
            </a:r>
            <a:r>
              <a:rPr lang="en-US" sz="1800" dirty="0" smtClean="0"/>
              <a:t>“</a:t>
            </a:r>
            <a:r>
              <a:rPr lang="ru-RU" sz="1800" dirty="0" smtClean="0"/>
              <a:t>ТИТУЛ</a:t>
            </a:r>
            <a:r>
              <a:rPr lang="en-US" sz="1800" dirty="0" smtClean="0"/>
              <a:t>”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25359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005" y="2380518"/>
            <a:ext cx="11587378" cy="1299712"/>
          </a:xfrm>
        </p:spPr>
        <p:txBody>
          <a:bodyPr/>
          <a:lstStyle/>
          <a:p>
            <a:r>
              <a:rPr lang="ru-RU" dirty="0"/>
              <a:t>Общее максимальное количество баллов за тест – </a:t>
            </a:r>
            <a:r>
              <a:rPr lang="ru-RU" b="1" dirty="0"/>
              <a:t>35 баллов</a:t>
            </a:r>
            <a:r>
              <a:rPr lang="ru-RU" dirty="0"/>
              <a:t>. </a:t>
            </a:r>
            <a:r>
              <a:rPr lang="ru-RU" b="1" dirty="0"/>
              <a:t>Рекомендуемая шкала выставления школьных отметок при комплексной оценке: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86821805"/>
              </p:ext>
            </p:extLst>
          </p:nvPr>
        </p:nvGraphicFramePr>
        <p:xfrm>
          <a:off x="831374" y="3680230"/>
          <a:ext cx="10522426" cy="26482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7202"/>
                <a:gridCol w="2215246"/>
                <a:gridCol w="2149317"/>
                <a:gridCol w="1793296"/>
                <a:gridCol w="1727365"/>
              </a:tblGrid>
              <a:tr h="121931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Школьная отметка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42894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Тестовый балл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35-29 баллов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28-22 балла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21-17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Менее 17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Объект 2"/>
          <p:cNvSpPr txBox="1">
            <a:spLocks/>
          </p:cNvSpPr>
          <p:nvPr/>
        </p:nvSpPr>
        <p:spPr>
          <a:xfrm>
            <a:off x="251629" y="15467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405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/>
              <a:t>9 класс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319827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7391" t="9844" r="31102" b="32079"/>
          <a:stretch>
            <a:fillRect/>
          </a:stretch>
        </p:blipFill>
        <p:spPr bwMode="auto">
          <a:xfrm>
            <a:off x="1991544" y="343676"/>
            <a:ext cx="8280920" cy="651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79576" y="3933056"/>
            <a:ext cx="8064896" cy="12241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7083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101" y="146761"/>
            <a:ext cx="10515600" cy="11088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</a:t>
            </a:r>
            <a:r>
              <a:rPr lang="ru-RU" dirty="0" smtClean="0">
                <a:solidFill>
                  <a:schemeClr val="tx1"/>
                </a:solidFill>
              </a:rPr>
              <a:t>аздел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ОГЭ - 2016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1194" y="1255593"/>
            <a:ext cx="11586949" cy="54045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/>
              <a:t>Задание 1 </a:t>
            </a:r>
            <a:r>
              <a:rPr lang="ru-RU" dirty="0" smtClean="0"/>
              <a:t>предусматривает чтение вслух небольшого текста научно</a:t>
            </a:r>
            <a:r>
              <a:rPr lang="ru-RU" b="1" dirty="0" smtClean="0"/>
              <a:t>-</a:t>
            </a:r>
            <a:r>
              <a:rPr lang="ru-RU" dirty="0" smtClean="0"/>
              <a:t>популярного характера. Время на подготовку – 1,5 минуты.</a:t>
            </a:r>
          </a:p>
          <a:p>
            <a:pPr>
              <a:lnSpc>
                <a:spcPct val="100000"/>
              </a:lnSpc>
              <a:buNone/>
            </a:pPr>
            <a:endParaRPr lang="ru-RU" sz="100" dirty="0" smtClean="0"/>
          </a:p>
        </p:txBody>
      </p:sp>
    </p:spTree>
    <p:extLst>
      <p:ext uri="{BB962C8B-B14F-4D97-AF65-F5344CB8AC3E}">
        <p14:creationId xmlns="" xmlns:p14="http://schemas.microsoft.com/office/powerpoint/2010/main" val="117956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101" y="146761"/>
            <a:ext cx="10515600" cy="11088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</a:t>
            </a:r>
            <a:r>
              <a:rPr lang="ru-RU" dirty="0" smtClean="0">
                <a:solidFill>
                  <a:schemeClr val="tx1"/>
                </a:solidFill>
              </a:rPr>
              <a:t>аздел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ОГЭ - 2016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1194" y="1255593"/>
            <a:ext cx="11586949" cy="54045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/>
              <a:t>Задание 1 </a:t>
            </a:r>
            <a:r>
              <a:rPr lang="ru-RU" dirty="0" smtClean="0"/>
              <a:t>предусматривает чтение вслух небольшого текста научно</a:t>
            </a:r>
            <a:r>
              <a:rPr lang="ru-RU" b="1" dirty="0" smtClean="0"/>
              <a:t>-</a:t>
            </a:r>
            <a:r>
              <a:rPr lang="ru-RU" dirty="0" smtClean="0"/>
              <a:t>популярного характера. Время на подготовку – 1,5 минуты.</a:t>
            </a:r>
          </a:p>
          <a:p>
            <a:pPr>
              <a:lnSpc>
                <a:spcPct val="100000"/>
              </a:lnSpc>
              <a:buNone/>
            </a:pPr>
            <a:endParaRPr lang="ru-RU" sz="100" dirty="0" smtClean="0"/>
          </a:p>
          <a:p>
            <a:pPr>
              <a:lnSpc>
                <a:spcPct val="100000"/>
              </a:lnSpc>
            </a:pPr>
            <a:r>
              <a:rPr lang="ru-RU" b="1" dirty="0" smtClean="0"/>
              <a:t>Задание 2 </a:t>
            </a:r>
            <a:r>
              <a:rPr lang="ru-RU" dirty="0" smtClean="0"/>
              <a:t>предлагает принять участие в условном диалоге-расспросе: ответить на шесть услышанных в аудиозаписи вопросов телефонного опроса.</a:t>
            </a:r>
          </a:p>
          <a:p>
            <a:pPr>
              <a:lnSpc>
                <a:spcPct val="100000"/>
              </a:lnSpc>
            </a:pPr>
            <a:endParaRPr lang="ru-RU" sz="300" dirty="0" smtClean="0"/>
          </a:p>
        </p:txBody>
      </p:sp>
    </p:spTree>
    <p:extLst>
      <p:ext uri="{BB962C8B-B14F-4D97-AF65-F5344CB8AC3E}">
        <p14:creationId xmlns="" xmlns:p14="http://schemas.microsoft.com/office/powerpoint/2010/main" val="277291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101" y="146761"/>
            <a:ext cx="10515600" cy="11088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Раздел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ОГЭ - 2016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41194" y="1255593"/>
            <a:ext cx="11586949" cy="54045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/>
              <a:t>Задание 1 </a:t>
            </a:r>
            <a:r>
              <a:rPr lang="ru-RU" dirty="0" smtClean="0"/>
              <a:t>предусматривает чтение вслух небольшого текста научно</a:t>
            </a:r>
            <a:r>
              <a:rPr lang="ru-RU" b="1" dirty="0" smtClean="0"/>
              <a:t>-</a:t>
            </a:r>
            <a:r>
              <a:rPr lang="ru-RU" dirty="0" smtClean="0"/>
              <a:t>популярного характера. Время на подготовку – 1,5 минуты.</a:t>
            </a:r>
          </a:p>
          <a:p>
            <a:pPr>
              <a:lnSpc>
                <a:spcPct val="100000"/>
              </a:lnSpc>
              <a:buNone/>
            </a:pPr>
            <a:endParaRPr lang="ru-RU" sz="100" dirty="0" smtClean="0"/>
          </a:p>
          <a:p>
            <a:pPr>
              <a:lnSpc>
                <a:spcPct val="100000"/>
              </a:lnSpc>
            </a:pPr>
            <a:r>
              <a:rPr lang="ru-RU" b="1" dirty="0" smtClean="0"/>
              <a:t>Задание 2 </a:t>
            </a:r>
            <a:r>
              <a:rPr lang="ru-RU" dirty="0" smtClean="0"/>
              <a:t>предлагает принять участие в условном диалоге-расспросе: ответить на шесть услышанных в аудиозаписи вопросов телефонного опроса.</a:t>
            </a:r>
          </a:p>
          <a:p>
            <a:pPr>
              <a:lnSpc>
                <a:spcPct val="100000"/>
              </a:lnSpc>
            </a:pPr>
            <a:endParaRPr lang="ru-RU" sz="300" dirty="0" smtClean="0"/>
          </a:p>
          <a:p>
            <a:pPr>
              <a:lnSpc>
                <a:spcPct val="100000"/>
              </a:lnSpc>
            </a:pPr>
            <a:r>
              <a:rPr lang="ru-RU" b="1" dirty="0" smtClean="0"/>
              <a:t>Задание 3 </a:t>
            </a:r>
            <a:r>
              <a:rPr lang="ru-RU" dirty="0" smtClean="0"/>
              <a:t>необходимо построить </a:t>
            </a:r>
            <a:r>
              <a:rPr lang="ru-RU" dirty="0" smtClean="0"/>
              <a:t>связное </a:t>
            </a:r>
            <a:r>
              <a:rPr lang="ru-RU" dirty="0" smtClean="0"/>
              <a:t>монологическое высказывание на определённую тему с опорой на </a:t>
            </a:r>
            <a:r>
              <a:rPr lang="ru-RU" dirty="0" smtClean="0"/>
              <a:t>план</a:t>
            </a:r>
            <a:r>
              <a:rPr lang="en-US" dirty="0" smtClean="0"/>
              <a:t>. </a:t>
            </a:r>
            <a:r>
              <a:rPr lang="ru-RU" dirty="0" smtClean="0"/>
              <a:t>Время </a:t>
            </a:r>
            <a:r>
              <a:rPr lang="ru-RU" dirty="0" smtClean="0"/>
              <a:t>на подготовку – 1,5 минуты.</a:t>
            </a:r>
          </a:p>
          <a:p>
            <a:pPr>
              <a:lnSpc>
                <a:spcPct val="100000"/>
              </a:lnSpc>
            </a:pPr>
            <a:endParaRPr lang="ru-RU" sz="600" dirty="0" smtClean="0"/>
          </a:p>
          <a:p>
            <a:pPr>
              <a:lnSpc>
                <a:spcPct val="100000"/>
              </a:lnSpc>
            </a:pPr>
            <a:r>
              <a:rPr lang="ru-RU" dirty="0" smtClean="0"/>
              <a:t>Общее время ответа одного участника ОГЭ (включая время на подготовку) – 15 минут.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2274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836" y="242296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Проверяемые умения: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7063" y="2429301"/>
            <a:ext cx="10698707" cy="4032426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/>
              <a:t>ОГЭ и ЕГЭ проверяет, не </a:t>
            </a:r>
            <a:r>
              <a:rPr lang="ru-RU" sz="4800" b="1" dirty="0"/>
              <a:t>что знает экзаменуемый о языке</a:t>
            </a:r>
            <a:r>
              <a:rPr lang="ru-RU" sz="4800" dirty="0"/>
              <a:t>, а насколько он </a:t>
            </a:r>
            <a:r>
              <a:rPr lang="ru-RU" sz="4800" b="1" dirty="0"/>
              <a:t>реально владеет иностранным языком</a:t>
            </a:r>
            <a:endParaRPr lang="ru-RU" sz="4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374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19467"/>
            <a:ext cx="10515600" cy="10405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</a:t>
            </a:r>
            <a:r>
              <a:rPr lang="ru-RU" dirty="0" smtClean="0">
                <a:solidFill>
                  <a:schemeClr val="tx1"/>
                </a:solidFill>
              </a:rPr>
              <a:t>адание 1 части «Говорение» ОГЭ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914" y="1513114"/>
            <a:ext cx="9029701" cy="429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0423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346" y="1634367"/>
            <a:ext cx="3395367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</a:t>
            </a:r>
            <a:r>
              <a:rPr lang="ru-RU" dirty="0" smtClean="0">
                <a:solidFill>
                  <a:schemeClr val="tx1"/>
                </a:solidFill>
              </a:rPr>
              <a:t>адание 2 части «Говорение» ОГЭ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3325" y="123887"/>
            <a:ext cx="7394050" cy="645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3121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496" y="2499"/>
            <a:ext cx="10515600" cy="7890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</a:t>
            </a:r>
            <a:r>
              <a:rPr lang="ru-RU" dirty="0" smtClean="0">
                <a:solidFill>
                  <a:schemeClr val="tx1"/>
                </a:solidFill>
              </a:rPr>
              <a:t>адание 3 части «Говорение» ОГЭ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0918" y="694643"/>
            <a:ext cx="6528026" cy="5998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062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39818" cy="132556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Система подготовки к итоговой аттестации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901215"/>
            <a:ext cx="10707806" cy="123147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4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2. Контрольные упражнения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обучающих компьютерных        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программах (далее – ОКП) – (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разделы Practice и Test Yourself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 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2142699"/>
            <a:ext cx="10707806" cy="1425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1. Системный контроль в УМК с помощью тестов, проверочных 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   работ, формата упражнений и дополнительных рабочих тетрадей.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5465437"/>
            <a:ext cx="10707806" cy="107184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000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3. Использование дополнительных материалов. </a:t>
            </a:r>
          </a:p>
        </p:txBody>
      </p:sp>
    </p:spTree>
    <p:extLst>
      <p:ext uri="{BB962C8B-B14F-4D97-AF65-F5344CB8AC3E}">
        <p14:creationId xmlns="" xmlns:p14="http://schemas.microsoft.com/office/powerpoint/2010/main" val="13683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4509" t="15375" r="10625" b="41722"/>
          <a:stretch>
            <a:fillRect/>
          </a:stretch>
        </p:blipFill>
        <p:spPr bwMode="auto">
          <a:xfrm>
            <a:off x="1336736" y="0"/>
            <a:ext cx="9747840" cy="674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995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4509" t="59083" r="10625" b="9813"/>
          <a:stretch>
            <a:fillRect/>
          </a:stretch>
        </p:blipFill>
        <p:spPr bwMode="auto">
          <a:xfrm>
            <a:off x="1007478" y="702573"/>
            <a:ext cx="10517585" cy="527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8363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4389" t="2579" r="52405" b="38359"/>
          <a:stretch>
            <a:fillRect/>
          </a:stretch>
        </p:blipFill>
        <p:spPr bwMode="auto">
          <a:xfrm>
            <a:off x="2812357" y="0"/>
            <a:ext cx="6730060" cy="673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6096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54981" t="3125" r="11260" b="67719"/>
          <a:stretch>
            <a:fillRect/>
          </a:stretch>
        </p:blipFill>
        <p:spPr bwMode="auto">
          <a:xfrm>
            <a:off x="2670077" y="3603009"/>
            <a:ext cx="6703457" cy="3254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3555" t="61640" r="52686" b="7800"/>
          <a:stretch>
            <a:fillRect/>
          </a:stretch>
        </p:blipFill>
        <p:spPr bwMode="auto">
          <a:xfrm>
            <a:off x="2523436" y="127368"/>
            <a:ext cx="6641613" cy="338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31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0826" y="120401"/>
            <a:ext cx="7772400" cy="94096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Проверяемые умения: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104" y="1282408"/>
            <a:ext cx="10699845" cy="5112568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строить развернутое высказывание в контексте </a:t>
            </a:r>
            <a:r>
              <a:rPr lang="ru-RU" dirty="0" smtClean="0"/>
              <a:t>коммуникативной </a:t>
            </a:r>
            <a:r>
              <a:rPr lang="ru-RU" dirty="0"/>
              <a:t>задачи и в заданном объеме;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запрашивать необходимую </a:t>
            </a:r>
            <a:r>
              <a:rPr lang="ru-RU" dirty="0"/>
              <a:t>информацию;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аргументировать </a:t>
            </a:r>
            <a:r>
              <a:rPr lang="ru-RU" dirty="0"/>
              <a:t>свою точку зрения;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делать </a:t>
            </a:r>
            <a:r>
              <a:rPr lang="ru-RU" dirty="0"/>
              <a:t>выводы;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строить </a:t>
            </a:r>
            <a:r>
              <a:rPr lang="ru-RU" dirty="0"/>
              <a:t>устное высказывание логично и связно;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383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6160" y="1473957"/>
            <a:ext cx="10781732" cy="4876305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использовать различные стратегии: описания, рассуждения, сообщения, повествования</a:t>
            </a:r>
            <a:r>
              <a:rPr lang="ru-RU" dirty="0" smtClean="0"/>
              <a:t>;</a:t>
            </a:r>
          </a:p>
          <a:p>
            <a:pPr marL="0" indent="0">
              <a:buNone/>
            </a:pPr>
            <a:endParaRPr lang="ru-RU" dirty="0" smtClean="0"/>
          </a:p>
          <a:p>
            <a:pPr lvl="0"/>
            <a:r>
              <a:rPr lang="ru-RU" dirty="0" smtClean="0"/>
              <a:t>выражать </a:t>
            </a:r>
            <a:r>
              <a:rPr lang="ru-RU" dirty="0"/>
              <a:t>свою аргументированную точку зрения и отношение к обсуждаемому вопросу;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употреблять </a:t>
            </a:r>
            <a:r>
              <a:rPr lang="ru-RU" dirty="0"/>
              <a:t>языковые средства оформления устного высказывания точно и правильно и т. 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50826" y="120401"/>
            <a:ext cx="7772400" cy="94096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Проверяемые умения: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425393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9" y="188640"/>
            <a:ext cx="4772397" cy="657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76" y="2940557"/>
            <a:ext cx="10730050" cy="354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41" y="188640"/>
            <a:ext cx="2016224" cy="26290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6757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68" y="261510"/>
            <a:ext cx="7862270" cy="64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83" y="161344"/>
            <a:ext cx="1898492" cy="24755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31" y="2772818"/>
            <a:ext cx="11248991" cy="368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939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92" y="219457"/>
            <a:ext cx="1920381" cy="26056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604" y="0"/>
            <a:ext cx="4710686" cy="673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629" y="379384"/>
            <a:ext cx="6571668" cy="6253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3797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91" y="274638"/>
            <a:ext cx="1973845" cy="26694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5760" y="274638"/>
            <a:ext cx="627504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Развитие навыков диалогической речи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1357410"/>
            <a:ext cx="4474840" cy="5373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56" y="3022354"/>
            <a:ext cx="10774845" cy="3708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9076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/>
          <p:cNvSpPr txBox="1">
            <a:spLocks/>
          </p:cNvSpPr>
          <p:nvPr/>
        </p:nvSpPr>
        <p:spPr>
          <a:xfrm>
            <a:off x="169742" y="50098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855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71" y="306465"/>
            <a:ext cx="8855123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что стоит обратить внимание: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3512" y="1124744"/>
            <a:ext cx="8964488" cy="5544616"/>
          </a:xfrm>
        </p:spPr>
        <p:txBody>
          <a:bodyPr>
            <a:normAutofit/>
          </a:bodyPr>
          <a:lstStyle/>
          <a:p>
            <a:r>
              <a:rPr lang="ru-RU" dirty="0" smtClean="0"/>
              <a:t>Научите учащихся воспринимать на слух различные акценты;</a:t>
            </a:r>
          </a:p>
          <a:p>
            <a:endParaRPr lang="ru-RU" dirty="0" smtClean="0"/>
          </a:p>
          <a:p>
            <a:r>
              <a:rPr lang="ru-RU" dirty="0" smtClean="0"/>
              <a:t>Научите воспринимать различный темп речи;</a:t>
            </a:r>
          </a:p>
          <a:p>
            <a:endParaRPr lang="ru-RU" dirty="0" smtClean="0"/>
          </a:p>
          <a:p>
            <a:r>
              <a:rPr lang="ru-RU" dirty="0" smtClean="0"/>
              <a:t>Больше говорите на английском языке во время урока;</a:t>
            </a:r>
          </a:p>
          <a:p>
            <a:endParaRPr lang="ru-RU" dirty="0" smtClean="0"/>
          </a:p>
          <a:p>
            <a:r>
              <a:rPr lang="ru-RU" dirty="0" smtClean="0"/>
              <a:t>Больше на уроках уделяйте времени заданиям на говорение;</a:t>
            </a:r>
          </a:p>
          <a:p>
            <a:endParaRPr lang="ru-RU" dirty="0" smtClean="0"/>
          </a:p>
          <a:p>
            <a:r>
              <a:rPr lang="ru-RU" dirty="0" smtClean="0"/>
              <a:t>Тренируйте скорость реакции на реплики собеседника.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976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Готовится к выпуску!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6287" y="1639342"/>
            <a:ext cx="9990161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Пособие «ОГЭ. Английский язык. Устная часть. Тренировочные тесты» (автор Р.П. Мильруд). </a:t>
            </a:r>
          </a:p>
          <a:p>
            <a:pPr>
              <a:buNone/>
            </a:pPr>
            <a:r>
              <a:rPr lang="ru-RU" sz="3600" dirty="0" smtClean="0"/>
              <a:t>Пособие содержит 15 тренировочных тестов в новом формате. </a:t>
            </a:r>
          </a:p>
          <a:p>
            <a:pPr>
              <a:buNone/>
            </a:pPr>
            <a:r>
              <a:rPr lang="ru-RU" sz="3600" dirty="0" smtClean="0"/>
              <a:t>Каждый тест посвящен одной из тем Примерной программы, это дает ученикам возможность повторить тематическую лексику и освежить свои знания.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413045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TextBox 8"/>
          <p:cNvSpPr txBox="1">
            <a:spLocks noChangeArrowheads="1"/>
          </p:cNvSpPr>
          <p:nvPr/>
        </p:nvSpPr>
        <p:spPr bwMode="auto">
          <a:xfrm>
            <a:off x="4541461" y="1284327"/>
            <a:ext cx="7031841" cy="713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Шесть </a:t>
            </a:r>
            <a:r>
              <a:rPr lang="ru-RU" sz="2800" dirty="0"/>
              <a:t>проверочных работ, </a:t>
            </a:r>
            <a:r>
              <a:rPr lang="ru-RU" sz="2800" dirty="0" smtClean="0"/>
              <a:t>по структуре </a:t>
            </a:r>
            <a:r>
              <a:rPr lang="ru-RU" sz="2800" dirty="0"/>
              <a:t>и содержанию  полностью </a:t>
            </a:r>
            <a:r>
              <a:rPr lang="ru-RU" sz="2800" dirty="0" smtClean="0"/>
              <a:t>соответствующие </a:t>
            </a:r>
            <a:r>
              <a:rPr lang="ru-RU" sz="2800" dirty="0"/>
              <a:t>формату экзаменационной работы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Методические </a:t>
            </a:r>
            <a:r>
              <a:rPr lang="ru-RU" sz="2800" dirty="0"/>
              <a:t>рекомендации по выполнению наиболее трудных </a:t>
            </a:r>
            <a:r>
              <a:rPr lang="ru-RU" sz="2800" dirty="0" smtClean="0"/>
              <a:t>заданий</a:t>
            </a:r>
            <a:r>
              <a:rPr lang="en-US" sz="2800" dirty="0" smtClean="0"/>
              <a:t> </a:t>
            </a:r>
            <a:endParaRPr lang="ru-RU" sz="2800" dirty="0" smtClean="0"/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/>
              <a:t>О</a:t>
            </a:r>
            <a:r>
              <a:rPr lang="ru-RU" sz="2800" dirty="0" smtClean="0"/>
              <a:t>бразцы </a:t>
            </a:r>
            <a:r>
              <a:rPr lang="ru-RU" sz="2800" dirty="0"/>
              <a:t>ответов на задания с развернутым свободным </a:t>
            </a:r>
            <a:r>
              <a:rPr lang="ru-RU" sz="2800" dirty="0" smtClean="0"/>
              <a:t>ответом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Ключи </a:t>
            </a:r>
            <a:r>
              <a:rPr lang="ru-RU" sz="2800" dirty="0"/>
              <a:t>ко всем </a:t>
            </a:r>
            <a:r>
              <a:rPr lang="ru-RU" sz="2800" dirty="0" smtClean="0"/>
              <a:t>заданиям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2800" dirty="0" smtClean="0"/>
              <a:t>Диск </a:t>
            </a:r>
            <a:r>
              <a:rPr lang="ru-RU" sz="2800" dirty="0"/>
              <a:t>с заданиями по аудированию </a:t>
            </a:r>
            <a:endParaRPr lang="en-US" sz="2800" dirty="0"/>
          </a:p>
          <a:p>
            <a:pPr algn="just"/>
            <a:endParaRPr lang="en-US" dirty="0"/>
          </a:p>
          <a:p>
            <a:pPr algn="just"/>
            <a:endParaRPr lang="ru-RU" dirty="0"/>
          </a:p>
          <a:p>
            <a:endParaRPr lang="en-US" sz="1400" dirty="0"/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 </a:t>
            </a:r>
          </a:p>
          <a:p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1433789" y="120402"/>
            <a:ext cx="9675489" cy="14311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ОГЭ 2015.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Практикум по английскому языку</a:t>
            </a:r>
            <a:endParaRPr lang="en-US" sz="24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Н.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</a:rPr>
              <a:t>Н. Трубанева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Е. Е.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Бабушис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>
              <a:defRPr/>
            </a:pPr>
            <a:r>
              <a:rPr lang="ru-RU" b="1" dirty="0"/>
              <a:t> 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2050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9" y="1112397"/>
            <a:ext cx="3990139" cy="5452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1052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80895" y="459545"/>
            <a:ext cx="7237474" cy="6227858"/>
          </a:xfrm>
          <a:prstGeom prst="rect">
            <a:avLst/>
          </a:prstGeom>
        </p:spPr>
      </p:pic>
      <p:pic>
        <p:nvPicPr>
          <p:cNvPr id="3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63" y="334474"/>
            <a:ext cx="3400846" cy="4646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0661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63" y="334474"/>
            <a:ext cx="3400846" cy="4646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3937" y="106292"/>
            <a:ext cx="6207102" cy="6618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005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65057" y="575976"/>
            <a:ext cx="6717425" cy="568863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Развитие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умений и навыков </a:t>
            </a:r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чтения </a:t>
            </a:r>
            <a:endParaRPr lang="ru-RU" sz="5500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довольствие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от чтения </a:t>
            </a:r>
            <a:endParaRPr lang="ru-RU" sz="55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Развитие разнообразных учебных навыков </a:t>
            </a: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Расширение лексического запаса</a:t>
            </a: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 Подготовка к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успешному прохождению </a:t>
            </a:r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ОГЭ</a:t>
            </a:r>
            <a:endParaRPr lang="ru-RU" sz="5500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Может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быть использовано </a:t>
            </a:r>
            <a:r>
              <a:rPr lang="ru-RU" sz="5500" b="1" dirty="0">
                <a:solidFill>
                  <a:schemeClr val="tx2">
                    <a:lumMod val="50000"/>
                  </a:schemeClr>
                </a:solidFill>
              </a:rPr>
              <a:t>с любым УМК для 9 </a:t>
            </a:r>
            <a:r>
              <a:rPr lang="ru-RU" sz="5500" b="1" dirty="0" smtClean="0">
                <a:solidFill>
                  <a:schemeClr val="tx2">
                    <a:lumMod val="50000"/>
                  </a:schemeClr>
                </a:solidFill>
              </a:rPr>
              <a:t>класса</a:t>
            </a:r>
            <a:r>
              <a:rPr lang="en-US" sz="55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5500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5500" dirty="0" smtClean="0">
                <a:solidFill>
                  <a:schemeClr val="tx2">
                    <a:lumMod val="50000"/>
                  </a:schemeClr>
                </a:solidFill>
              </a:rPr>
              <a:t>Пособие </a:t>
            </a:r>
            <a:r>
              <a:rPr lang="ru-RU" sz="5500" dirty="0">
                <a:solidFill>
                  <a:schemeClr val="tx2">
                    <a:lumMod val="50000"/>
                  </a:schemeClr>
                </a:solidFill>
              </a:rPr>
              <a:t>рассчитано примерно на 35 часов учебного времени (один урок в неделю).</a:t>
            </a:r>
          </a:p>
          <a:p>
            <a:pPr>
              <a:buNone/>
            </a:pP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1" y="357611"/>
            <a:ext cx="3384376" cy="4675942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065837" y="5250386"/>
            <a:ext cx="226774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/>
              <a:t>Дворецкая О. Б. и </a:t>
            </a:r>
            <a:r>
              <a:rPr lang="ru-RU" sz="1400" b="1" dirty="0" err="1"/>
              <a:t>др</a:t>
            </a:r>
            <a:endParaRPr lang="ru-RU" sz="1400" b="1" dirty="0"/>
          </a:p>
          <a:p>
            <a:r>
              <a:rPr lang="ru-RU" altLang="ru-RU" sz="1400" i="1" dirty="0"/>
              <a:t>Учебное пособие</a:t>
            </a:r>
            <a:endParaRPr lang="en-US" altLang="ru-RU" sz="1400" i="1" dirty="0"/>
          </a:p>
          <a:p>
            <a:r>
              <a:rPr lang="ru-RU" altLang="ru-RU" sz="1400" i="1" dirty="0"/>
              <a:t>104 стр.</a:t>
            </a:r>
          </a:p>
        </p:txBody>
      </p:sp>
    </p:spTree>
    <p:extLst>
      <p:ext uri="{BB962C8B-B14F-4D97-AF65-F5344CB8AC3E}">
        <p14:creationId xmlns="" xmlns:p14="http://schemas.microsoft.com/office/powerpoint/2010/main" val="79977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70289" y="1460311"/>
            <a:ext cx="8319830" cy="35347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6320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5834" y="0"/>
            <a:ext cx="6837599" cy="69474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045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/>
              <a:t>11 класс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251979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332656"/>
            <a:ext cx="8568952" cy="1152128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Устная часть экзамена ЕГЭ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0752" y="2225532"/>
            <a:ext cx="10713493" cy="4320902"/>
          </a:xfrm>
        </p:spPr>
        <p:txBody>
          <a:bodyPr rtlCol="0">
            <a:normAutofit/>
          </a:bodyPr>
          <a:lstStyle/>
          <a:p>
            <a:pPr marL="365760" indent="-283464">
              <a:defRPr/>
            </a:pPr>
            <a:r>
              <a:rPr lang="ru-RU" sz="3600" dirty="0" smtClean="0"/>
              <a:t>Внесены уточнения в формулировки заданий</a:t>
            </a:r>
          </a:p>
          <a:p>
            <a:pPr marL="365760" indent="-283464">
              <a:defRPr/>
            </a:pPr>
            <a:r>
              <a:rPr lang="ru-RU" sz="3600" dirty="0" smtClean="0"/>
              <a:t>Уточнены критерии оценивания</a:t>
            </a:r>
          </a:p>
          <a:p>
            <a:pPr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62517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6772699" y="1084900"/>
            <a:ext cx="5161698" cy="29708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u="sng" dirty="0" smtClean="0">
                <a:solidFill>
                  <a:schemeClr val="tx2">
                    <a:lumMod val="50000"/>
                  </a:schemeClr>
                </a:solidFill>
              </a:rPr>
              <a:t>9 класс</a:t>
            </a:r>
            <a:endParaRPr lang="en-US" sz="3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Практикум по английскому языку. ОГЭ</a:t>
            </a: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Н.Н.Трубанева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Е.Е.Бабушис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),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Олимпиады по английскому языку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для 9-11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классов</a:t>
            </a: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К.С.Махмурян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</a:rPr>
              <a:t>,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О.П.Мельчина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,</a:t>
            </a:r>
            <a:endParaRPr lang="en-US" sz="2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ОГЭ устная часть</a:t>
            </a:r>
            <a:r>
              <a:rPr lang="en-US" sz="2600" b="1" dirty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600" dirty="0" err="1">
                <a:solidFill>
                  <a:schemeClr val="tx2">
                    <a:lumMod val="50000"/>
                  </a:schemeClr>
                </a:solidFill>
              </a:rPr>
              <a:t>Р.П.Мильруд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600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69742" y="50098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4670">
            <a:off x="9289158" y="423901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412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>
          <a:xfrm>
            <a:off x="3195851" y="206399"/>
            <a:ext cx="7467600" cy="63408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/>
              <a:t>Принципы подготовки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1445" y="1196976"/>
            <a:ext cx="11204812" cy="5353949"/>
          </a:xfrm>
        </p:spPr>
        <p:txBody>
          <a:bodyPr rtlCol="0">
            <a:normAutofit lnSpcReduction="10000"/>
          </a:bodyPr>
          <a:lstStyle/>
          <a:p>
            <a:pPr>
              <a:defRPr/>
            </a:pPr>
            <a:r>
              <a:rPr lang="ru-RU" dirty="0" smtClean="0"/>
              <a:t>ЕГЭ проверяет сформированность коммуникативной компетенции, а не знание конкретной лексики или информации;</a:t>
            </a:r>
          </a:p>
          <a:p>
            <a:pPr>
              <a:defRPr/>
            </a:pPr>
            <a:r>
              <a:rPr lang="ru-RU" dirty="0" smtClean="0"/>
              <a:t>Нет и в принципе не может быть единственного учебника, списка лексики и т.п., которые можно «выучить» и сдать ЕГЭ;</a:t>
            </a:r>
          </a:p>
          <a:p>
            <a:pPr>
              <a:defRPr/>
            </a:pPr>
            <a:r>
              <a:rPr lang="ru-RU" dirty="0" smtClean="0"/>
              <a:t>Только механическое выполнение заданий формата ЕГЭ не позволит подготовиться к экзамену;</a:t>
            </a:r>
          </a:p>
          <a:p>
            <a:pPr>
              <a:defRPr/>
            </a:pPr>
            <a:r>
              <a:rPr lang="ru-RU" dirty="0" smtClean="0"/>
              <a:t>Для подготовки к ЕГЭ необходимо: формировать коммуникативную компетенцию, учить школьников использовать известную им лексику и языковой материал для решения конкретных коммуникативных задач. Этому служит весь курс обучения в школе;</a:t>
            </a:r>
          </a:p>
          <a:p>
            <a:pPr>
              <a:defRPr/>
            </a:pPr>
            <a:r>
              <a:rPr lang="ru-RU" dirty="0" smtClean="0"/>
              <a:t>Задания формата ЕГЭ должны включаться в УМК, но УМК прежде всего должен быть построен на заданиях, формирующих коммуникативную компетенцию учащихся в целом.</a:t>
            </a:r>
          </a:p>
        </p:txBody>
      </p:sp>
    </p:spTree>
    <p:extLst>
      <p:ext uri="{BB962C8B-B14F-4D97-AF65-F5344CB8AC3E}">
        <p14:creationId xmlns="" xmlns:p14="http://schemas.microsoft.com/office/powerpoint/2010/main" val="408536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4" y="-54681"/>
            <a:ext cx="7416824" cy="684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9214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2279576" y="2708921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2855913" y="1217534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778" y="1217534"/>
            <a:ext cx="10705996" cy="504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215680" y="332657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Критерии  оценки заданий 3 и 4 уточнены</a:t>
            </a:r>
          </a:p>
        </p:txBody>
      </p:sp>
    </p:spTree>
    <p:extLst>
      <p:ext uri="{BB962C8B-B14F-4D97-AF65-F5344CB8AC3E}">
        <p14:creationId xmlns="" xmlns:p14="http://schemas.microsoft.com/office/powerpoint/2010/main" val="42787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2855913" y="1217534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b="34162"/>
          <a:stretch>
            <a:fillRect/>
          </a:stretch>
        </p:blipFill>
        <p:spPr bwMode="auto">
          <a:xfrm>
            <a:off x="2279577" y="79720"/>
            <a:ext cx="7520265" cy="6778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1233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139" name="Rectangle 1"/>
          <p:cNvSpPr>
            <a:spLocks noChangeArrowheads="1"/>
          </p:cNvSpPr>
          <p:nvPr/>
        </p:nvSpPr>
        <p:spPr bwMode="auto">
          <a:xfrm>
            <a:off x="2855913" y="1217534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 dirty="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408" y="1217534"/>
            <a:ext cx="10626658" cy="448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6196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4567" y="6113625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1847529" y="260648"/>
            <a:ext cx="860494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/>
              <a:t>Цель задания </a:t>
            </a:r>
            <a:r>
              <a:rPr lang="en-US" altLang="ru-RU" sz="4000" dirty="0"/>
              <a:t>1 </a:t>
            </a:r>
            <a:r>
              <a:rPr lang="ru-RU" altLang="ru-RU" sz="4000" dirty="0"/>
              <a:t>-</a:t>
            </a:r>
            <a:r>
              <a:rPr lang="en-US" altLang="ru-RU" sz="4000" dirty="0"/>
              <a:t> </a:t>
            </a:r>
            <a:r>
              <a:rPr lang="ru-RU" altLang="ru-RU" sz="4000" dirty="0"/>
              <a:t>проверить умения:</a:t>
            </a:r>
          </a:p>
        </p:txBody>
      </p:sp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2855914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887105" y="1878229"/>
            <a:ext cx="10904561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4400" dirty="0"/>
              <a:t>понимать содержание читаемого и правильно оформить фонетическую сторону устной речи (звуки в потоке речи, интонация, ударение, беглость речи).</a:t>
            </a:r>
            <a:endParaRPr lang="ru-RU" altLang="ru-RU" sz="4400" b="1" dirty="0"/>
          </a:p>
          <a:p>
            <a:endParaRPr lang="ru-RU" alt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20260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ru-RU" dirty="0" smtClean="0"/>
              <a:t>Средства подготовки к части «Говорение»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>
              <a:buNone/>
              <a:defRPr/>
            </a:pPr>
            <a:r>
              <a:rPr lang="ru-RU" dirty="0" smtClean="0"/>
              <a:t>Задание 1.   Чтение вслух:</a:t>
            </a:r>
          </a:p>
          <a:p>
            <a:pPr>
              <a:defRPr/>
            </a:pPr>
            <a:r>
              <a:rPr lang="ru-RU" dirty="0" smtClean="0"/>
              <a:t>Обучение чтению в курсах строится на основе метода звукобуквенных соответствий (</a:t>
            </a:r>
            <a:r>
              <a:rPr lang="en-US" dirty="0" smtClean="0"/>
              <a:t>Happy English.ru, Enjoy English), </a:t>
            </a:r>
            <a:r>
              <a:rPr lang="ru-RU" dirty="0" smtClean="0"/>
              <a:t>а в </a:t>
            </a:r>
            <a:r>
              <a:rPr lang="en-US" dirty="0" smtClean="0"/>
              <a:t>Millie </a:t>
            </a:r>
            <a:r>
              <a:rPr lang="ru-RU" dirty="0" smtClean="0"/>
              <a:t>на основе целого слова;</a:t>
            </a:r>
          </a:p>
          <a:p>
            <a:pPr>
              <a:defRPr/>
            </a:pPr>
            <a:r>
              <a:rPr lang="ru-RU" dirty="0" smtClean="0"/>
              <a:t>Дети учатся анализировать слова на основе правил чтения с опорой на транскрипцию;</a:t>
            </a:r>
          </a:p>
          <a:p>
            <a:pPr>
              <a:defRPr/>
            </a:pPr>
            <a:r>
              <a:rPr lang="ru-RU" dirty="0" smtClean="0"/>
              <a:t>Основное обучение чтению идет в начальной школе</a:t>
            </a:r>
          </a:p>
          <a:p>
            <a:pPr>
              <a:defRPr/>
            </a:pPr>
            <a:r>
              <a:rPr lang="ru-RU" dirty="0" smtClean="0"/>
              <a:t>Интонационный рисунок при чтении формируется с помощью </a:t>
            </a:r>
            <a:r>
              <a:rPr lang="ru-RU" dirty="0" err="1" smtClean="0"/>
              <a:t>аудиоприложения</a:t>
            </a:r>
            <a:r>
              <a:rPr lang="ru-RU" dirty="0" smtClean="0"/>
              <a:t>, записанного британскими актерами. Все тексты учебника записаны на аудиодиск.</a:t>
            </a:r>
          </a:p>
          <a:p>
            <a:pPr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0106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7172" name="Прямоугольник 4"/>
          <p:cNvSpPr>
            <a:spLocks noChangeArrowheads="1"/>
          </p:cNvSpPr>
          <p:nvPr/>
        </p:nvSpPr>
        <p:spPr bwMode="auto">
          <a:xfrm>
            <a:off x="3359697" y="260350"/>
            <a:ext cx="64812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/>
              <a:t>Задание 1 – прочитать текст вслух</a:t>
            </a:r>
          </a:p>
        </p:txBody>
      </p:sp>
      <p:sp>
        <p:nvSpPr>
          <p:cNvPr id="7173" name="Rectangle 1"/>
          <p:cNvSpPr>
            <a:spLocks noChangeArrowheads="1"/>
          </p:cNvSpPr>
          <p:nvPr/>
        </p:nvSpPr>
        <p:spPr bwMode="auto">
          <a:xfrm>
            <a:off x="2855914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002" y="936285"/>
            <a:ext cx="10265922" cy="5821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07954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13751"/>
          <a:stretch>
            <a:fillRect/>
          </a:stretch>
        </p:blipFill>
        <p:spPr bwMode="auto">
          <a:xfrm>
            <a:off x="4928468" y="0"/>
            <a:ext cx="57395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134" y="300251"/>
            <a:ext cx="2699792" cy="368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2215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45640"/>
          <a:stretch>
            <a:fillRect/>
          </a:stretch>
        </p:blipFill>
        <p:spPr bwMode="auto">
          <a:xfrm>
            <a:off x="2938817" y="18406"/>
            <a:ext cx="9144000" cy="683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280" y="177422"/>
            <a:ext cx="2699792" cy="368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2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6772699" y="1084900"/>
            <a:ext cx="5161698" cy="29708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000" b="1" u="sng" dirty="0" smtClean="0">
                <a:solidFill>
                  <a:schemeClr val="tx2">
                    <a:lumMod val="50000"/>
                  </a:schemeClr>
                </a:solidFill>
              </a:rPr>
              <a:t>9 класс</a:t>
            </a:r>
            <a:endParaRPr lang="en-US" sz="30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Практикум по английскому языку. ОГЭ</a:t>
            </a: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Н.Н.Трубанева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Е.Е.Бабушис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),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Олимпиады по английскому языку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для 9-11 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классов</a:t>
            </a: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К.С.Махмурян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</a:rPr>
              <a:t>,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</a:rPr>
              <a:t>О.П.Мельчина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,</a:t>
            </a:r>
            <a:endParaRPr lang="en-US" sz="26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ОГЭ устная часть</a:t>
            </a:r>
            <a:r>
              <a:rPr lang="en-US" sz="2600" b="1" dirty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600" dirty="0" err="1">
                <a:solidFill>
                  <a:schemeClr val="tx2">
                    <a:lumMod val="50000"/>
                  </a:schemeClr>
                </a:solidFill>
              </a:rPr>
              <a:t>Р.П.Мильруд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sz="2600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600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69742" y="50098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69741" y="2825088"/>
            <a:ext cx="5179327" cy="377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11 класс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Типичные ошибки в ЕГЭ и как их избежать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Е.В.Костюк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Е.В.Боголюбова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),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ЕГЭ. Англи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ский язык. Устная часть. Тренировочные тесты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Р.П.Мильруд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особия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Москва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К.С.Махмурян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и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Санкт-Петербург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И.В.Ларионова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276" y="4397204"/>
            <a:ext cx="2025556" cy="9484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6832" y="4297893"/>
            <a:ext cx="1805723" cy="2462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4670">
            <a:off x="9289158" y="423901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638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1671638" y="3357563"/>
            <a:ext cx="2220912" cy="849312"/>
          </a:xfrm>
        </p:spPr>
        <p:txBody>
          <a:bodyPr>
            <a:normAutofit fontScale="90000"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endParaRPr lang="ru-RU" alt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8196" name="Прямоугольник 4"/>
          <p:cNvSpPr>
            <a:spLocks noChangeArrowheads="1"/>
          </p:cNvSpPr>
          <p:nvPr/>
        </p:nvSpPr>
        <p:spPr bwMode="auto">
          <a:xfrm>
            <a:off x="3215680" y="260350"/>
            <a:ext cx="73443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dirty="0"/>
              <a:t>Примеры подготовки к заданию 1 «Чтение текста вслух»</a:t>
            </a:r>
            <a:endParaRPr lang="ru-RU" altLang="ru-RU" sz="2400" dirty="0"/>
          </a:p>
        </p:txBody>
      </p:sp>
      <p:sp>
        <p:nvSpPr>
          <p:cNvPr id="8197" name="Rectangle 1"/>
          <p:cNvSpPr>
            <a:spLocks noChangeArrowheads="1"/>
          </p:cNvSpPr>
          <p:nvPr/>
        </p:nvSpPr>
        <p:spPr bwMode="auto">
          <a:xfrm>
            <a:off x="2855914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29698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"/>
            <a:ext cx="1547664" cy="2139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5388" y="784226"/>
            <a:ext cx="4392613" cy="6073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b="50979"/>
          <a:stretch>
            <a:fillRect/>
          </a:stretch>
        </p:blipFill>
        <p:spPr bwMode="auto">
          <a:xfrm>
            <a:off x="141605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67960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634082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dirty="0" smtClean="0"/>
              <a:t>Чтение вслух, </a:t>
            </a:r>
            <a:r>
              <a:rPr lang="en-US" dirty="0" smtClean="0"/>
              <a:t>HE.ru-2</a:t>
            </a:r>
            <a:endParaRPr lang="ru-RU" dirty="0" smtClean="0"/>
          </a:p>
        </p:txBody>
      </p:sp>
      <p:pic>
        <p:nvPicPr>
          <p:cNvPr id="686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908720"/>
            <a:ext cx="7920879" cy="5874479"/>
          </a:xfrm>
          <a:noFill/>
        </p:spPr>
      </p:pic>
    </p:spTree>
    <p:extLst>
      <p:ext uri="{BB962C8B-B14F-4D97-AF65-F5344CB8AC3E}">
        <p14:creationId xmlns="" xmlns:p14="http://schemas.microsoft.com/office/powerpoint/2010/main" val="26195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endParaRPr lang="ru-RU" alt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75212" y="260647"/>
            <a:ext cx="68652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/>
              <a:t>Цель задания 2-проверить умения</a:t>
            </a:r>
            <a:r>
              <a:rPr lang="ru-RU" sz="3200" dirty="0"/>
              <a:t>:</a:t>
            </a:r>
          </a:p>
          <a:p>
            <a:pPr algn="ctr"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1228299" y="1725246"/>
            <a:ext cx="1016758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осуществлять запрос информации;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обращаться за разъяснениями;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 hangingPunct="0">
              <a:buFont typeface="Arial" charset="0"/>
              <a:buChar char="•"/>
            </a:pPr>
            <a:r>
              <a:rPr lang="ru-RU" altLang="ru-RU" sz="3600" dirty="0"/>
              <a:t>точно и правильно употреблять языковые средства оформления диалогического высказывания.</a:t>
            </a:r>
            <a:endParaRPr lang="ru-RU" alt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3346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07524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Задание 2 «Условный диалог – расспрос»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1625" y="1316602"/>
            <a:ext cx="6414269" cy="554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915" y="1"/>
            <a:ext cx="79910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29892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4786726" y="0"/>
            <a:ext cx="50760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071" y="109184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0876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4786726" y="0"/>
            <a:ext cx="50760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071" y="109184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42234"/>
          <a:stretch>
            <a:fillRect/>
          </a:stretch>
        </p:blipFill>
        <p:spPr bwMode="auto">
          <a:xfrm>
            <a:off x="3515544" y="12181"/>
            <a:ext cx="8676456" cy="68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6746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30954" t="57679" r="32632" b="2923"/>
          <a:stretch/>
        </p:blipFill>
        <p:spPr bwMode="auto">
          <a:xfrm>
            <a:off x="3408302" y="904447"/>
            <a:ext cx="8519841" cy="518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071" y="109184"/>
            <a:ext cx="2936001" cy="4003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1298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ctrTitle"/>
          </p:nvPr>
        </p:nvSpPr>
        <p:spPr>
          <a:xfrm>
            <a:off x="1671638" y="3357563"/>
            <a:ext cx="2220912" cy="849312"/>
          </a:xfrm>
        </p:spPr>
        <p:txBody>
          <a:bodyPr>
            <a:normAutofit fontScale="90000"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endParaRPr lang="ru-RU" alt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2855914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pic>
        <p:nvPicPr>
          <p:cNvPr id="29698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38661" y="38862"/>
            <a:ext cx="1759544" cy="2431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7969" y="757238"/>
            <a:ext cx="4649787" cy="6100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 t="31991" b="39682"/>
          <a:stretch>
            <a:fillRect/>
          </a:stretch>
        </p:blipFill>
        <p:spPr bwMode="auto">
          <a:xfrm>
            <a:off x="1018433" y="2730711"/>
            <a:ext cx="7943386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0" name="TextBox 9"/>
          <p:cNvSpPr txBox="1"/>
          <p:nvPr/>
        </p:nvSpPr>
        <p:spPr>
          <a:xfrm>
            <a:off x="3647728" y="188640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Примеры подготовки к условному диалогу расспросу</a:t>
            </a:r>
          </a:p>
        </p:txBody>
      </p:sp>
    </p:spTree>
    <p:extLst>
      <p:ext uri="{BB962C8B-B14F-4D97-AF65-F5344CB8AC3E}">
        <p14:creationId xmlns="" xmlns:p14="http://schemas.microsoft.com/office/powerpoint/2010/main" val="294929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824" y="0"/>
            <a:ext cx="10515600" cy="1325563"/>
          </a:xfrm>
        </p:spPr>
        <p:txBody>
          <a:bodyPr/>
          <a:lstStyle/>
          <a:p>
            <a:r>
              <a:rPr lang="en-US" dirty="0" smtClean="0"/>
              <a:t>New Millennium English - 10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376" r="21376" b="34137"/>
          <a:stretch>
            <a:fillRect/>
          </a:stretch>
        </p:blipFill>
        <p:spPr bwMode="auto">
          <a:xfrm>
            <a:off x="1461272" y="999698"/>
            <a:ext cx="8666589" cy="560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982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7688" y="18864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/>
              <a:t>Задание </a:t>
            </a:r>
            <a:r>
              <a:rPr lang="en-US" altLang="ru-RU" sz="3600" b="1" dirty="0"/>
              <a:t>3</a:t>
            </a:r>
            <a:r>
              <a:rPr lang="ru-RU" altLang="ru-RU" sz="3600" b="1" dirty="0"/>
              <a:t> – описать фото</a:t>
            </a:r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753" y="1196752"/>
            <a:ext cx="387958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524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528" y="2325009"/>
            <a:ext cx="10612272" cy="4139762"/>
          </a:xfrm>
        </p:spPr>
        <p:txBody>
          <a:bodyPr>
            <a:noAutofit/>
          </a:bodyPr>
          <a:lstStyle/>
          <a:p>
            <a:r>
              <a:rPr lang="ru-RU" sz="3600" dirty="0"/>
              <a:t>Сборник итоговых контрольных работ для выпускника начальной школы содержит </a:t>
            </a:r>
            <a:r>
              <a:rPr lang="ru-RU" sz="3600" b="1" dirty="0"/>
              <a:t>4 теста </a:t>
            </a:r>
            <a:r>
              <a:rPr lang="ru-RU" sz="3600" dirty="0"/>
              <a:t>состоящие из частей «Аудирование», «Чтение», «Лексика и грамматика», «Письмо» и «Говорение». </a:t>
            </a:r>
            <a:endParaRPr lang="ru-RU" sz="3600" dirty="0" smtClean="0"/>
          </a:p>
          <a:p>
            <a:r>
              <a:rPr lang="ru-RU" sz="3600" dirty="0"/>
              <a:t>По тематическому содержанию и языковому наполнению задания тестов </a:t>
            </a:r>
            <a:r>
              <a:rPr lang="ru-RU" sz="3600" b="1" dirty="0"/>
              <a:t>соответствуют Примерной программе</a:t>
            </a:r>
            <a:r>
              <a:rPr lang="ru-RU" sz="3600" dirty="0"/>
              <a:t> по английскому языку для начальной школы.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1629" y="15467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7688" y="18864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/>
              <a:t>Задание </a:t>
            </a:r>
            <a:r>
              <a:rPr lang="en-US" altLang="ru-RU" sz="3600" b="1" dirty="0"/>
              <a:t>3</a:t>
            </a:r>
            <a:r>
              <a:rPr lang="ru-RU" altLang="ru-RU" sz="3600" b="1" dirty="0"/>
              <a:t> – описать фото</a:t>
            </a:r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3753" y="1196752"/>
            <a:ext cx="387958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b="28001"/>
          <a:stretch>
            <a:fillRect/>
          </a:stretch>
        </p:blipFill>
        <p:spPr bwMode="auto">
          <a:xfrm>
            <a:off x="3702186" y="806632"/>
            <a:ext cx="5940153" cy="605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912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87688" y="188642"/>
            <a:ext cx="72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b="28001"/>
          <a:stretch>
            <a:fillRect/>
          </a:stretch>
        </p:blipFill>
        <p:spPr bwMode="auto">
          <a:xfrm>
            <a:off x="80129" y="66858"/>
            <a:ext cx="5279748" cy="537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t="72064"/>
          <a:stretch>
            <a:fillRect/>
          </a:stretch>
        </p:blipFill>
        <p:spPr bwMode="auto">
          <a:xfrm>
            <a:off x="3169543" y="2987048"/>
            <a:ext cx="880193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952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979" y="133113"/>
            <a:ext cx="10608214" cy="8476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Критерии оценивания задания 3 и 4 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Arial Black" panose="020B0A04020102020204" pitchFamily="34" charset="0"/>
              </a:rPr>
              <a:t/>
            </a:r>
            <a:b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Arial Black" panose="020B0A04020102020204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9991103"/>
              </p:ext>
            </p:extLst>
          </p:nvPr>
        </p:nvGraphicFramePr>
        <p:xfrm>
          <a:off x="1657205" y="789660"/>
          <a:ext cx="8767762" cy="5877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3881"/>
                <a:gridCol w="4383881"/>
              </a:tblGrid>
              <a:tr h="310560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3 балла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Коммуникативная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задача выполнена полностью: содержание полно,  точно и развернуто отражает все аспекты, указанные в задании (в среднем </a:t>
                      </a:r>
                      <a:r>
                        <a:rPr lang="ru-RU" sz="2400" i="0" u="sng" dirty="0" smtClean="0">
                          <a:solidFill>
                            <a:srgbClr val="C00000"/>
                          </a:solidFill>
                        </a:rPr>
                        <a:t>(12-15</a:t>
                      </a:r>
                      <a:r>
                        <a:rPr lang="ru-RU" sz="2400" i="0" u="sng" baseline="0" dirty="0" smtClean="0">
                          <a:solidFill>
                            <a:srgbClr val="C00000"/>
                          </a:solidFill>
                        </a:rPr>
                        <a:t> фраз) 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по каждому пункту плана)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Комм.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не полностью: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аспекта не раскрыты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(остальные раскрыты полно), ИЛИ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все аспекты раскрыты не</a:t>
                      </a: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полно (в среднем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(6-8 фраз)</a:t>
                      </a:r>
                      <a:r>
                        <a:rPr lang="ru-RU" sz="2400" b="1" u="sng" kern="1200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каждому пункту плана)</a:t>
                      </a:r>
                      <a:endParaRPr lang="ru-RU" sz="20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</a:tr>
              <a:tr h="2771667"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балла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Комм.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частично: </a:t>
                      </a:r>
                      <a:r>
                        <a:rPr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аспект не раскрыт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(остальные раскрыты полно), ИЛИ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1-2 раскрыты не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полно </a:t>
                      </a:r>
                      <a:r>
                        <a:rPr kumimoji="0"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(9-11 фраз)</a:t>
                      </a:r>
                    </a:p>
                    <a:p>
                      <a:endParaRPr lang="ru-RU" sz="2000" dirty="0"/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rtl="0" eaLnBrk="1" latinLnBrk="0" hangingPunct="1"/>
                      <a:r>
                        <a:rPr lang="ru-RU" sz="20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баллов</a:t>
                      </a:r>
                      <a:endParaRPr lang="ru-RU" sz="2000" dirty="0" smtClean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rtl="0" eaLnBrk="1" fontAlgn="auto" latinLnBrk="0" hangingPunct="1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Коммуникативная</a:t>
                      </a:r>
                      <a:r>
                        <a:rPr lang="ru-RU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задача выполнена </a:t>
                      </a: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менее, чем на 50%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и более аспектов содержания не раскрыты </a:t>
                      </a:r>
                      <a:endParaRPr lang="ru-RU" sz="2000" dirty="0" smtClean="0">
                        <a:effectLst/>
                      </a:endParaRPr>
                    </a:p>
                    <a:p>
                      <a:r>
                        <a:rPr kumimoji="0" lang="ru-RU" sz="2400" b="1" u="sng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(5 и менее фраз).</a:t>
                      </a:r>
                      <a:endParaRPr kumimoji="0" lang="ru-RU" sz="2400" b="1" u="sng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12" marB="45712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135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Цель задания 3 и 4 - проверить умения:</a:t>
            </a:r>
            <a:br>
              <a:rPr lang="ru-RU" sz="2800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9490" y="1179335"/>
            <a:ext cx="10604310" cy="5398886"/>
          </a:xfrm>
        </p:spPr>
        <p:txBody>
          <a:bodyPr>
            <a:normAutofit/>
          </a:bodyPr>
          <a:lstStyle/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строить высказывание в заданном объеме в контексте коммуникативной задачи в различных стандартных ситуациях социально-бытовой, социально-культурной и социально-трудовой сфер  общения;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логично и связно строить высказывание;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использовать стратегии описания, сообщения, рассуждения;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точно и правильно употреблять языковые средства оформления монологического высказывания.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05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78098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dirty="0"/>
              <a:t>Описание картинки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05468" y="1220277"/>
            <a:ext cx="9703559" cy="5426181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/>
              <a:t>В курсах много </a:t>
            </a:r>
            <a:r>
              <a:rPr lang="ru-RU" sz="3200" i="1" dirty="0"/>
              <a:t>заданий на описание картинок</a:t>
            </a:r>
            <a:r>
              <a:rPr lang="ru-RU" sz="3200" dirty="0"/>
              <a:t> в различных коммуникативных ситуациях</a:t>
            </a:r>
            <a:r>
              <a:rPr lang="ru-RU" sz="3200" dirty="0" smtClean="0"/>
              <a:t>;</a:t>
            </a:r>
          </a:p>
          <a:p>
            <a:pPr marL="0" indent="0" eaLnBrk="1" hangingPunct="1">
              <a:buNone/>
            </a:pPr>
            <a:endParaRPr lang="ru-RU" sz="3200" dirty="0"/>
          </a:p>
          <a:p>
            <a:pPr eaLnBrk="1" hangingPunct="1"/>
            <a:r>
              <a:rPr lang="ru-RU" sz="3200" dirty="0"/>
              <a:t>Отработка лексики и грамматики.</a:t>
            </a:r>
          </a:p>
          <a:p>
            <a:pPr eaLnBrk="1" hangingPunct="1">
              <a:buFont typeface="Arial" charset="0"/>
              <a:buNone/>
            </a:pPr>
            <a:r>
              <a:rPr lang="ru-RU" sz="3200" i="1" u="sng" dirty="0"/>
              <a:t>Частая проблема</a:t>
            </a:r>
            <a:r>
              <a:rPr lang="ru-RU" sz="3200" dirty="0"/>
              <a:t>: описание нелогично, трудно начать. </a:t>
            </a:r>
            <a:endParaRPr lang="ru-RU" sz="3200" dirty="0" smtClean="0"/>
          </a:p>
          <a:p>
            <a:pPr eaLnBrk="1" hangingPunct="1">
              <a:buFont typeface="Arial" charset="0"/>
              <a:buNone/>
            </a:pPr>
            <a:endParaRPr lang="ru-RU" sz="3200" dirty="0"/>
          </a:p>
          <a:p>
            <a:pPr eaLnBrk="1" hangingPunct="1">
              <a:buFont typeface="Arial" charset="0"/>
              <a:buNone/>
            </a:pPr>
            <a:r>
              <a:rPr lang="ru-RU" sz="3200" b="1" dirty="0"/>
              <a:t>Решение:</a:t>
            </a:r>
            <a:r>
              <a:rPr lang="ru-RU" sz="3200" dirty="0"/>
              <a:t> описание с использованием типичных </a:t>
            </a:r>
            <a:r>
              <a:rPr lang="en-US" sz="3200" dirty="0"/>
              <a:t> </a:t>
            </a:r>
            <a:r>
              <a:rPr lang="en-US" sz="3200" b="1" i="1" dirty="0"/>
              <a:t>Patterns of description</a:t>
            </a:r>
            <a:endParaRPr lang="ru-RU" sz="3200" b="1" i="1" dirty="0"/>
          </a:p>
        </p:txBody>
      </p:sp>
    </p:spTree>
    <p:extLst>
      <p:ext uri="{BB962C8B-B14F-4D97-AF65-F5344CB8AC3E}">
        <p14:creationId xmlns="" xmlns:p14="http://schemas.microsoft.com/office/powerpoint/2010/main" val="57523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0609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Patterns of description</a:t>
            </a:r>
            <a:endParaRPr lang="ru-RU" dirty="0" smtClean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6831" y="260648"/>
            <a:ext cx="9153615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5734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ctrTitle"/>
          </p:nvPr>
        </p:nvSpPr>
        <p:spPr>
          <a:xfrm>
            <a:off x="2290763" y="2568576"/>
            <a:ext cx="7772400" cy="1470025"/>
          </a:xfrm>
        </p:spPr>
        <p:txBody>
          <a:bodyPr>
            <a:normAutofit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endParaRPr lang="ru-RU" alt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5720" y="260649"/>
            <a:ext cx="6264696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3200" b="1" dirty="0"/>
              <a:t>Задание 4 – сравнить 2 фото</a:t>
            </a:r>
            <a:r>
              <a:rPr lang="ru-RU" altLang="ru-RU" sz="2400" b="1" dirty="0"/>
              <a:t/>
            </a:r>
            <a:br>
              <a:rPr lang="ru-RU" altLang="ru-RU" sz="2400" b="1" dirty="0"/>
            </a:br>
            <a:r>
              <a:rPr lang="ru-RU" altLang="ru-RU" sz="2400" b="1" dirty="0"/>
              <a:t/>
            </a:r>
            <a:br>
              <a:rPr lang="ru-RU" altLang="ru-RU" sz="2400" b="1" dirty="0"/>
            </a:br>
            <a:r>
              <a:rPr lang="en-US" altLang="ru-RU" sz="2400" b="1" dirty="0"/>
              <a:t/>
            </a:r>
            <a:br>
              <a:rPr lang="en-US" altLang="ru-RU" sz="2400" b="1" dirty="0"/>
            </a:b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b="75171"/>
          <a:stretch>
            <a:fillRect/>
          </a:stretch>
        </p:blipFill>
        <p:spPr bwMode="auto">
          <a:xfrm>
            <a:off x="1524000" y="859554"/>
            <a:ext cx="9094087" cy="2137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t="9480"/>
          <a:stretch>
            <a:fillRect/>
          </a:stretch>
        </p:blipFill>
        <p:spPr bwMode="auto">
          <a:xfrm>
            <a:off x="1991544" y="3068960"/>
            <a:ext cx="7488832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1545" y="6165304"/>
            <a:ext cx="8472205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521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5648285" y="0"/>
            <a:ext cx="4883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168" y="313898"/>
            <a:ext cx="3563340" cy="485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390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5648285" y="0"/>
            <a:ext cx="4883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41081"/>
          <a:stretch>
            <a:fillRect/>
          </a:stretch>
        </p:blipFill>
        <p:spPr bwMode="auto">
          <a:xfrm>
            <a:off x="3680346" y="95534"/>
            <a:ext cx="8244408" cy="688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168" y="313898"/>
            <a:ext cx="3563340" cy="485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5589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408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Задание 4</a:t>
            </a:r>
            <a:br>
              <a:rPr lang="ru-RU" sz="3600" dirty="0"/>
            </a:br>
            <a:r>
              <a:rPr lang="ru-RU" sz="3600" dirty="0"/>
              <a:t>Описание и сравнение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854" y="1825624"/>
            <a:ext cx="10972800" cy="4616119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dirty="0" smtClean="0"/>
              <a:t>Сложность не столько в том, чтобы описать картинку, сколько в том, чтобы сравнить два предмета, изображения, понятия;</a:t>
            </a:r>
            <a:endParaRPr lang="en-US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Требуется не только лексика, но и логика;</a:t>
            </a:r>
            <a:endParaRPr lang="en-US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В курсе даются опоры для сравнения пункт за пунктом и вырабатывается алгоритм такого сравнения, начиная с конкретного уровня (сравнение двух предметов) и заканчивая абстрактным уровнем (сравнение понятий) или уровнем развернутого сравнения (сравнение университетов в 11 классе).</a:t>
            </a:r>
          </a:p>
        </p:txBody>
      </p:sp>
    </p:spTree>
    <p:extLst>
      <p:ext uri="{BB962C8B-B14F-4D97-AF65-F5344CB8AC3E}">
        <p14:creationId xmlns="" xmlns:p14="http://schemas.microsoft.com/office/powerpoint/2010/main" val="32129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785" y="2325009"/>
            <a:ext cx="11627893" cy="437604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В заданиях части </a:t>
            </a:r>
            <a:r>
              <a:rPr lang="ru-RU" u="sng" dirty="0"/>
              <a:t>«Аудирование» </a:t>
            </a:r>
            <a:r>
              <a:rPr lang="ru-RU" dirty="0"/>
              <a:t>(2 текста) проверяются умение </a:t>
            </a:r>
            <a:r>
              <a:rPr lang="ru-RU" b="1" dirty="0"/>
              <a:t>воспринимать на слух </a:t>
            </a:r>
            <a:r>
              <a:rPr lang="ru-RU" dirty="0"/>
              <a:t>и понимать информацию из текстов, построенных на знакомом языковом материале.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заданиях части </a:t>
            </a:r>
            <a:r>
              <a:rPr lang="ru-RU" u="sng" dirty="0"/>
              <a:t>«Чтение» </a:t>
            </a:r>
            <a:r>
              <a:rPr lang="ru-RU" dirty="0"/>
              <a:t>проверяется умение </a:t>
            </a:r>
            <a:r>
              <a:rPr lang="ru-RU" b="1" dirty="0"/>
              <a:t>читать про себя </a:t>
            </a:r>
            <a:r>
              <a:rPr lang="ru-RU" dirty="0"/>
              <a:t>и </a:t>
            </a:r>
            <a:r>
              <a:rPr lang="ru-RU" b="1" dirty="0"/>
              <a:t>понимать содержание небольшого текста</a:t>
            </a:r>
            <a:r>
              <a:rPr lang="ru-RU" dirty="0"/>
              <a:t>, построенного в основном на изученном языковом материале, </a:t>
            </a:r>
            <a:r>
              <a:rPr lang="ru-RU" b="1" dirty="0"/>
              <a:t>находить в тексте необходимую информацию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заданиях части </a:t>
            </a:r>
            <a:r>
              <a:rPr lang="ru-RU" u="sng" dirty="0"/>
              <a:t>«Лексика и грамматика» </a:t>
            </a:r>
            <a:r>
              <a:rPr lang="ru-RU" dirty="0"/>
              <a:t>проверяются умения </a:t>
            </a:r>
            <a:r>
              <a:rPr lang="ru-RU" b="1" dirty="0"/>
              <a:t>восстановить текст в соответствии с решаемой учебной задачей </a:t>
            </a:r>
            <a:r>
              <a:rPr lang="ru-RU" dirty="0"/>
              <a:t>и умение </a:t>
            </a:r>
            <a:r>
              <a:rPr lang="ru-RU" b="1" dirty="0"/>
              <a:t>распознать и употреблять в речи изученные грамматические явления</a:t>
            </a:r>
            <a:r>
              <a:rPr lang="ru-RU" dirty="0"/>
              <a:t>.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1629" y="15467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448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71863" y="6072189"/>
            <a:ext cx="64008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5540" name="Rectangle 1"/>
          <p:cNvSpPr>
            <a:spLocks noChangeArrowheads="1"/>
          </p:cNvSpPr>
          <p:nvPr/>
        </p:nvSpPr>
        <p:spPr bwMode="auto">
          <a:xfrm>
            <a:off x="2855914" y="1525588"/>
            <a:ext cx="21272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5541" name="Прямоугольник 4"/>
          <p:cNvSpPr>
            <a:spLocks noChangeArrowheads="1"/>
          </p:cNvSpPr>
          <p:nvPr/>
        </p:nvSpPr>
        <p:spPr bwMode="auto">
          <a:xfrm>
            <a:off x="4007768" y="188640"/>
            <a:ext cx="59046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b="1" dirty="0"/>
              <a:t>Монолог - сравнение двух фотографий (картинок)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0188" y="836713"/>
            <a:ext cx="7897813" cy="580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http://www.titul.ru/central/pickup.php?s=www_titul_ru&amp;i=3518lkhnf922mhmerxj50tm9ww87kc7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1" y="1"/>
            <a:ext cx="1835696" cy="24254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9553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410" y="293914"/>
            <a:ext cx="9712906" cy="1143000"/>
          </a:xfrm>
        </p:spPr>
        <p:txBody>
          <a:bodyPr>
            <a:noAutofit/>
          </a:bodyPr>
          <a:lstStyle/>
          <a:p>
            <a:r>
              <a:rPr lang="ru-RU" sz="3600" b="1" dirty="0"/>
              <a:t>Результаты и анализ ЕГЭ «Говорение» - 2015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5775" y="1741714"/>
            <a:ext cx="11462019" cy="51162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При чтении фрагмента информационного или научно-популярного текста были допущены фонетические ошибки разного плана. </a:t>
            </a:r>
          </a:p>
          <a:p>
            <a:pPr>
              <a:buNone/>
            </a:pPr>
            <a:r>
              <a:rPr lang="ru-RU" sz="3200" dirty="0" smtClean="0"/>
              <a:t>В задании 1 экзаменуемые:</a:t>
            </a:r>
          </a:p>
          <a:p>
            <a:pPr>
              <a:buNone/>
            </a:pPr>
            <a:r>
              <a:rPr lang="ru-RU" sz="3200" dirty="0" smtClean="0"/>
              <a:t> • неправильно произносят звуки [</a:t>
            </a:r>
            <a:r>
              <a:rPr lang="ru-RU" sz="3200" dirty="0" err="1" smtClean="0"/>
              <a:t>θ</a:t>
            </a:r>
            <a:r>
              <a:rPr lang="ru-RU" sz="3200" dirty="0" smtClean="0"/>
              <a:t>] [</a:t>
            </a:r>
            <a:r>
              <a:rPr lang="ru-RU" sz="3200" dirty="0" err="1" smtClean="0"/>
              <a:t>ŋ</a:t>
            </a:r>
            <a:r>
              <a:rPr lang="ru-RU" sz="3200" dirty="0" smtClean="0"/>
              <a:t>] [</a:t>
            </a:r>
            <a:r>
              <a:rPr lang="ru-RU" sz="3200" dirty="0" err="1" smtClean="0"/>
              <a:t>h</a:t>
            </a:r>
            <a:r>
              <a:rPr lang="ru-RU" sz="3200" dirty="0" smtClean="0"/>
              <a:t>][ 3:]; </a:t>
            </a:r>
          </a:p>
          <a:p>
            <a:pPr>
              <a:buNone/>
            </a:pPr>
            <a:r>
              <a:rPr lang="ru-RU" sz="3200" dirty="0" smtClean="0"/>
              <a:t>• не умеют читать слова, в которых буквы пишутся, но не читаются, например: </a:t>
            </a:r>
            <a:r>
              <a:rPr lang="ru-RU" sz="3200" dirty="0" err="1" smtClean="0"/>
              <a:t>muscles</a:t>
            </a:r>
            <a:r>
              <a:rPr lang="ru-RU" sz="3200" dirty="0" smtClean="0"/>
              <a:t>, </a:t>
            </a:r>
            <a:r>
              <a:rPr lang="ru-RU" sz="3200" dirty="0" err="1" smtClean="0"/>
              <a:t>limb</a:t>
            </a:r>
            <a:r>
              <a:rPr lang="ru-RU" sz="3200" dirty="0" smtClean="0"/>
              <a:t>;</a:t>
            </a:r>
          </a:p>
          <a:p>
            <a:pPr>
              <a:buNone/>
            </a:pPr>
            <a:r>
              <a:rPr lang="ru-RU" sz="3200" dirty="0" smtClean="0"/>
              <a:t> • неправильно произносят ряд звуков, которые меняют смысл слов: </a:t>
            </a:r>
            <a:r>
              <a:rPr lang="ru-RU" sz="3200" dirty="0" err="1" smtClean="0"/>
              <a:t>heat-hid</a:t>
            </a:r>
            <a:r>
              <a:rPr lang="ru-RU" sz="3200" dirty="0" smtClean="0"/>
              <a:t>, </a:t>
            </a:r>
            <a:r>
              <a:rPr lang="ru-RU" sz="3200" dirty="0" err="1" smtClean="0"/>
              <a:t>food-foot</a:t>
            </a:r>
            <a:r>
              <a:rPr lang="ru-RU" sz="3200" dirty="0" smtClean="0"/>
              <a:t>; </a:t>
            </a:r>
          </a:p>
        </p:txBody>
      </p:sp>
    </p:spTree>
    <p:extLst>
      <p:ext uri="{BB962C8B-B14F-4D97-AF65-F5344CB8AC3E}">
        <p14:creationId xmlns="" xmlns:p14="http://schemas.microsoft.com/office/powerpoint/2010/main" val="150086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3410" y="0"/>
            <a:ext cx="9712906" cy="1143000"/>
          </a:xfrm>
        </p:spPr>
        <p:txBody>
          <a:bodyPr>
            <a:noAutofit/>
          </a:bodyPr>
          <a:lstStyle/>
          <a:p>
            <a:r>
              <a:rPr lang="ru-RU" sz="3600" b="1" dirty="0"/>
              <a:t>Результаты и анализ ЕГЭ «Говорение» - 2015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7546" y="1119117"/>
            <a:ext cx="11462019" cy="55476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При чтении фрагмента информационного или научно-популярного текста были допущены фонетические ошибки разного плана. </a:t>
            </a:r>
          </a:p>
          <a:p>
            <a:pPr>
              <a:buNone/>
            </a:pPr>
            <a:r>
              <a:rPr lang="ru-RU" sz="3200" dirty="0" smtClean="0"/>
              <a:t>В задании 1 экзаменуемые:</a:t>
            </a:r>
          </a:p>
          <a:p>
            <a:pPr>
              <a:buNone/>
            </a:pPr>
            <a:r>
              <a:rPr lang="ru-RU" sz="3200" dirty="0" smtClean="0"/>
              <a:t>• не соблюдают ударение в ряде слов;</a:t>
            </a:r>
          </a:p>
          <a:p>
            <a:pPr>
              <a:buNone/>
            </a:pPr>
            <a:r>
              <a:rPr lang="ru-RU" sz="3200" dirty="0" smtClean="0"/>
              <a:t> • не умеют делить простые и сложные предложения на смысловые синтагмы; </a:t>
            </a:r>
          </a:p>
          <a:p>
            <a:pPr>
              <a:buNone/>
            </a:pPr>
            <a:r>
              <a:rPr lang="ru-RU" sz="3200" dirty="0" smtClean="0"/>
              <a:t>• не соблюдают интонацию в разных коммуникативных типах предложений.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177331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8496" y="110865"/>
            <a:ext cx="8229600" cy="706090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3773" y="968992"/>
            <a:ext cx="11682484" cy="5718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К типичным ошибкам при выполнении данного задания участниками экзамена отнесем:</a:t>
            </a:r>
          </a:p>
          <a:p>
            <a:pPr>
              <a:buNone/>
            </a:pPr>
            <a:r>
              <a:rPr lang="ru-RU" sz="3200" dirty="0" smtClean="0"/>
              <a:t> • описывают картинку или составляют монолог, вместо уточняющих вопросов; 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• запрашивают не ту информацию, которая требуется;</a:t>
            </a:r>
          </a:p>
          <a:p>
            <a:pPr>
              <a:buNone/>
            </a:pP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• используют вопросы «Как насчет…» либо утвердительные предложения «Расскажите о…», хотя в инструкции к заданию ясно указано, что надо задать пять прямых вопросов;</a:t>
            </a:r>
          </a:p>
        </p:txBody>
      </p:sp>
    </p:spTree>
    <p:extLst>
      <p:ext uri="{BB962C8B-B14F-4D97-AF65-F5344CB8AC3E}">
        <p14:creationId xmlns="" xmlns:p14="http://schemas.microsoft.com/office/powerpoint/2010/main" val="31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8496" y="110865"/>
            <a:ext cx="8229600" cy="706090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3773" y="968992"/>
            <a:ext cx="11682484" cy="5718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К типичным ошибкам при выполнении данного задания участниками экзамена отнесем: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• не соблюдают грамматических правил при построении прямых вопросов. Многие экзаменуемые задают однотипные вопросы, используя одну и ту же конструкцию, например: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duration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starting</a:t>
            </a:r>
            <a:r>
              <a:rPr lang="ru-RU" dirty="0" smtClean="0"/>
              <a:t> </a:t>
            </a:r>
            <a:r>
              <a:rPr lang="ru-RU" dirty="0" err="1" smtClean="0"/>
              <a:t>point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discounts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price</a:t>
            </a:r>
            <a:r>
              <a:rPr lang="ru-RU" dirty="0" smtClean="0"/>
              <a:t>? </a:t>
            </a:r>
            <a:r>
              <a:rPr lang="ru-RU" dirty="0" err="1" smtClean="0"/>
              <a:t>What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location</a:t>
            </a:r>
            <a:r>
              <a:rPr lang="ru-RU" dirty="0" smtClean="0"/>
              <a:t>? Если первые два вопросы можно принять, то остальные вопросы звучат неестественно. Правильными вопросами будут следующие: </a:t>
            </a:r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there</a:t>
            </a:r>
            <a:r>
              <a:rPr lang="ru-RU" dirty="0" smtClean="0"/>
              <a:t> </a:t>
            </a:r>
            <a:r>
              <a:rPr lang="ru-RU" dirty="0" err="1" smtClean="0"/>
              <a:t>any</a:t>
            </a:r>
            <a:r>
              <a:rPr lang="ru-RU" dirty="0" smtClean="0"/>
              <a:t> </a:t>
            </a:r>
            <a:r>
              <a:rPr lang="ru-RU" dirty="0" err="1" smtClean="0"/>
              <a:t>discounts</a:t>
            </a:r>
            <a:r>
              <a:rPr lang="ru-RU" dirty="0" smtClean="0"/>
              <a:t>? / </a:t>
            </a:r>
            <a:r>
              <a:rPr lang="ru-RU" dirty="0" err="1" smtClean="0"/>
              <a:t>Do</a:t>
            </a:r>
            <a:r>
              <a:rPr lang="ru-RU" dirty="0" smtClean="0"/>
              <a:t> </a:t>
            </a:r>
            <a:r>
              <a:rPr lang="ru-RU" dirty="0" err="1" smtClean="0"/>
              <a:t>you</a:t>
            </a:r>
            <a:r>
              <a:rPr lang="ru-RU" dirty="0" smtClean="0"/>
              <a:t> </a:t>
            </a:r>
            <a:r>
              <a:rPr lang="ru-RU" dirty="0" err="1" smtClean="0"/>
              <a:t>offer</a:t>
            </a:r>
            <a:r>
              <a:rPr lang="ru-RU" dirty="0" smtClean="0"/>
              <a:t> </a:t>
            </a:r>
            <a:r>
              <a:rPr lang="ru-RU" dirty="0" err="1" smtClean="0"/>
              <a:t>any</a:t>
            </a:r>
            <a:r>
              <a:rPr lang="ru-RU" dirty="0" smtClean="0"/>
              <a:t> </a:t>
            </a:r>
            <a:r>
              <a:rPr lang="ru-RU" dirty="0" err="1" smtClean="0"/>
              <a:t>discounts</a:t>
            </a:r>
            <a:r>
              <a:rPr lang="ru-RU" dirty="0" smtClean="0"/>
              <a:t>? </a:t>
            </a:r>
            <a:r>
              <a:rPr lang="ru-RU" dirty="0" err="1" smtClean="0"/>
              <a:t>How</a:t>
            </a:r>
            <a:r>
              <a:rPr lang="ru-RU" dirty="0" smtClean="0"/>
              <a:t> </a:t>
            </a:r>
            <a:r>
              <a:rPr lang="ru-RU" dirty="0" err="1" smtClean="0"/>
              <a:t>much</a:t>
            </a:r>
            <a:r>
              <a:rPr lang="ru-RU" dirty="0" smtClean="0"/>
              <a:t> </a:t>
            </a:r>
            <a:r>
              <a:rPr lang="ru-RU" dirty="0" err="1" smtClean="0"/>
              <a:t>does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 </a:t>
            </a:r>
            <a:r>
              <a:rPr lang="ru-RU" dirty="0" err="1" smtClean="0"/>
              <a:t>cost</a:t>
            </a:r>
            <a:r>
              <a:rPr lang="ru-RU" dirty="0" smtClean="0"/>
              <a:t>? </a:t>
            </a:r>
            <a:r>
              <a:rPr lang="ru-RU" dirty="0" err="1" smtClean="0"/>
              <a:t>Where</a:t>
            </a:r>
            <a:r>
              <a:rPr lang="ru-RU" dirty="0" smtClean="0"/>
              <a:t> </a:t>
            </a:r>
            <a:r>
              <a:rPr lang="ru-RU" dirty="0" err="1" smtClean="0"/>
              <a:t>is</a:t>
            </a:r>
            <a:r>
              <a:rPr lang="ru-RU" dirty="0" smtClean="0"/>
              <a:t> </a:t>
            </a:r>
            <a:r>
              <a:rPr lang="ru-RU" dirty="0" err="1" smtClean="0"/>
              <a:t>it</a:t>
            </a:r>
            <a:r>
              <a:rPr lang="ru-RU" dirty="0" smtClean="0"/>
              <a:t> </a:t>
            </a:r>
            <a:r>
              <a:rPr lang="ru-RU" dirty="0" err="1" smtClean="0"/>
              <a:t>situated</a:t>
            </a:r>
            <a:r>
              <a:rPr lang="ru-RU" dirty="0" smtClean="0"/>
              <a:t>/</a:t>
            </a:r>
            <a:r>
              <a:rPr lang="ru-RU" dirty="0" err="1" smtClean="0"/>
              <a:t>located</a:t>
            </a:r>
            <a:r>
              <a:rPr lang="ru-RU" dirty="0" smtClean="0"/>
              <a:t>? При обучении можно рекомендовать задание, которое поможет избежать однотипные вопросы и ликвидировать типичные ошибки.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9336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9554" y="217715"/>
            <a:ext cx="8229600" cy="778098"/>
          </a:xfrm>
        </p:spPr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899" y="1315081"/>
            <a:ext cx="11450471" cy="58912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При выполнении задания 3 экзаменуемые допустили следующие ошибки: </a:t>
            </a:r>
          </a:p>
          <a:p>
            <a:pPr>
              <a:buNone/>
            </a:pPr>
            <a:r>
              <a:rPr lang="ru-RU" sz="3200" dirty="0" smtClean="0"/>
              <a:t>• описывают три картинки вместо одной; </a:t>
            </a:r>
          </a:p>
          <a:p>
            <a:pPr>
              <a:buNone/>
            </a:pPr>
            <a:r>
              <a:rPr lang="ru-RU" sz="3200" dirty="0" smtClean="0"/>
              <a:t>• утверждают (в противовес инструкции задания), что фото снимал кто-то из друзей или родственников или что это они на фотографии; </a:t>
            </a:r>
          </a:p>
          <a:p>
            <a:pPr>
              <a:buNone/>
            </a:pPr>
            <a:r>
              <a:rPr lang="ru-RU" sz="3200" dirty="0" smtClean="0"/>
              <a:t>• не указывают адресности, т.е. что это обращение к другу; </a:t>
            </a:r>
          </a:p>
          <a:p>
            <a:pPr>
              <a:buNone/>
            </a:pPr>
            <a:r>
              <a:rPr lang="ru-RU" sz="3200" dirty="0" smtClean="0"/>
              <a:t>• не формулируют вступительную и заключительную фразу;</a:t>
            </a:r>
          </a:p>
          <a:p>
            <a:pPr>
              <a:buNone/>
            </a:pPr>
            <a:r>
              <a:rPr lang="ru-RU" sz="3200" dirty="0" smtClean="0"/>
              <a:t> • дают по одной фразе на каждый пункт плана; </a:t>
            </a:r>
          </a:p>
        </p:txBody>
      </p:sp>
    </p:spTree>
    <p:extLst>
      <p:ext uri="{BB962C8B-B14F-4D97-AF65-F5344CB8AC3E}">
        <p14:creationId xmlns="" xmlns:p14="http://schemas.microsoft.com/office/powerpoint/2010/main" val="79050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3983" y="272143"/>
            <a:ext cx="8229600" cy="778098"/>
          </a:xfrm>
        </p:spPr>
        <p:txBody>
          <a:bodyPr/>
          <a:lstStyle/>
          <a:p>
            <a:r>
              <a:rPr lang="ru-RU" dirty="0" smtClean="0"/>
              <a:t>Задание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9471" y="1246183"/>
            <a:ext cx="11450471" cy="5307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При выполнении задания 3 экзаменуемые допустили следующие ошибки: </a:t>
            </a:r>
          </a:p>
          <a:p>
            <a:pPr>
              <a:buNone/>
            </a:pPr>
            <a:r>
              <a:rPr lang="ru-RU" sz="3200" dirty="0" smtClean="0"/>
              <a:t>• неправильно интерпретируют содержание картинки; </a:t>
            </a:r>
          </a:p>
          <a:p>
            <a:pPr>
              <a:buNone/>
            </a:pPr>
            <a:r>
              <a:rPr lang="ru-RU" sz="3200" dirty="0" smtClean="0"/>
              <a:t>• нарушают последовательность пунктов плана, что приводит к нелогичности высказывания;</a:t>
            </a:r>
          </a:p>
          <a:p>
            <a:pPr>
              <a:buNone/>
            </a:pPr>
            <a:r>
              <a:rPr lang="ru-RU" sz="3200" dirty="0" smtClean="0"/>
              <a:t> • не высказывают свое мнение о героях и картинке в целом; </a:t>
            </a:r>
          </a:p>
          <a:p>
            <a:pPr>
              <a:buNone/>
            </a:pPr>
            <a:r>
              <a:rPr lang="ru-RU" sz="3200" dirty="0" smtClean="0"/>
              <a:t>• не используют необходимые при описании картинки клише, например: </a:t>
            </a:r>
            <a:r>
              <a:rPr lang="ru-RU" sz="3200" dirty="0" err="1" smtClean="0"/>
              <a:t>In</a:t>
            </a:r>
            <a:r>
              <a:rPr lang="ru-RU" sz="3200" dirty="0" smtClean="0"/>
              <a:t> </a:t>
            </a:r>
            <a:r>
              <a:rPr lang="ru-RU" sz="3200" dirty="0" err="1" smtClean="0"/>
              <a:t>the</a:t>
            </a:r>
            <a:r>
              <a:rPr lang="ru-RU" sz="3200" dirty="0" smtClean="0"/>
              <a:t> </a:t>
            </a:r>
            <a:r>
              <a:rPr lang="ru-RU" sz="3200" dirty="0" err="1" smtClean="0"/>
              <a:t>foreground</a:t>
            </a:r>
            <a:r>
              <a:rPr lang="ru-RU" sz="3200" dirty="0" smtClean="0"/>
              <a:t> …, </a:t>
            </a:r>
            <a:r>
              <a:rPr lang="ru-RU" sz="3200" dirty="0" err="1" smtClean="0"/>
              <a:t>In</a:t>
            </a:r>
            <a:r>
              <a:rPr lang="ru-RU" sz="3200" dirty="0" smtClean="0"/>
              <a:t> </a:t>
            </a:r>
            <a:r>
              <a:rPr lang="ru-RU" sz="3200" dirty="0" err="1" smtClean="0"/>
              <a:t>the</a:t>
            </a:r>
            <a:r>
              <a:rPr lang="ru-RU" sz="3200" dirty="0" smtClean="0"/>
              <a:t> </a:t>
            </a:r>
            <a:r>
              <a:rPr lang="ru-RU" sz="3200" dirty="0" err="1" smtClean="0"/>
              <a:t>background</a:t>
            </a:r>
            <a:r>
              <a:rPr lang="ru-RU" sz="3200" dirty="0" smtClean="0"/>
              <a:t> …, </a:t>
            </a:r>
            <a:r>
              <a:rPr lang="ru-RU" sz="3200" dirty="0" err="1" smtClean="0"/>
              <a:t>on</a:t>
            </a:r>
            <a:r>
              <a:rPr lang="ru-RU" sz="3200" dirty="0" smtClean="0"/>
              <a:t> </a:t>
            </a:r>
            <a:r>
              <a:rPr lang="ru-RU" sz="3200" dirty="0" err="1" smtClean="0"/>
              <a:t>the</a:t>
            </a:r>
            <a:r>
              <a:rPr lang="ru-RU" sz="3200" dirty="0" smtClean="0"/>
              <a:t> </a:t>
            </a:r>
            <a:r>
              <a:rPr lang="ru-RU" sz="3200" dirty="0" err="1" smtClean="0"/>
              <a:t>left</a:t>
            </a:r>
            <a:r>
              <a:rPr lang="ru-RU" sz="3200" dirty="0" smtClean="0"/>
              <a:t>; </a:t>
            </a:r>
          </a:p>
          <a:p>
            <a:pPr>
              <a:buNone/>
            </a:pPr>
            <a:r>
              <a:rPr lang="ru-RU" sz="3200" dirty="0" smtClean="0"/>
              <a:t>• допускают фонетические и лексико-грамматические ошибки в ответе.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26206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0510" y="195943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193" y="842702"/>
            <a:ext cx="11640404" cy="5936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Типичные ошибки, допущенные выпускниками при выполнении задания 4:</a:t>
            </a:r>
          </a:p>
          <a:p>
            <a:pPr>
              <a:buNone/>
            </a:pPr>
            <a:r>
              <a:rPr lang="ru-RU" sz="3600" dirty="0" smtClean="0"/>
              <a:t>• не сравнивают, а просто описывают сюжет двух картинок;</a:t>
            </a:r>
          </a:p>
          <a:p>
            <a:pPr>
              <a:buNone/>
            </a:pPr>
            <a:r>
              <a:rPr lang="ru-RU" sz="3600" dirty="0" smtClean="0"/>
              <a:t>• вместо краткого описания фотографий дают подробное описание;</a:t>
            </a:r>
          </a:p>
          <a:p>
            <a:pPr>
              <a:buNone/>
            </a:pPr>
            <a:r>
              <a:rPr lang="ru-RU" sz="3600" dirty="0" smtClean="0"/>
              <a:t>• не выделяют общие и отличительные характеристики картинок; </a:t>
            </a:r>
          </a:p>
          <a:p>
            <a:pPr>
              <a:buNone/>
            </a:pPr>
            <a:r>
              <a:rPr lang="ru-RU" sz="3600" dirty="0" smtClean="0"/>
              <a:t>• дают по одной фразе на каждый пункт плана;</a:t>
            </a:r>
          </a:p>
        </p:txBody>
      </p:sp>
    </p:spTree>
    <p:extLst>
      <p:ext uri="{BB962C8B-B14F-4D97-AF65-F5344CB8AC3E}">
        <p14:creationId xmlns="" xmlns:p14="http://schemas.microsoft.com/office/powerpoint/2010/main" val="89278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0510" y="261257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193" y="842702"/>
            <a:ext cx="11640404" cy="5936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Типичные ошибки, допущенные выпускниками при выполнении задания 4:</a:t>
            </a:r>
          </a:p>
          <a:p>
            <a:pPr>
              <a:buNone/>
            </a:pPr>
            <a:r>
              <a:rPr lang="ru-RU" sz="3600" dirty="0" smtClean="0"/>
              <a:t>• не выражают свое отношение к картинкам; </a:t>
            </a:r>
          </a:p>
          <a:p>
            <a:pPr>
              <a:buNone/>
            </a:pPr>
            <a:r>
              <a:rPr lang="ru-RU" sz="3600" dirty="0" smtClean="0"/>
              <a:t>• не формулируют вступительную и заключительную фразы;</a:t>
            </a:r>
          </a:p>
          <a:p>
            <a:pPr>
              <a:buNone/>
            </a:pPr>
            <a:r>
              <a:rPr lang="ru-RU" sz="3600" dirty="0" smtClean="0"/>
              <a:t>• не используют клише при сравнивании картинок;</a:t>
            </a:r>
          </a:p>
          <a:p>
            <a:pPr>
              <a:buNone/>
            </a:pPr>
            <a:r>
              <a:rPr lang="ru-RU" sz="3600" dirty="0" smtClean="0"/>
              <a:t>• допускают фонетические и лексико-грамматические ошибки в ответе.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38775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Результаты ЕГЭ - 2015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509" t="22846" r="27706" b="21435"/>
          <a:stretch>
            <a:fillRect/>
          </a:stretch>
        </p:blipFill>
        <p:spPr bwMode="auto">
          <a:xfrm>
            <a:off x="1753423" y="828262"/>
            <a:ext cx="8467721" cy="5793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828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081" y="2347415"/>
            <a:ext cx="11286698" cy="4203510"/>
          </a:xfrm>
        </p:spPr>
        <p:txBody>
          <a:bodyPr>
            <a:normAutofit/>
          </a:bodyPr>
          <a:lstStyle/>
          <a:p>
            <a:r>
              <a:rPr lang="ru-RU" sz="3200" dirty="0"/>
              <a:t>В задании части </a:t>
            </a:r>
            <a:r>
              <a:rPr lang="ru-RU" sz="3200" u="sng" dirty="0"/>
              <a:t>«Письмо» </a:t>
            </a:r>
            <a:r>
              <a:rPr lang="ru-RU" sz="3200" dirty="0"/>
              <a:t>проверяется </a:t>
            </a:r>
            <a:r>
              <a:rPr lang="ru-RU" sz="3200" b="1" dirty="0"/>
              <a:t>умение писать по образцу краткое письмо</a:t>
            </a:r>
            <a:r>
              <a:rPr lang="ru-RU" sz="3200" dirty="0"/>
              <a:t> зарубежному другу. </a:t>
            </a:r>
            <a:endParaRPr lang="ru-RU" sz="3200" dirty="0" smtClean="0"/>
          </a:p>
          <a:p>
            <a:r>
              <a:rPr lang="ru-RU" sz="3200" dirty="0" smtClean="0"/>
              <a:t>В </a:t>
            </a:r>
            <a:r>
              <a:rPr lang="ru-RU" sz="3200" dirty="0"/>
              <a:t>части </a:t>
            </a:r>
            <a:r>
              <a:rPr lang="ru-RU" sz="3200" u="sng" dirty="0"/>
              <a:t>«Говорение» </a:t>
            </a:r>
            <a:r>
              <a:rPr lang="ru-RU" sz="3200" dirty="0"/>
              <a:t>проверяются умения в монологической форме уметь </a:t>
            </a:r>
            <a:r>
              <a:rPr lang="ru-RU" sz="3200" b="1" dirty="0"/>
              <a:t>пользоваться основными коммуникативными типами речи</a:t>
            </a:r>
            <a:r>
              <a:rPr lang="ru-RU" sz="3200" dirty="0"/>
              <a:t>, а в диалогической – умение </a:t>
            </a:r>
            <a:r>
              <a:rPr lang="ru-RU" sz="3200" b="1" dirty="0"/>
              <a:t>вести диалог-расспрос </a:t>
            </a:r>
            <a:r>
              <a:rPr lang="ru-RU" sz="3200" dirty="0"/>
              <a:t>(разыгрывается с одноклассником</a:t>
            </a:r>
            <a:r>
              <a:rPr lang="ru-RU" sz="3200" dirty="0" smtClean="0"/>
              <a:t>).</a:t>
            </a:r>
            <a:endParaRPr lang="ru-RU" sz="32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1629" y="15467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3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5560" y="188640"/>
            <a:ext cx="7772400" cy="86895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Подводя итоги: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0878" y="1336998"/>
            <a:ext cx="10454185" cy="5328592"/>
          </a:xfrm>
        </p:spPr>
        <p:txBody>
          <a:bodyPr>
            <a:normAutofit/>
          </a:bodyPr>
          <a:lstStyle/>
          <a:p>
            <a:r>
              <a:rPr lang="ru-RU" sz="3600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Уделяйте говорению больше времени на уроке;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Развивайте умение спонтанной речи у учащихся;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Тренируйте скорость реакции на реплики собеседника;</a:t>
            </a:r>
          </a:p>
          <a:p>
            <a:pPr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Помните, что проверяется умение достигать коммуникативную цель на иностранном языке.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378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774" y="675735"/>
            <a:ext cx="4284016" cy="5841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5242600" y="2607064"/>
            <a:ext cx="639415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4000" dirty="0"/>
              <a:t> </a:t>
            </a:r>
            <a:r>
              <a:rPr lang="ru-RU" sz="4000" dirty="0" smtClean="0"/>
              <a:t>Тренировочные тесты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4000" dirty="0" smtClean="0"/>
              <a:t> 40 упражнений на каждое  </a:t>
            </a:r>
          </a:p>
          <a:p>
            <a:pPr>
              <a:lnSpc>
                <a:spcPct val="150000"/>
              </a:lnSpc>
            </a:pPr>
            <a:r>
              <a:rPr lang="ru-RU" sz="4000" dirty="0"/>
              <a:t> </a:t>
            </a:r>
            <a:r>
              <a:rPr lang="ru-RU" sz="4000" dirty="0" smtClean="0"/>
              <a:t>   задание Устной части ЕГЭ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4000" dirty="0" smtClean="0"/>
              <a:t> Бесплатное аудио!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1310184" y="0"/>
            <a:ext cx="966962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ЕГЭ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Английский язык. Устная часть.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(Автор -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Р.П.Мильруд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790" y="977082"/>
            <a:ext cx="2681442" cy="12555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5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4394579" y="948690"/>
            <a:ext cx="760635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dirty="0"/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Аутентичный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текстовый материал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Практические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советы по подготовке к экзамену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Стратегия выполнения экзаменационной работы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Система упражнений по предупреждению типичных ошибок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Типовые экзаменационные работы  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Ответы ко всем заданиям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Диск с заданиями по аудированию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1313" y="0"/>
            <a:ext cx="8304846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ЕГЭ 2015. Типичные ошибки в ЕГЭ и как их избежать </a:t>
            </a:r>
          </a:p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Е.В.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Костюк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, Е.В. Боголюбова (под научной редакцией К.С. Махмурян)</a:t>
            </a:r>
          </a:p>
          <a:p>
            <a:pPr>
              <a:defRPr/>
            </a:pPr>
            <a:endParaRPr lang="ru-RU" sz="1600" dirty="0"/>
          </a:p>
        </p:txBody>
      </p:sp>
      <p:pic>
        <p:nvPicPr>
          <p:cNvPr id="6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2" y="949086"/>
            <a:ext cx="4000907" cy="55334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2945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4079" y="198459"/>
            <a:ext cx="7962046" cy="6564979"/>
          </a:xfrm>
          <a:prstGeom prst="rect">
            <a:avLst/>
          </a:prstGeom>
        </p:spPr>
      </p:pic>
      <p:pic>
        <p:nvPicPr>
          <p:cNvPr id="3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70" y="198459"/>
            <a:ext cx="2947915" cy="40771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8933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englishteachers.ru/uploadedfiles/waresimgs/5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70" y="198459"/>
            <a:ext cx="2947915" cy="40771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10023" y="0"/>
            <a:ext cx="6556207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67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64" y="280344"/>
            <a:ext cx="4449187" cy="61204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35773" y="423081"/>
            <a:ext cx="6810233" cy="6237026"/>
          </a:xfrm>
        </p:spPr>
        <p:txBody>
          <a:bodyPr>
            <a:normAutofit/>
          </a:bodyPr>
          <a:lstStyle/>
          <a:p>
            <a:r>
              <a:rPr lang="ru-RU" dirty="0" smtClean="0"/>
              <a:t>Задания</a:t>
            </a:r>
            <a:r>
              <a:rPr lang="ru-RU" dirty="0"/>
              <a:t>, направленные на подготовку к олимпиадам учащихся 9–11-х </a:t>
            </a:r>
            <a:r>
              <a:rPr lang="ru-RU" dirty="0" smtClean="0"/>
              <a:t>классов </a:t>
            </a:r>
          </a:p>
          <a:p>
            <a:r>
              <a:rPr lang="ru-RU" dirty="0"/>
              <a:t>К</a:t>
            </a:r>
            <a:r>
              <a:rPr lang="ru-RU" dirty="0" smtClean="0"/>
              <a:t>ритерии </a:t>
            </a:r>
            <a:r>
              <a:rPr lang="ru-RU" dirty="0"/>
              <a:t>оценивания ряда творческих </a:t>
            </a:r>
            <a:r>
              <a:rPr lang="ru-RU" dirty="0" smtClean="0"/>
              <a:t>заданий </a:t>
            </a:r>
          </a:p>
          <a:p>
            <a:r>
              <a:rPr lang="ru-RU" dirty="0" smtClean="0"/>
              <a:t>Краткие рекомендации </a:t>
            </a:r>
          </a:p>
          <a:p>
            <a:r>
              <a:rPr lang="ru-RU" dirty="0"/>
              <a:t>Р</a:t>
            </a:r>
            <a:r>
              <a:rPr lang="ru-RU" dirty="0" smtClean="0"/>
              <a:t>азбор </a:t>
            </a:r>
            <a:r>
              <a:rPr lang="ru-RU" dirty="0"/>
              <a:t>типичных ошибок </a:t>
            </a:r>
            <a:r>
              <a:rPr lang="ru-RU" dirty="0" smtClean="0"/>
              <a:t>учащихся</a:t>
            </a:r>
          </a:p>
          <a:p>
            <a:r>
              <a:rPr lang="ru-RU" dirty="0" err="1" smtClean="0"/>
              <a:t>Аудиоприложение</a:t>
            </a:r>
            <a:r>
              <a:rPr lang="ru-RU" dirty="0" smtClean="0"/>
              <a:t> </a:t>
            </a:r>
            <a:r>
              <a:rPr lang="ru-RU" dirty="0"/>
              <a:t>(CD MP3</a:t>
            </a:r>
            <a:r>
              <a:rPr lang="ru-RU" dirty="0" smtClean="0"/>
              <a:t>) </a:t>
            </a:r>
          </a:p>
          <a:p>
            <a:r>
              <a:rPr lang="ru-RU" dirty="0" smtClean="0"/>
              <a:t>Позволяет </a:t>
            </a:r>
            <a:r>
              <a:rPr lang="ru-RU" dirty="0"/>
              <a:t>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</p:txBody>
      </p:sp>
    </p:spTree>
    <p:extLst>
      <p:ext uri="{BB962C8B-B14F-4D97-AF65-F5344CB8AC3E}">
        <p14:creationId xmlns="" xmlns:p14="http://schemas.microsoft.com/office/powerpoint/2010/main" val="407778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7603" y="133350"/>
            <a:ext cx="5467350" cy="6724650"/>
          </a:xfrm>
          <a:prstGeom prst="rect">
            <a:avLst/>
          </a:prstGeom>
        </p:spPr>
      </p:pic>
      <p:pic>
        <p:nvPicPr>
          <p:cNvPr id="5" name="Picture 2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4" y="253050"/>
            <a:ext cx="3377713" cy="4646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54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7135" y="9525"/>
            <a:ext cx="5762625" cy="6848475"/>
          </a:xfrm>
          <a:prstGeom prst="rect">
            <a:avLst/>
          </a:prstGeom>
        </p:spPr>
      </p:pic>
      <p:pic>
        <p:nvPicPr>
          <p:cNvPr id="5" name="Picture 2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4" y="253050"/>
            <a:ext cx="3377713" cy="4646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6604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0183" y="104775"/>
            <a:ext cx="6019800" cy="6753225"/>
          </a:xfrm>
          <a:prstGeom prst="rect">
            <a:avLst/>
          </a:prstGeom>
        </p:spPr>
      </p:pic>
      <p:pic>
        <p:nvPicPr>
          <p:cNvPr id="3" name="Picture 2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4" y="253050"/>
            <a:ext cx="3377713" cy="4646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4524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6134" y="173724"/>
            <a:ext cx="6006504" cy="6581917"/>
          </a:xfrm>
          <a:prstGeom prst="rect">
            <a:avLst/>
          </a:prstGeom>
        </p:spPr>
      </p:pic>
      <p:pic>
        <p:nvPicPr>
          <p:cNvPr id="3" name="Picture 2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4" y="253050"/>
            <a:ext cx="3377713" cy="4646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6257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629" y="2811438"/>
            <a:ext cx="11600598" cy="3652127"/>
          </a:xfrm>
        </p:spPr>
        <p:txBody>
          <a:bodyPr/>
          <a:lstStyle/>
          <a:p>
            <a:r>
              <a:rPr lang="ru-RU" dirty="0"/>
              <a:t>Каждая часть оценивается в </a:t>
            </a:r>
            <a:r>
              <a:rPr lang="ru-RU" b="1" dirty="0"/>
              <a:t>баллах</a:t>
            </a:r>
            <a:r>
              <a:rPr lang="ru-RU" dirty="0"/>
              <a:t> (по одному баллу за каждый верный ответ): аудирование – максимально </a:t>
            </a:r>
            <a:r>
              <a:rPr lang="ru-RU" b="1" dirty="0"/>
              <a:t>5 баллов</a:t>
            </a:r>
            <a:r>
              <a:rPr lang="ru-RU" dirty="0"/>
              <a:t>, чтение – максимально 5 баллов, лексика и грамматика – максимально 10 баллов (по 5 баллов за лексику и 5 баллов за грамматику), письмо – максимально 5 баллов, говорение – максимально 10 баллов (по 5 баллов за монолог и диалог).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251629" y="154671"/>
            <a:ext cx="5179326" cy="19598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u="sng" dirty="0" smtClean="0">
                <a:solidFill>
                  <a:schemeClr val="tx2">
                    <a:lumMod val="50000"/>
                  </a:schemeClr>
                </a:solidFill>
              </a:rPr>
              <a:t>4 класс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Итоговые контрольные работы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”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(для всех учебников) (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К.И.Кауфман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М.Ю.Кауфман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8124">
            <a:off x="4671276" y="334851"/>
            <a:ext cx="2025556" cy="9484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54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0899" y="198604"/>
            <a:ext cx="6724522" cy="6543390"/>
          </a:xfrm>
          <a:prstGeom prst="rect">
            <a:avLst/>
          </a:prstGeom>
        </p:spPr>
      </p:pic>
      <p:pic>
        <p:nvPicPr>
          <p:cNvPr id="3" name="Picture 2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4" y="253050"/>
            <a:ext cx="3377713" cy="4646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5797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53887" y="0"/>
            <a:ext cx="6659982" cy="6876919"/>
          </a:xfrm>
          <a:prstGeom prst="rect">
            <a:avLst/>
          </a:prstGeom>
        </p:spPr>
      </p:pic>
      <p:pic>
        <p:nvPicPr>
          <p:cNvPr id="3" name="Picture 2" descr="https://www.englishteachers.ru/uploadedfiles/waresimgs/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4" y="253050"/>
            <a:ext cx="3377713" cy="4646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095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366961" y="5138607"/>
            <a:ext cx="5351369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Книги для чтения для 2, 3,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 4,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5, 8, 9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, 10, 11-х классов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В ПРОДАЖЕ. </a:t>
            </a:r>
            <a:endParaRPr lang="ru-RU" b="1" dirty="0">
              <a:solidFill>
                <a:schemeClr val="accent1">
                  <a:lumMod val="75000"/>
                </a:schemeClr>
              </a:solidFill>
              <a:ea typeface="+mj-ea"/>
              <a:cs typeface="+mj-cs"/>
            </a:endParaRPr>
          </a:p>
          <a:p>
            <a:pPr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Книги для чтения для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6 и 7-х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ea"/>
                <a:cs typeface="+mj-cs"/>
              </a:rPr>
              <a:t>классов готовятся к выпуску.</a:t>
            </a:r>
          </a:p>
        </p:txBody>
      </p:sp>
      <p:pic>
        <p:nvPicPr>
          <p:cNvPr id="3074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327" y="188641"/>
            <a:ext cx="2880319" cy="397952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158028" y="352681"/>
            <a:ext cx="59338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Развитие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умений и навыков чтения в старших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классах ОУ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довольствие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от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чтения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Расширение лексического запаса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одготовка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к успешной сдаче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ЕГЭ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Возможность менять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последовательность работы с текстами, выбирая те, которые более интересны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учащимся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Может быть использовано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с любым УМК для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10-11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класса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Рассчитано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примерно на 35 часов учебного времени (один урок в неделю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42505" y="4284054"/>
            <a:ext cx="19639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/>
              <a:t>Дворецкая О. Б. и </a:t>
            </a:r>
            <a:r>
              <a:rPr lang="ru-RU" sz="1400" b="1" dirty="0" err="1"/>
              <a:t>др</a:t>
            </a:r>
            <a:endParaRPr lang="ru-RU" sz="1400" b="1" dirty="0"/>
          </a:p>
          <a:p>
            <a:r>
              <a:rPr lang="ru-RU" altLang="ru-RU" sz="1400" i="1" dirty="0"/>
              <a:t>Учебное пособие</a:t>
            </a:r>
            <a:endParaRPr lang="en-US" altLang="ru-RU" sz="1400" i="1" dirty="0"/>
          </a:p>
          <a:p>
            <a:r>
              <a:rPr lang="ru-RU" altLang="ru-RU" sz="1400" i="1" dirty="0"/>
              <a:t>112 стр.</a:t>
            </a:r>
          </a:p>
        </p:txBody>
      </p:sp>
      <p:pic>
        <p:nvPicPr>
          <p:cNvPr id="3076" name="Picture 4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0177" y="188641"/>
            <a:ext cx="2880320" cy="39795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910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56848" y="0"/>
            <a:ext cx="683064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576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5908" y="168474"/>
            <a:ext cx="7853433" cy="66895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256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723" y="1252230"/>
            <a:ext cx="10515600" cy="1325563"/>
          </a:xfrm>
        </p:spPr>
        <p:txBody>
          <a:bodyPr/>
          <a:lstStyle/>
          <a:p>
            <a:r>
              <a:rPr lang="ru-RU" dirty="0" smtClean="0"/>
              <a:t>В помощь учителю иностранного языка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2296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602" y="1464326"/>
            <a:ext cx="11324301" cy="51898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602" y="229263"/>
            <a:ext cx="3016155" cy="1235063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320119" y="982639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493828" y="229263"/>
            <a:ext cx="1351127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Наши семинары и вебинары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3901589" y="982639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021543" y="229263"/>
            <a:ext cx="1557514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Общение с коллегами и методистами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5599904" y="989463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6773613" y="236087"/>
            <a:ext cx="2106076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Магазин издательства – цены издательства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7949475" y="982639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9123184" y="229263"/>
            <a:ext cx="1644900" cy="90350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Бесплатные мобильные приложения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671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6366" y="2743200"/>
            <a:ext cx="10930343" cy="1392072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5445456" y="3066150"/>
            <a:ext cx="1446664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6769289" y="2224585"/>
            <a:ext cx="2129051" cy="9916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КОНКУРСЫ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093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060" y="547687"/>
            <a:ext cx="7098138" cy="61260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060" y="83414"/>
            <a:ext cx="1759922" cy="464274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3616656" y="285217"/>
            <a:ext cx="8399415" cy="6428982"/>
            <a:chOff x="3616656" y="285217"/>
            <a:chExt cx="8399415" cy="6428982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16656" y="507242"/>
              <a:ext cx="8399415" cy="6206957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16656" y="285217"/>
              <a:ext cx="5784036" cy="444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30372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1323832" y="928048"/>
            <a:ext cx="9521588" cy="5090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  <a:p>
            <a:pPr marL="0" indent="0" algn="ctr">
              <a:buNone/>
            </a:pPr>
            <a:endParaRPr lang="ru-RU" sz="3100" b="1" dirty="0"/>
          </a:p>
          <a:p>
            <a:pPr marL="0" indent="0" algn="ctr">
              <a:buNone/>
            </a:pPr>
            <a:r>
              <a:rPr lang="ru-RU" sz="2400" b="1" dirty="0" smtClean="0"/>
              <a:t>Казеичева Алёна Евгеньевна,</a:t>
            </a:r>
          </a:p>
          <a:p>
            <a:pPr marL="0" indent="0" algn="ctr">
              <a:buNone/>
            </a:pPr>
            <a:r>
              <a:rPr lang="ru-RU" sz="2400" dirty="0" smtClean="0"/>
              <a:t>Заместитель руководителя </a:t>
            </a:r>
          </a:p>
          <a:p>
            <a:pPr marL="0" indent="0" algn="ctr">
              <a:buNone/>
            </a:pPr>
            <a:r>
              <a:rPr lang="ru-RU" sz="2400" dirty="0" smtClean="0"/>
              <a:t>Центра образовательных программ</a:t>
            </a:r>
          </a:p>
          <a:p>
            <a:pPr marL="0" indent="0" algn="ctr">
              <a:buNone/>
            </a:pPr>
            <a:r>
              <a:rPr lang="ru-RU" sz="2400" dirty="0" smtClean="0"/>
              <a:t>Издательства </a:t>
            </a:r>
            <a:r>
              <a:rPr lang="en-US" sz="2400" dirty="0" smtClean="0"/>
              <a:t>“</a:t>
            </a:r>
            <a:r>
              <a:rPr lang="ru-RU" sz="2400" dirty="0" smtClean="0"/>
              <a:t>ТИТУЛ</a:t>
            </a:r>
            <a:r>
              <a:rPr lang="en-US" sz="2400" dirty="0" smtClean="0"/>
              <a:t>”</a:t>
            </a:r>
            <a:endParaRPr lang="ru-RU" sz="2400" dirty="0" smtClean="0"/>
          </a:p>
          <a:p>
            <a:pPr marL="0" indent="0" algn="ctr">
              <a:buNone/>
            </a:pPr>
            <a:endParaRPr lang="ru-RU" sz="2900" dirty="0"/>
          </a:p>
          <a:p>
            <a:pPr marL="0" indent="0" algn="ctr">
              <a:buNone/>
            </a:pPr>
            <a:r>
              <a:rPr lang="en-US" sz="4000" b="1" dirty="0" smtClean="0"/>
              <a:t>alyonaek@titul.ru</a:t>
            </a:r>
            <a:endParaRPr lang="ru-RU" sz="4000" b="1" dirty="0"/>
          </a:p>
        </p:txBody>
      </p:sp>
    </p:spTree>
    <p:extLst>
      <p:ext uri="{BB962C8B-B14F-4D97-AF65-F5344CB8AC3E}">
        <p14:creationId xmlns="" xmlns:p14="http://schemas.microsoft.com/office/powerpoint/2010/main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2507</Words>
  <Application>Microsoft Office PowerPoint</Application>
  <PresentationFormat>Произвольный</PresentationFormat>
  <Paragraphs>331</Paragraphs>
  <Slides>99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99</vt:i4>
      </vt:variant>
    </vt:vector>
  </HeadingPairs>
  <TitlesOfParts>
    <vt:vector size="100" baseType="lpstr">
      <vt:lpstr>Тема Office</vt:lpstr>
      <vt:lpstr>Система подготовки к итоговой аттестации по английскому языку в начальной, средней и старшей школе. Новые издания  (на примерах сборников тестовых заданий, учебников и учебных пособий издательства «Титул»)</vt:lpstr>
      <vt:lpstr>Система подготовки к итоговой аттестации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Раздел «Говорение»  ОГЭ - 2016</vt:lpstr>
      <vt:lpstr>Раздел «Говорение»  ОГЭ - 2016</vt:lpstr>
      <vt:lpstr>Раздел «Говорение»  ОГЭ - 2016</vt:lpstr>
      <vt:lpstr>Проверяемые умения:</vt:lpstr>
      <vt:lpstr>Задание 1 части «Говорение» ОГЭ</vt:lpstr>
      <vt:lpstr>Задание 2 части «Говорение» ОГЭ</vt:lpstr>
      <vt:lpstr>Задание 3 части «Говорение» ОГЭ</vt:lpstr>
      <vt:lpstr>Слайд 20</vt:lpstr>
      <vt:lpstr>Слайд 21</vt:lpstr>
      <vt:lpstr>Слайд 22</vt:lpstr>
      <vt:lpstr>Слайд 23</vt:lpstr>
      <vt:lpstr>Проверяемые умения:</vt:lpstr>
      <vt:lpstr>Проверяемые умения:</vt:lpstr>
      <vt:lpstr>Слайд 26</vt:lpstr>
      <vt:lpstr>Слайд 27</vt:lpstr>
      <vt:lpstr>Слайд 28</vt:lpstr>
      <vt:lpstr>Развитие навыков диалогической речи</vt:lpstr>
      <vt:lpstr>На что стоит обратить внимание:</vt:lpstr>
      <vt:lpstr>Готовится к выпуску!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Устная часть экзамена ЕГЭ</vt:lpstr>
      <vt:lpstr>Принципы подготовки</vt:lpstr>
      <vt:lpstr>     </vt:lpstr>
      <vt:lpstr>     </vt:lpstr>
      <vt:lpstr>     </vt:lpstr>
      <vt:lpstr>     </vt:lpstr>
      <vt:lpstr>     </vt:lpstr>
      <vt:lpstr>Средства подготовки к части «Говорение»</vt:lpstr>
      <vt:lpstr>     </vt:lpstr>
      <vt:lpstr>Слайд 48</vt:lpstr>
      <vt:lpstr>Слайд 49</vt:lpstr>
      <vt:lpstr>   </vt:lpstr>
      <vt:lpstr>Чтение вслух, HE.ru-2</vt:lpstr>
      <vt:lpstr>     </vt:lpstr>
      <vt:lpstr>Задание 2 «Условный диалог – расспрос»</vt:lpstr>
      <vt:lpstr>Слайд 54</vt:lpstr>
      <vt:lpstr>Слайд 55</vt:lpstr>
      <vt:lpstr>Слайд 56</vt:lpstr>
      <vt:lpstr>     </vt:lpstr>
      <vt:lpstr>New Millennium English - 10</vt:lpstr>
      <vt:lpstr>     </vt:lpstr>
      <vt:lpstr>     </vt:lpstr>
      <vt:lpstr>     </vt:lpstr>
      <vt:lpstr>Критерии оценивания задания 3 и 4  </vt:lpstr>
      <vt:lpstr>Цель задания 3 и 4 - проверить умения: </vt:lpstr>
      <vt:lpstr>Описание картинки</vt:lpstr>
      <vt:lpstr>Patterns of description</vt:lpstr>
      <vt:lpstr>     </vt:lpstr>
      <vt:lpstr>Слайд 67</vt:lpstr>
      <vt:lpstr>Слайд 68</vt:lpstr>
      <vt:lpstr> Задание 4 Описание и сравнение</vt:lpstr>
      <vt:lpstr>Слайд 70</vt:lpstr>
      <vt:lpstr>Результаты и анализ ЕГЭ «Говорение» - 2015</vt:lpstr>
      <vt:lpstr>Результаты и анализ ЕГЭ «Говорение» - 2015</vt:lpstr>
      <vt:lpstr>Задание 2</vt:lpstr>
      <vt:lpstr>Задание 2</vt:lpstr>
      <vt:lpstr>Задание 3</vt:lpstr>
      <vt:lpstr>Задание 3</vt:lpstr>
      <vt:lpstr>Задание 4</vt:lpstr>
      <vt:lpstr>Задание 4</vt:lpstr>
      <vt:lpstr>Результаты ЕГЭ - 2015</vt:lpstr>
      <vt:lpstr>Подводя итоги: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В помощь учителю иностранного языка</vt:lpstr>
      <vt:lpstr>Слайд 96</vt:lpstr>
      <vt:lpstr>Слайд 97</vt:lpstr>
      <vt:lpstr>Слайд 98</vt:lpstr>
      <vt:lpstr>Слайд 99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подготовки к итоговой аттестации по английскому языку в начальной, средней и старшей школе. Новые издания  (на примерах сборников тестовых заданий, учебников и учебных пособий издательства «Титул»)</dc:title>
  <dc:creator>Алена Казеичева</dc:creator>
  <cp:lastModifiedBy>bae</cp:lastModifiedBy>
  <cp:revision>79</cp:revision>
  <dcterms:created xsi:type="dcterms:W3CDTF">2015-11-04T19:06:50Z</dcterms:created>
  <dcterms:modified xsi:type="dcterms:W3CDTF">2015-11-18T11:36:52Z</dcterms:modified>
</cp:coreProperties>
</file>