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5" r:id="rId3"/>
    <p:sldId id="291" r:id="rId4"/>
    <p:sldId id="299" r:id="rId5"/>
    <p:sldId id="290" r:id="rId6"/>
    <p:sldId id="294" r:id="rId7"/>
    <p:sldId id="300" r:id="rId8"/>
    <p:sldId id="295" r:id="rId9"/>
    <p:sldId id="297" r:id="rId10"/>
    <p:sldId id="296" r:id="rId11"/>
    <p:sldId id="298" r:id="rId12"/>
    <p:sldId id="257" r:id="rId13"/>
    <p:sldId id="269" r:id="rId14"/>
    <p:sldId id="267" r:id="rId15"/>
    <p:sldId id="258" r:id="rId16"/>
    <p:sldId id="259" r:id="rId17"/>
    <p:sldId id="260" r:id="rId18"/>
    <p:sldId id="286" r:id="rId19"/>
    <p:sldId id="261" r:id="rId20"/>
    <p:sldId id="270" r:id="rId21"/>
    <p:sldId id="271" r:id="rId22"/>
    <p:sldId id="272" r:id="rId23"/>
    <p:sldId id="265" r:id="rId24"/>
    <p:sldId id="266" r:id="rId25"/>
    <p:sldId id="283" r:id="rId26"/>
    <p:sldId id="284" r:id="rId27"/>
    <p:sldId id="287" r:id="rId28"/>
    <p:sldId id="281" r:id="rId29"/>
    <p:sldId id="273" r:id="rId30"/>
    <p:sldId id="274" r:id="rId31"/>
    <p:sldId id="275" r:id="rId32"/>
    <p:sldId id="288" r:id="rId33"/>
    <p:sldId id="289" r:id="rId34"/>
    <p:sldId id="276" r:id="rId35"/>
    <p:sldId id="277" r:id="rId36"/>
    <p:sldId id="278" r:id="rId37"/>
    <p:sldId id="279" r:id="rId38"/>
    <p:sldId id="280" r:id="rId39"/>
    <p:sldId id="301" r:id="rId40"/>
    <p:sldId id="282" r:id="rId41"/>
    <p:sldId id="292" r:id="rId42"/>
    <p:sldId id="293" r:id="rId43"/>
    <p:sldId id="268" r:id="rId4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7854" autoAdjust="0"/>
  </p:normalViewPr>
  <p:slideViewPr>
    <p:cSldViewPr>
      <p:cViewPr>
        <p:scale>
          <a:sx n="127" d="100"/>
          <a:sy n="127" d="100"/>
        </p:scale>
        <p:origin x="-978" y="-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5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9" y="1535115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19.05.2017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19.05.2017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19.05.2017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4" y="273052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4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3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google.com/document/d/1Y6l1ypz97zAAequGxY-W62-f-p8rWPwUiLgNyt3x_GI/edit" TargetMode="External"/><Relationship Id="rId2" Type="http://schemas.openxmlformats.org/officeDocument/2006/relationships/hyperlink" Target="http://6cool.org.ru/files/u1/SbornikCmsclovoeChtenie.pdf" TargetMode="Externa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https://goo.gl/forms/b4MSIkkfFbmbp8XK2" TargetMode="External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Relationship Id="rId4" Type="http://schemas.openxmlformats.org/officeDocument/2006/relationships/hyperlink" Target="https://vk.com/doc-77354013_444660815?dl=03684a1d6392e37ddb" TargetMode="Externa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hyperlink" Target="https://www.englishteachers.ru/shop" TargetMode="External"/><Relationship Id="rId7" Type="http://schemas.openxmlformats.org/officeDocument/2006/relationships/image" Target="../media/image40.png"/><Relationship Id="rId2" Type="http://schemas.openxmlformats.org/officeDocument/2006/relationships/hyperlink" Target="https://www.englishteachers.ru/forum/index.php?showforum=65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hyperlink" Target="https://www.facebook.com/titulpublishers" TargetMode="External"/><Relationship Id="rId4" Type="http://schemas.openxmlformats.org/officeDocument/2006/relationships/hyperlink" Target="http://vk.com/titulpublishers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://6cool.org.ru/files/u1/SbornikCmsclovoeChtenie.pdf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844827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Развитие смыслового чтения как </a:t>
            </a:r>
            <a:r>
              <a:rPr lang="ru-RU" b="1" dirty="0" err="1" smtClean="0"/>
              <a:t>метапредметного</a:t>
            </a:r>
            <a:r>
              <a:rPr lang="ru-RU" b="1" dirty="0" smtClean="0"/>
              <a:t> умения с помощью серии книг для чтения "</a:t>
            </a:r>
            <a:r>
              <a:rPr lang="ru-RU" b="1" dirty="0" err="1" smtClean="0"/>
              <a:t>Read</a:t>
            </a:r>
            <a:r>
              <a:rPr lang="ru-RU" b="1" dirty="0" smtClean="0"/>
              <a:t> </a:t>
            </a:r>
            <a:r>
              <a:rPr lang="ru-RU" b="1" dirty="0" err="1" smtClean="0"/>
              <a:t>Up</a:t>
            </a:r>
            <a:r>
              <a:rPr lang="ru-RU" b="1" dirty="0" smtClean="0"/>
              <a:t>!" / "Почитай!" 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ru-RU" b="1" dirty="0" smtClean="0"/>
              <a:t>для 2-11 классов</a:t>
            </a:r>
            <a:endParaRPr lang="ru-RU" dirty="0"/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1295636" y="5733259"/>
            <a:ext cx="6552728" cy="983003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Казеичева Алёна Евгеньевна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заместитель руководителя Центра образовательных программ издательства «Титул», автор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учебных пособий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Смысловое чтение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4853136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В концепции универсальных учебных действий (</a:t>
            </a:r>
            <a:r>
              <a:rPr lang="ru-RU" dirty="0" err="1"/>
              <a:t>Асмолов</a:t>
            </a:r>
            <a:r>
              <a:rPr lang="ru-RU" dirty="0"/>
              <a:t> А.Г., </a:t>
            </a:r>
            <a:r>
              <a:rPr lang="ru-RU" dirty="0" err="1"/>
              <a:t>Бурменская</a:t>
            </a:r>
            <a:r>
              <a:rPr lang="ru-RU" dirty="0"/>
              <a:t> Г.В., Володарская И.А. и др.) выделены действия смыслового чтения, связанные с:</a:t>
            </a:r>
          </a:p>
          <a:p>
            <a:r>
              <a:rPr lang="ru-RU" u="sng" dirty="0"/>
              <a:t>осмыслением цели и выбором вида чтения </a:t>
            </a:r>
            <a:r>
              <a:rPr lang="ru-RU" dirty="0"/>
              <a:t>в зависимости от коммуникативной задачи;</a:t>
            </a:r>
          </a:p>
          <a:p>
            <a:r>
              <a:rPr lang="ru-RU" dirty="0"/>
              <a:t>определением </a:t>
            </a:r>
            <a:r>
              <a:rPr lang="ru-RU" u="sng" dirty="0"/>
              <a:t>основной и второстепенной </a:t>
            </a:r>
            <a:r>
              <a:rPr lang="ru-RU" dirty="0"/>
              <a:t>информации;</a:t>
            </a:r>
          </a:p>
          <a:p>
            <a:r>
              <a:rPr lang="ru-RU" u="sng" dirty="0"/>
              <a:t>формулированием проблемы и главной идеи </a:t>
            </a:r>
            <a:r>
              <a:rPr lang="ru-RU" dirty="0"/>
              <a:t>текста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933730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88640"/>
            <a:ext cx="8784976" cy="6552728"/>
          </a:xfrm>
        </p:spPr>
        <p:txBody>
          <a:bodyPr>
            <a:normAutofit fontScale="55000" lnSpcReduction="20000"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Один из главных критериев уровня навыка чтения -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полнота понимания текста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т.е.: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u="sng" dirty="0">
                <a:latin typeface="Arial" panose="020B0604020202020204" pitchFamily="34" charset="0"/>
                <a:cs typeface="Arial" panose="020B0604020202020204" pitchFamily="34" charset="0"/>
              </a:rPr>
              <a:t>общая ориентация в содержании текста и понимание его целостного смысла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(определение главной темы, общей цели или назначения текста; умение выбрать из текста или придумать к нему заголовок; сформулировать тезис, выражающий общий смысл текста;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сопоставить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основные части графика или таблицы; объяснить назначение карты, рисунка; обнаружить соответствие между частью текста и его общей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идеей и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т.д.);</a:t>
            </a:r>
          </a:p>
          <a:p>
            <a:r>
              <a:rPr lang="ru-RU" u="sng" dirty="0">
                <a:latin typeface="Arial" panose="020B0604020202020204" pitchFamily="34" charset="0"/>
                <a:cs typeface="Arial" panose="020B0604020202020204" pitchFamily="34" charset="0"/>
              </a:rPr>
              <a:t>нахождение информации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(умение пробежать текст глазами, определить его основные элементы и заняться поисками необходимой информации, порой в самом тексте выраженной в иной (синонимической) форме, чем в вопросе);</a:t>
            </a:r>
          </a:p>
          <a:p>
            <a:r>
              <a:rPr lang="ru-RU" u="sng" dirty="0">
                <a:latin typeface="Arial" panose="020B0604020202020204" pitchFamily="34" charset="0"/>
                <a:cs typeface="Arial" panose="020B0604020202020204" pitchFamily="34" charset="0"/>
              </a:rPr>
              <a:t>интерпретация текста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(умение сравнить и противопоставить заключённую в нём информацию разного характера, обнаружить в нём доводы в подтверждение выдвинутых тезисов, сделать выводы из сформулированных посылок, вывести заключение о намерении автора или главной мысли текста);</a:t>
            </a:r>
          </a:p>
          <a:p>
            <a:r>
              <a:rPr lang="ru-RU" u="sng" dirty="0">
                <a:latin typeface="Arial" panose="020B0604020202020204" pitchFamily="34" charset="0"/>
                <a:cs typeface="Arial" panose="020B0604020202020204" pitchFamily="34" charset="0"/>
              </a:rPr>
              <a:t>рефлексия содержания текста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(умение связать информацию, обнаруженную в тексте, со знаниями из других источников, оценить утверждения, сделанные в тексте, исходя из своих представлений о мире, найти доводы в защиту своей точки зрения, что подразумевает достаточно высокий уровень умственных способностей, нравственного и эстетического развития учащихся);</a:t>
            </a:r>
          </a:p>
          <a:p>
            <a:r>
              <a:rPr lang="ru-RU" u="sng" dirty="0">
                <a:latin typeface="Arial" panose="020B0604020202020204" pitchFamily="34" charset="0"/>
                <a:cs typeface="Arial" panose="020B0604020202020204" pitchFamily="34" charset="0"/>
              </a:rPr>
              <a:t>рефлексия на форму текста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(умение оценивать не только содержание текста, но и его форму, а в целом -  мастерство его исполнения, что подразумевает достаточное развитие критичности мышления и самостоятельности эстетических суждений).</a:t>
            </a:r>
          </a:p>
        </p:txBody>
      </p:sp>
    </p:spTree>
    <p:extLst>
      <p:ext uri="{BB962C8B-B14F-4D97-AF65-F5344CB8AC3E}">
        <p14:creationId xmlns:p14="http://schemas.microsoft.com/office/powerpoint/2010/main" val="16701312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s://www.englishteachers.ru/uploadedfiles/waresimgs/56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7904" y="476674"/>
            <a:ext cx="2041174" cy="2807910"/>
          </a:xfrm>
          <a:prstGeom prst="rect">
            <a:avLst/>
          </a:prstGeom>
          <a:noFill/>
        </p:spPr>
      </p:pic>
      <p:pic>
        <p:nvPicPr>
          <p:cNvPr id="14340" name="Picture 4" descr="https://www.englishteachers.ru/uploadedfiles/waresimgs/55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476674"/>
            <a:ext cx="2056408" cy="2817371"/>
          </a:xfrm>
          <a:prstGeom prst="rect">
            <a:avLst/>
          </a:prstGeom>
          <a:noFill/>
        </p:spPr>
      </p:pic>
      <p:pic>
        <p:nvPicPr>
          <p:cNvPr id="14342" name="Picture 6" descr="https://www.englishteachers.ru/uploadedfiles/waresimgs/55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2160" y="476674"/>
            <a:ext cx="2056408" cy="2808312"/>
          </a:xfrm>
          <a:prstGeom prst="rect">
            <a:avLst/>
          </a:prstGeom>
          <a:noFill/>
        </p:spPr>
      </p:pic>
      <p:pic>
        <p:nvPicPr>
          <p:cNvPr id="14344" name="Picture 8" descr="https://www.englishteachers.ru/uploadedfiles/waresimgs/54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6" y="3573019"/>
            <a:ext cx="2162175" cy="2971801"/>
          </a:xfrm>
          <a:prstGeom prst="rect">
            <a:avLst/>
          </a:prstGeom>
          <a:noFill/>
        </p:spPr>
      </p:pic>
      <p:pic>
        <p:nvPicPr>
          <p:cNvPr id="14346" name="Picture 10" descr="https://www.englishteachers.ru/uploadedfiles/waresimgs/56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619673" y="3573017"/>
            <a:ext cx="2162175" cy="2981326"/>
          </a:xfrm>
          <a:prstGeom prst="rect">
            <a:avLst/>
          </a:prstGeom>
          <a:noFill/>
        </p:spPr>
      </p:pic>
      <p:pic>
        <p:nvPicPr>
          <p:cNvPr id="14348" name="Picture 12" descr="https://www.englishteachers.ru/uploadedfiles/waresimgs/34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347864" y="3573017"/>
            <a:ext cx="2160240" cy="2984644"/>
          </a:xfrm>
          <a:prstGeom prst="rect">
            <a:avLst/>
          </a:prstGeom>
          <a:noFill/>
        </p:spPr>
      </p:pic>
      <p:pic>
        <p:nvPicPr>
          <p:cNvPr id="14350" name="Picture 14" descr="https://www.englishteachers.ru/uploadedfiles/waresimgs/247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932040" y="3573016"/>
            <a:ext cx="2174392" cy="3004196"/>
          </a:xfrm>
          <a:prstGeom prst="rect">
            <a:avLst/>
          </a:prstGeom>
          <a:noFill/>
        </p:spPr>
      </p:pic>
      <p:pic>
        <p:nvPicPr>
          <p:cNvPr id="14352" name="Picture 16" descr="https://www.englishteachers.ru/uploadedfiles/waresimgs/248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804248" y="3573017"/>
            <a:ext cx="2160240" cy="29846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 dirty="0" smtClean="0"/>
              <a:t>Особенности книг для чтения серии «</a:t>
            </a:r>
            <a:r>
              <a:rPr lang="en-US" dirty="0" smtClean="0"/>
              <a:t>Read up</a:t>
            </a:r>
            <a:r>
              <a:rPr lang="ru-RU" dirty="0" smtClean="0"/>
              <a:t>!» </a:t>
            </a:r>
          </a:p>
        </p:txBody>
      </p:sp>
      <p:sp>
        <p:nvSpPr>
          <p:cNvPr id="5123" name="Содержимое 2"/>
          <p:cNvSpPr>
            <a:spLocks noGrp="1"/>
          </p:cNvSpPr>
          <p:nvPr>
            <p:ph idx="1"/>
          </p:nvPr>
        </p:nvSpPr>
        <p:spPr>
          <a:xfrm>
            <a:off x="467544" y="1988840"/>
            <a:ext cx="8229600" cy="4525963"/>
          </a:xfrm>
        </p:spPr>
        <p:txBody>
          <a:bodyPr>
            <a:normAutofit lnSpcReduction="10000"/>
          </a:bodyPr>
          <a:lstStyle/>
          <a:p>
            <a:pPr eaLnBrk="1" hangingPunct="1">
              <a:buFont typeface="Arial" charset="0"/>
              <a:buNone/>
            </a:pPr>
            <a:r>
              <a:rPr lang="ru-RU" u="sng" dirty="0" smtClean="0"/>
              <a:t>Цель: </a:t>
            </a:r>
            <a:r>
              <a:rPr lang="ru-RU" i="1" dirty="0" smtClean="0"/>
              <a:t>способствовать становлению ученика как компетентного читателя</a:t>
            </a:r>
          </a:p>
          <a:p>
            <a:pPr eaLnBrk="1" hangingPunct="1"/>
            <a:r>
              <a:rPr lang="ru-RU" sz="2800" dirty="0" err="1" smtClean="0"/>
              <a:t>Деятельностный</a:t>
            </a:r>
            <a:r>
              <a:rPr lang="ru-RU" sz="2800" dirty="0" smtClean="0"/>
              <a:t> подход к обучению чтению</a:t>
            </a:r>
          </a:p>
          <a:p>
            <a:pPr eaLnBrk="1" hangingPunct="1"/>
            <a:r>
              <a:rPr lang="ru-RU" sz="2800" dirty="0" smtClean="0"/>
              <a:t>Аутентичность текстов и заданий</a:t>
            </a:r>
          </a:p>
          <a:p>
            <a:pPr eaLnBrk="1" hangingPunct="1"/>
            <a:r>
              <a:rPr lang="ru-RU" sz="2800" dirty="0" smtClean="0"/>
              <a:t>Жанровое разнообразие</a:t>
            </a:r>
          </a:p>
          <a:p>
            <a:pPr eaLnBrk="1" hangingPunct="1"/>
            <a:r>
              <a:rPr lang="ru-RU" sz="2800" dirty="0" err="1" smtClean="0"/>
              <a:t>Исследовательско-творческий</a:t>
            </a:r>
            <a:r>
              <a:rPr lang="ru-RU" sz="2800" dirty="0" smtClean="0"/>
              <a:t> характер заданий</a:t>
            </a:r>
          </a:p>
          <a:p>
            <a:pPr eaLnBrk="1" hangingPunct="1"/>
            <a:r>
              <a:rPr lang="ru-RU" sz="2800" dirty="0" smtClean="0"/>
              <a:t>Рефлексивный подход</a:t>
            </a:r>
          </a:p>
          <a:p>
            <a:pPr eaLnBrk="1" hangingPunct="1"/>
            <a:r>
              <a:rPr lang="ru-RU" sz="2800" dirty="0" smtClean="0"/>
              <a:t>Интеграция видов речевой деятельности</a:t>
            </a:r>
          </a:p>
          <a:p>
            <a:pPr eaLnBrk="1" hangingPunct="1"/>
            <a:r>
              <a:rPr lang="ru-RU" sz="2800" dirty="0" smtClean="0"/>
              <a:t>Подготовка к итоговой аттестации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65405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dirty="0" smtClean="0"/>
              <a:t>Разнообразие жанров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67544" y="908722"/>
          <a:ext cx="8229600" cy="5805265"/>
        </p:xfrm>
        <a:graphic>
          <a:graphicData uri="http://schemas.openxmlformats.org/drawingml/2006/table">
            <a:tbl>
              <a:tblPr firstRow="1" bandRow="1">
                <a:tableStyleId>{74C1A8A3-306A-4EB7-A6B1-4F7E0EB9C5D6}</a:tableStyleId>
              </a:tblPr>
              <a:tblGrid>
                <a:gridCol w="2543164"/>
                <a:gridCol w="2943236"/>
                <a:gridCol w="2743200"/>
              </a:tblGrid>
              <a:tr h="383696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2-4 классы</a:t>
                      </a:r>
                      <a:endParaRPr lang="ru-RU" sz="1800" dirty="0"/>
                    </a:p>
                  </a:txBody>
                  <a:tcPr marT="45716" marB="45716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5-9 классы</a:t>
                      </a:r>
                      <a:endParaRPr lang="ru-RU" sz="1800" dirty="0"/>
                    </a:p>
                  </a:txBody>
                  <a:tcPr marT="45716" marB="45716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10-11 классы</a:t>
                      </a:r>
                      <a:endParaRPr lang="ru-RU" sz="1800" dirty="0"/>
                    </a:p>
                  </a:txBody>
                  <a:tcPr marT="45716" marB="45716"/>
                </a:tc>
              </a:tr>
              <a:tr h="5421569"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800" dirty="0" smtClean="0"/>
                        <a:t> </a:t>
                      </a:r>
                      <a:r>
                        <a:rPr lang="ru-RU" sz="2400" dirty="0" smtClean="0"/>
                        <a:t>Сказки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2400" dirty="0" smtClean="0"/>
                        <a:t>Рассказы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2400" dirty="0" smtClean="0"/>
                        <a:t>Пословицы, поговорки, скороговорки, загадки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2400" dirty="0" smtClean="0"/>
                        <a:t>Комиксы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2400" dirty="0" smtClean="0"/>
                        <a:t>Информационные</a:t>
                      </a:r>
                      <a:r>
                        <a:rPr lang="ru-RU" sz="2400" baseline="0" dirty="0" smtClean="0"/>
                        <a:t> тексты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2400" baseline="0" dirty="0" smtClean="0"/>
                        <a:t>Стихи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2400" baseline="0" dirty="0" smtClean="0"/>
                        <a:t>Инструкции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2400" baseline="0" dirty="0" smtClean="0"/>
                        <a:t>Басни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2400" baseline="0" dirty="0" smtClean="0"/>
                        <a:t>Легенды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2400" baseline="0" dirty="0" smtClean="0"/>
                        <a:t>Письма</a:t>
                      </a:r>
                      <a:endParaRPr lang="ru-RU" sz="1800" dirty="0"/>
                    </a:p>
                  </a:txBody>
                  <a:tcPr marT="45716" marB="45716"/>
                </a:tc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800" dirty="0" smtClean="0"/>
                        <a:t> Сказки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800" dirty="0" smtClean="0"/>
                        <a:t>Мифы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800" dirty="0" smtClean="0"/>
                        <a:t>Легенды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800" dirty="0" smtClean="0"/>
                        <a:t>Басни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800" dirty="0" smtClean="0"/>
                        <a:t>Объявления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800" dirty="0" smtClean="0"/>
                        <a:t>Правила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800" dirty="0" smtClean="0"/>
                        <a:t>Инструкции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800" dirty="0" smtClean="0"/>
                        <a:t>Расписания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800" dirty="0" smtClean="0"/>
                        <a:t>Программы</a:t>
                      </a:r>
                      <a:r>
                        <a:rPr lang="ru-RU" sz="1800" baseline="0" dirty="0" smtClean="0"/>
                        <a:t> мероприятий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800" baseline="0" dirty="0" smtClean="0"/>
                        <a:t>Отрывки из художественных произведений (повестей, романов)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800" dirty="0" smtClean="0"/>
                        <a:t>Стихи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800" dirty="0" smtClean="0"/>
                        <a:t>Научно-популярные</a:t>
                      </a:r>
                      <a:r>
                        <a:rPr lang="ru-RU" sz="1800" baseline="0" dirty="0" smtClean="0"/>
                        <a:t> тексты (энциклопедические, журнальные)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800" baseline="0" dirty="0" err="1" smtClean="0"/>
                        <a:t>Вебсайты</a:t>
                      </a:r>
                      <a:r>
                        <a:rPr lang="ru-RU" sz="1800" baseline="0" dirty="0" smtClean="0"/>
                        <a:t>/</a:t>
                      </a:r>
                      <a:r>
                        <a:rPr lang="ru-RU" sz="1800" baseline="0" dirty="0" err="1" smtClean="0"/>
                        <a:t>вебстраницы</a:t>
                      </a:r>
                      <a:endParaRPr lang="ru-RU" sz="1800" dirty="0"/>
                    </a:p>
                  </a:txBody>
                  <a:tcPr marT="45716" marB="45716"/>
                </a:tc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800" dirty="0" smtClean="0"/>
                        <a:t> Интервью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800" dirty="0" smtClean="0"/>
                        <a:t>Словарные</a:t>
                      </a:r>
                      <a:r>
                        <a:rPr lang="ru-RU" sz="1800" baseline="0" dirty="0" smtClean="0"/>
                        <a:t> и энциклопедические статьи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800" baseline="0" dirty="0" smtClean="0"/>
                        <a:t>Рекламные тексты (буклеты, объявления)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800" baseline="0" dirty="0" smtClean="0"/>
                        <a:t>Биографии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800" baseline="0" dirty="0" smtClean="0"/>
                        <a:t>Отрывки из исторических произведений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800" baseline="0" dirty="0" smtClean="0"/>
                        <a:t>Отрывки из художественных произведений (повестей, романов)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800" baseline="0" dirty="0" smtClean="0"/>
                        <a:t>Научно-популярные статьи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800" baseline="0" dirty="0" err="1" smtClean="0"/>
                        <a:t>Вебсайты</a:t>
                      </a:r>
                      <a:endParaRPr lang="ru-RU" sz="1800" baseline="0" dirty="0" smtClean="0"/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800" baseline="0" dirty="0" smtClean="0"/>
                        <a:t>Драматургия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800" baseline="0" dirty="0" smtClean="0"/>
                        <a:t>Мемуары</a:t>
                      </a:r>
                      <a:endParaRPr lang="ru-RU" sz="1800" dirty="0"/>
                    </a:p>
                  </a:txBody>
                  <a:tcPr marT="45716" marB="45716"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Смысловое чтение</a:t>
            </a:r>
          </a:p>
        </p:txBody>
      </p:sp>
      <p:pic>
        <p:nvPicPr>
          <p:cNvPr id="10243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11560" y="1844824"/>
            <a:ext cx="3962400" cy="1981200"/>
          </a:xfrm>
        </p:spPr>
      </p:pic>
      <p:pic>
        <p:nvPicPr>
          <p:cNvPr id="10244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3861048"/>
            <a:ext cx="7321550" cy="2200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292080" y="1988842"/>
            <a:ext cx="3640292" cy="138499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dirty="0">
                <a:solidFill>
                  <a:srgbClr val="0070C0"/>
                </a:solidFill>
              </a:rPr>
              <a:t>Чтение с пониманием </a:t>
            </a:r>
          </a:p>
          <a:p>
            <a:pPr>
              <a:defRPr/>
            </a:pPr>
            <a:r>
              <a:rPr lang="ru-RU" sz="2800" dirty="0">
                <a:solidFill>
                  <a:srgbClr val="0070C0"/>
                </a:solidFill>
              </a:rPr>
              <a:t>основной идеи </a:t>
            </a:r>
          </a:p>
          <a:p>
            <a:pPr>
              <a:defRPr/>
            </a:pPr>
            <a:r>
              <a:rPr lang="ru-RU" sz="2800" dirty="0">
                <a:solidFill>
                  <a:srgbClr val="0070C0"/>
                </a:solidFill>
              </a:rPr>
              <a:t>прочитанного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</a:t>
            </a:r>
            <a:r>
              <a:rPr lang="ru-RU" smtClean="0"/>
              <a:t>мысловое чтение</a:t>
            </a:r>
          </a:p>
        </p:txBody>
      </p:sp>
      <p:pic>
        <p:nvPicPr>
          <p:cNvPr id="1126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00067" y="1285875"/>
            <a:ext cx="5043487" cy="2660650"/>
          </a:xfrm>
        </p:spPr>
      </p:pic>
      <p:pic>
        <p:nvPicPr>
          <p:cNvPr id="1126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572002"/>
            <a:ext cx="8694738" cy="142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868148" y="2420890"/>
            <a:ext cx="3122201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dirty="0">
                <a:solidFill>
                  <a:srgbClr val="0070C0"/>
                </a:solidFill>
              </a:rPr>
              <a:t>Чтение с извлечением</a:t>
            </a:r>
          </a:p>
          <a:p>
            <a:pPr>
              <a:defRPr/>
            </a:pPr>
            <a:r>
              <a:rPr lang="ru-RU" sz="2400" dirty="0">
                <a:solidFill>
                  <a:srgbClr val="0070C0"/>
                </a:solidFill>
              </a:rPr>
              <a:t>нужной информации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4" name="TextBox 5"/>
          <p:cNvSpPr txBox="1">
            <a:spLocks noChangeArrowheads="1"/>
          </p:cNvSpPr>
          <p:nvPr/>
        </p:nvSpPr>
        <p:spPr bwMode="auto">
          <a:xfrm>
            <a:off x="611560" y="4581130"/>
            <a:ext cx="266429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70C0"/>
                </a:solidFill>
              </a:rPr>
              <a:t>Чтение с полным пониманием</a:t>
            </a:r>
          </a:p>
        </p:txBody>
      </p:sp>
      <p:pic>
        <p:nvPicPr>
          <p:cNvPr id="1126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60" y="-18190"/>
            <a:ext cx="5677669" cy="6876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 descr="https://www.englishteachers.ru/uploadedfiles/waresimgs/55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"/>
            <a:ext cx="2056408" cy="281737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2166" y="783694"/>
            <a:ext cx="8361834" cy="6074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https://www.englishteachers.ru/uploadedfiles/waresimgs/56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" y="3"/>
            <a:ext cx="1655143" cy="2276872"/>
          </a:xfrm>
          <a:prstGeom prst="rect">
            <a:avLst/>
          </a:prstGeom>
          <a:noFill/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716020" y="188642"/>
            <a:ext cx="420281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srgbClr val="0070C0"/>
                </a:solidFill>
              </a:rPr>
              <a:t>Чтение с полным пониманием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dirty="0" smtClean="0"/>
              <a:t>Смысловое чтение</a:t>
            </a:r>
          </a:p>
        </p:txBody>
      </p:sp>
      <p:pic>
        <p:nvPicPr>
          <p:cNvPr id="235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785813" y="1500190"/>
            <a:ext cx="5199062" cy="3722687"/>
          </a:xfrm>
        </p:spPr>
      </p:pic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5938" y="3143252"/>
            <a:ext cx="6818312" cy="321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6516220" y="1571627"/>
            <a:ext cx="238780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dirty="0">
                <a:solidFill>
                  <a:srgbClr val="0070C0"/>
                </a:solidFill>
              </a:rPr>
              <a:t>Логика и организация </a:t>
            </a:r>
          </a:p>
          <a:p>
            <a:pPr algn="ctr">
              <a:defRPr/>
            </a:pPr>
            <a:r>
              <a:rPr lang="ru-RU" sz="2400" dirty="0">
                <a:solidFill>
                  <a:srgbClr val="0070C0"/>
                </a:solidFill>
              </a:rPr>
              <a:t>текста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Начальная школа</a:t>
            </a:r>
            <a:br>
              <a:rPr lang="ru-RU" dirty="0" smtClean="0"/>
            </a:br>
            <a:r>
              <a:rPr lang="ru-RU" sz="3600" dirty="0" smtClean="0"/>
              <a:t>Примерная программа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700808"/>
            <a:ext cx="8892480" cy="45259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100" dirty="0" smtClean="0"/>
              <a:t>В процессе изучения курса «Иностранный язык» младшие школьники:</a:t>
            </a:r>
          </a:p>
          <a:p>
            <a:r>
              <a:rPr lang="ru-RU" sz="2100" b="1" dirty="0" smtClean="0"/>
              <a:t>совершенствуют приёмы работы с текстом, опираясь на умения, приобретённые на уроках родного языка (прогнозировать содержание текста по заголовку, данным к тексту рисункам, списывать текст, выписывать отдельные слова и предложения из текста и т. п.);</a:t>
            </a:r>
          </a:p>
          <a:p>
            <a:r>
              <a:rPr lang="ru-RU" sz="2100" dirty="0" smtClean="0"/>
              <a:t>овладевают более разнообразными приёмами раскрытия значения слова, используя словообразовательные элементы; синонимы, антонимы, контекст;</a:t>
            </a:r>
          </a:p>
          <a:p>
            <a:r>
              <a:rPr lang="ru-RU" sz="2100" dirty="0" smtClean="0"/>
              <a:t>Совершенствуют общеречевые коммуникативные умения, например: начинать и завершать разговор, используя речевые клише; поддерживать беседу, задавая вопросы и переспрашивая;</a:t>
            </a:r>
          </a:p>
          <a:p>
            <a:r>
              <a:rPr lang="ru-RU" sz="2100" dirty="0" smtClean="0"/>
              <a:t>учатся осуществлять, самоконтроль, самооценку;</a:t>
            </a:r>
          </a:p>
          <a:p>
            <a:r>
              <a:rPr lang="ru-RU" sz="2100" dirty="0" smtClean="0"/>
              <a:t>учатся самостоятельно выполнять задания с использованием компьютера (при наличии мультимедийного приложения).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0"/>
            <a:ext cx="7528570" cy="6798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 descr="https://www.englishteachers.ru/uploadedfiles/waresimgs/56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835696" cy="2525248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7164288" y="908720"/>
            <a:ext cx="226774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 dirty="0">
                <a:solidFill>
                  <a:srgbClr val="0070C0"/>
                </a:solidFill>
              </a:rPr>
              <a:t>Чтение с извлечением</a:t>
            </a:r>
          </a:p>
          <a:p>
            <a:pPr>
              <a:defRPr/>
            </a:pPr>
            <a:r>
              <a:rPr lang="ru-RU" sz="2400" dirty="0">
                <a:solidFill>
                  <a:srgbClr val="0070C0"/>
                </a:solidFill>
              </a:rPr>
              <a:t>нужной информации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/>
          <a:srcRect l="6892"/>
          <a:stretch>
            <a:fillRect/>
          </a:stretch>
        </p:blipFill>
        <p:spPr bwMode="auto">
          <a:xfrm>
            <a:off x="1361778" y="1105274"/>
            <a:ext cx="7782222" cy="5752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https://www.englishteachers.ru/uploadedfiles/waresimgs/56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835696" cy="25252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25656"/>
            <a:ext cx="5641464" cy="6832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6" descr="https://www.englishteachers.ru/uploadedfiles/waresimgs/55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116632"/>
            <a:ext cx="2056408" cy="2808312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79513" y="3429000"/>
            <a:ext cx="237626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 dirty="0">
                <a:solidFill>
                  <a:srgbClr val="0070C0"/>
                </a:solidFill>
              </a:rPr>
              <a:t>Чтение с извлечением</a:t>
            </a:r>
          </a:p>
          <a:p>
            <a:pPr>
              <a:defRPr/>
            </a:pPr>
            <a:r>
              <a:rPr lang="ru-RU" sz="2400" dirty="0">
                <a:solidFill>
                  <a:srgbClr val="0070C0"/>
                </a:solidFill>
              </a:rPr>
              <a:t>нужной информации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www.englishteachers.ru/uploadedfiles/waresimgs/24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141078"/>
            <a:ext cx="1584176" cy="2188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 cstate="print"/>
          <a:srcRect l="333" r="1" b="1340"/>
          <a:stretch/>
        </p:blipFill>
        <p:spPr>
          <a:xfrm>
            <a:off x="107505" y="864291"/>
            <a:ext cx="8814494" cy="5976664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6789376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www.englishteachers.ru/uploadedfiles/waresimgs/24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141078"/>
            <a:ext cx="1584176" cy="2188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79512" y="620690"/>
            <a:ext cx="8800672" cy="5904656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9635608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 cstate="print"/>
          <a:srcRect l="5139" r="5850" b="3066"/>
          <a:stretch>
            <a:fillRect/>
          </a:stretch>
        </p:blipFill>
        <p:spPr bwMode="auto">
          <a:xfrm>
            <a:off x="1187624" y="894456"/>
            <a:ext cx="7956376" cy="5963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8" descr="https://www.englishteachers.ru/uploadedfiles/waresimgs/54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1619672" cy="2226158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763688" y="2"/>
            <a:ext cx="6768752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800" dirty="0">
                <a:solidFill>
                  <a:srgbClr val="0070C0"/>
                </a:solidFill>
              </a:rPr>
              <a:t>Чтение с </a:t>
            </a:r>
            <a:r>
              <a:rPr lang="ru-RU" sz="2800" dirty="0" smtClean="0">
                <a:solidFill>
                  <a:srgbClr val="0070C0"/>
                </a:solidFill>
              </a:rPr>
              <a:t>пониманием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ru-RU" sz="2800" dirty="0" smtClean="0">
                <a:solidFill>
                  <a:srgbClr val="0070C0"/>
                </a:solidFill>
              </a:rPr>
              <a:t>основной </a:t>
            </a:r>
            <a:r>
              <a:rPr lang="ru-RU" sz="2800" dirty="0">
                <a:solidFill>
                  <a:srgbClr val="0070C0"/>
                </a:solidFill>
              </a:rPr>
              <a:t>идеи </a:t>
            </a:r>
          </a:p>
          <a:p>
            <a:pPr>
              <a:defRPr/>
            </a:pPr>
            <a:r>
              <a:rPr lang="ru-RU" sz="2800" dirty="0">
                <a:solidFill>
                  <a:srgbClr val="0070C0"/>
                </a:solidFill>
              </a:rPr>
              <a:t>прочитанного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6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60649"/>
            <a:ext cx="8532440" cy="61982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8" descr="https://www.englishteachers.ru/uploadedfiles/waresimgs/54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631842"/>
            <a:ext cx="1619672" cy="2226158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4" y="3789043"/>
            <a:ext cx="3122201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dirty="0">
                <a:solidFill>
                  <a:srgbClr val="0070C0"/>
                </a:solidFill>
              </a:rPr>
              <a:t>Чтение с извлечением</a:t>
            </a:r>
          </a:p>
          <a:p>
            <a:pPr>
              <a:defRPr/>
            </a:pPr>
            <a:r>
              <a:rPr lang="ru-RU" sz="2400" dirty="0">
                <a:solidFill>
                  <a:srgbClr val="0070C0"/>
                </a:solidFill>
              </a:rPr>
              <a:t>нужной информации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219200"/>
            <a:ext cx="8839200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8" descr="https://www.englishteachers.ru/uploadedfiles/waresimgs/54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619672" cy="2226158"/>
          </a:xfrm>
          <a:prstGeom prst="rect">
            <a:avLst/>
          </a:prstGeom>
          <a:noFill/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283972" y="692698"/>
            <a:ext cx="420281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srgbClr val="0070C0"/>
                </a:solidFill>
              </a:rPr>
              <a:t>Чтение с полным пониманием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 cstate="print"/>
          <a:srcRect l="24146" r="3339"/>
          <a:stretch>
            <a:fillRect/>
          </a:stretch>
        </p:blipFill>
        <p:spPr bwMode="auto">
          <a:xfrm>
            <a:off x="2117354" y="188751"/>
            <a:ext cx="7026646" cy="666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0" descr="https://www.englishteachers.ru/uploadedfiles/waresimgs/56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1703500" cy="234888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07504" y="2708921"/>
            <a:ext cx="2448272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800" dirty="0">
                <a:solidFill>
                  <a:srgbClr val="0070C0"/>
                </a:solidFill>
              </a:rPr>
              <a:t>Чтение с пониманием </a:t>
            </a:r>
          </a:p>
          <a:p>
            <a:pPr>
              <a:defRPr/>
            </a:pPr>
            <a:r>
              <a:rPr lang="ru-RU" sz="2800" dirty="0">
                <a:solidFill>
                  <a:srgbClr val="0070C0"/>
                </a:solidFill>
              </a:rPr>
              <a:t>основной идеи </a:t>
            </a:r>
          </a:p>
          <a:p>
            <a:pPr>
              <a:defRPr/>
            </a:pPr>
            <a:r>
              <a:rPr lang="ru-RU" sz="2800" dirty="0">
                <a:solidFill>
                  <a:srgbClr val="0070C0"/>
                </a:solidFill>
              </a:rPr>
              <a:t>прочитанного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5430" y="0"/>
            <a:ext cx="7528570" cy="6833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2" descr="https://www.englishteachers.ru/uploadedfiles/waresimgs/34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"/>
            <a:ext cx="1763688" cy="2436757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0" y="4077074"/>
            <a:ext cx="2339752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800" dirty="0">
                <a:solidFill>
                  <a:srgbClr val="0070C0"/>
                </a:solidFill>
              </a:rPr>
              <a:t>Чтение с пониманием </a:t>
            </a:r>
          </a:p>
          <a:p>
            <a:pPr>
              <a:defRPr/>
            </a:pPr>
            <a:r>
              <a:rPr lang="ru-RU" sz="2800" dirty="0">
                <a:solidFill>
                  <a:srgbClr val="0070C0"/>
                </a:solidFill>
              </a:rPr>
              <a:t>основной идеи </a:t>
            </a:r>
          </a:p>
          <a:p>
            <a:pPr>
              <a:defRPr/>
            </a:pPr>
            <a:r>
              <a:rPr lang="ru-RU" sz="2800" dirty="0">
                <a:solidFill>
                  <a:srgbClr val="0070C0"/>
                </a:solidFill>
              </a:rPr>
              <a:t>прочитанного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Основная школа</a:t>
            </a:r>
            <a:br>
              <a:rPr lang="ru-RU" dirty="0" smtClean="0"/>
            </a:br>
            <a:r>
              <a:rPr lang="ru-RU" sz="3600" dirty="0" smtClean="0"/>
              <a:t>Примерная программа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1988840"/>
            <a:ext cx="7992888" cy="4525963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b="1" dirty="0" smtClean="0"/>
              <a:t>В чтении:</a:t>
            </a:r>
          </a:p>
          <a:p>
            <a:r>
              <a:rPr lang="ru-RU" dirty="0" smtClean="0"/>
              <a:t>читать аутентичные тексты разных жанров и стилей преимущественно с пониманием основного содержания;</a:t>
            </a:r>
          </a:p>
          <a:p>
            <a:r>
              <a:rPr lang="ru-RU" dirty="0" smtClean="0"/>
              <a:t>читать несложные аутентичные тексты разных жанров и стилей с полным и точным пониманием и с использованием различных приемов;</a:t>
            </a:r>
          </a:p>
          <a:p>
            <a:r>
              <a:rPr lang="ru-RU" dirty="0" smtClean="0"/>
              <a:t>смысловой переработки текста (языковой догадки, выборочного перевода), а также справочных материалов; уметь оценивать полученную информацию;</a:t>
            </a:r>
          </a:p>
          <a:p>
            <a:r>
              <a:rPr lang="ru-RU" dirty="0" smtClean="0"/>
              <a:t>выражать свое мнение;</a:t>
            </a:r>
          </a:p>
          <a:p>
            <a:r>
              <a:rPr lang="ru-RU" dirty="0" smtClean="0"/>
              <a:t>читать аутентичные тексты с выборочным пониманием значимой/нужной/интересующей информации.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 cstate="print"/>
          <a:srcRect l="6226" r="2631"/>
          <a:stretch>
            <a:fillRect/>
          </a:stretch>
        </p:blipFill>
        <p:spPr bwMode="auto">
          <a:xfrm>
            <a:off x="431032" y="471075"/>
            <a:ext cx="8712968" cy="63869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2" descr="https://www.englishteachers.ru/uploadedfiles/waresimgs/34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"/>
            <a:ext cx="1763688" cy="243675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3330" y="188642"/>
            <a:ext cx="8710670" cy="6085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2" descr="https://www.englishteachers.ru/uploadedfiles/waresimgs/34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268762"/>
            <a:ext cx="1763688" cy="2436757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51524" y="5661251"/>
            <a:ext cx="2726389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000" dirty="0">
                <a:solidFill>
                  <a:srgbClr val="0070C0"/>
                </a:solidFill>
              </a:rPr>
              <a:t>Чтение с пониманием </a:t>
            </a:r>
          </a:p>
          <a:p>
            <a:pPr>
              <a:defRPr/>
            </a:pPr>
            <a:r>
              <a:rPr lang="ru-RU" sz="2000" dirty="0">
                <a:solidFill>
                  <a:srgbClr val="0070C0"/>
                </a:solidFill>
              </a:rPr>
              <a:t>основной идеи </a:t>
            </a:r>
          </a:p>
          <a:p>
            <a:pPr>
              <a:defRPr/>
            </a:pPr>
            <a:r>
              <a:rPr lang="ru-RU" sz="2000" dirty="0">
                <a:solidFill>
                  <a:srgbClr val="0070C0"/>
                </a:solidFill>
              </a:rPr>
              <a:t>прочитанного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 cstate="print"/>
          <a:srcRect r="7206"/>
          <a:stretch>
            <a:fillRect/>
          </a:stretch>
        </p:blipFill>
        <p:spPr bwMode="auto">
          <a:xfrm>
            <a:off x="1084496" y="548680"/>
            <a:ext cx="8059504" cy="6309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4" descr="https://www.englishteachers.ru/uploadedfiles/waresimgs/24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"/>
            <a:ext cx="1619672" cy="2237780"/>
          </a:xfrm>
          <a:prstGeom prst="rect">
            <a:avLst/>
          </a:prstGeom>
          <a:noFill/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499996" y="188642"/>
            <a:ext cx="420281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srgbClr val="0070C0"/>
                </a:solidFill>
              </a:rPr>
              <a:t>Чтение с полным пониманием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 cstate="print"/>
          <a:srcRect l="6753" r="3117"/>
          <a:stretch>
            <a:fillRect/>
          </a:stretch>
        </p:blipFill>
        <p:spPr bwMode="auto">
          <a:xfrm>
            <a:off x="971601" y="617254"/>
            <a:ext cx="8172400" cy="6240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14" descr="https://www.englishteachers.ru/uploadedfiles/waresimgs/24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"/>
            <a:ext cx="1619672" cy="223778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580116" y="116635"/>
            <a:ext cx="3122201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dirty="0">
                <a:solidFill>
                  <a:srgbClr val="0070C0"/>
                </a:solidFill>
              </a:rPr>
              <a:t>Чтение с извлечением</a:t>
            </a:r>
          </a:p>
          <a:p>
            <a:pPr>
              <a:defRPr/>
            </a:pPr>
            <a:r>
              <a:rPr lang="ru-RU" sz="2400" dirty="0">
                <a:solidFill>
                  <a:srgbClr val="0070C0"/>
                </a:solidFill>
              </a:rPr>
              <a:t>нужной информации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0481" y="1126466"/>
            <a:ext cx="8623523" cy="5731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6" descr="https://www.englishteachers.ru/uploadedfiles/waresimgs/24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3"/>
            <a:ext cx="1700084" cy="2348879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292080" y="548680"/>
            <a:ext cx="3640292" cy="138499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dirty="0">
                <a:solidFill>
                  <a:srgbClr val="0070C0"/>
                </a:solidFill>
              </a:rPr>
              <a:t>Чтение с пониманием </a:t>
            </a:r>
          </a:p>
          <a:p>
            <a:pPr>
              <a:defRPr/>
            </a:pPr>
            <a:r>
              <a:rPr lang="ru-RU" sz="2800" dirty="0">
                <a:solidFill>
                  <a:srgbClr val="0070C0"/>
                </a:solidFill>
              </a:rPr>
              <a:t>основной идеи </a:t>
            </a:r>
          </a:p>
          <a:p>
            <a:pPr>
              <a:defRPr/>
            </a:pPr>
            <a:r>
              <a:rPr lang="ru-RU" sz="2800" dirty="0">
                <a:solidFill>
                  <a:srgbClr val="0070C0"/>
                </a:solidFill>
              </a:rPr>
              <a:t>прочитанного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 cstate="print"/>
          <a:srcRect r="6750"/>
          <a:stretch>
            <a:fillRect/>
          </a:stretch>
        </p:blipFill>
        <p:spPr bwMode="auto">
          <a:xfrm>
            <a:off x="971600" y="1033090"/>
            <a:ext cx="8172400" cy="5824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16" descr="https://www.englishteachers.ru/uploadedfiles/waresimgs/24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3"/>
            <a:ext cx="1647966" cy="2276872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724132" y="836714"/>
            <a:ext cx="3122201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dirty="0">
                <a:solidFill>
                  <a:srgbClr val="0070C0"/>
                </a:solidFill>
              </a:rPr>
              <a:t>Чтение с извлечением</a:t>
            </a:r>
          </a:p>
          <a:p>
            <a:pPr>
              <a:defRPr/>
            </a:pPr>
            <a:r>
              <a:rPr lang="ru-RU" sz="2400" dirty="0">
                <a:solidFill>
                  <a:srgbClr val="0070C0"/>
                </a:solidFill>
              </a:rPr>
              <a:t>нужной информации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346" y="836712"/>
            <a:ext cx="9047654" cy="602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16" descr="https://www.englishteachers.ru/uploadedfiles/waresimgs/24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647966" cy="2276872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724132" y="188642"/>
            <a:ext cx="3122201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dirty="0">
                <a:solidFill>
                  <a:srgbClr val="0070C0"/>
                </a:solidFill>
              </a:rPr>
              <a:t>Чтение с извлечением</a:t>
            </a:r>
          </a:p>
          <a:p>
            <a:pPr>
              <a:defRPr/>
            </a:pPr>
            <a:r>
              <a:rPr lang="ru-RU" sz="2400" dirty="0">
                <a:solidFill>
                  <a:srgbClr val="0070C0"/>
                </a:solidFill>
              </a:rPr>
              <a:t>нужной информации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 cstate="print"/>
          <a:srcRect t="6614" b="1853"/>
          <a:stretch>
            <a:fillRect/>
          </a:stretch>
        </p:blipFill>
        <p:spPr bwMode="auto">
          <a:xfrm>
            <a:off x="0" y="1097362"/>
            <a:ext cx="9144000" cy="5760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16" descr="https://www.englishteachers.ru/uploadedfiles/waresimgs/24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3"/>
            <a:ext cx="1647966" cy="2276872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292080" y="3"/>
            <a:ext cx="3150542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dirty="0">
                <a:solidFill>
                  <a:srgbClr val="0070C0"/>
                </a:solidFill>
              </a:rPr>
              <a:t>Чтение с пониманием </a:t>
            </a:r>
          </a:p>
          <a:p>
            <a:pPr>
              <a:defRPr/>
            </a:pPr>
            <a:r>
              <a:rPr lang="ru-RU" sz="2400" dirty="0">
                <a:solidFill>
                  <a:srgbClr val="0070C0"/>
                </a:solidFill>
              </a:rPr>
              <a:t>основной идеи </a:t>
            </a:r>
          </a:p>
          <a:p>
            <a:pPr>
              <a:defRPr/>
            </a:pPr>
            <a:r>
              <a:rPr lang="ru-RU" sz="2400" dirty="0">
                <a:solidFill>
                  <a:srgbClr val="0070C0"/>
                </a:solidFill>
              </a:rPr>
              <a:t>прочитанного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 cstate="print"/>
          <a:srcRect r="10198" b="10272"/>
          <a:stretch>
            <a:fillRect/>
          </a:stretch>
        </p:blipFill>
        <p:spPr bwMode="auto">
          <a:xfrm>
            <a:off x="899592" y="1787346"/>
            <a:ext cx="8244408" cy="49540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16" descr="https://www.englishteachers.ru/uploadedfiles/waresimgs/24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3"/>
            <a:ext cx="1647966" cy="2276872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796138" y="692698"/>
            <a:ext cx="3122201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dirty="0">
                <a:solidFill>
                  <a:srgbClr val="0070C0"/>
                </a:solidFill>
              </a:rPr>
              <a:t>Чтение с извлечением</a:t>
            </a:r>
          </a:p>
          <a:p>
            <a:pPr>
              <a:defRPr/>
            </a:pPr>
            <a:r>
              <a:rPr lang="ru-RU" sz="2400" dirty="0">
                <a:solidFill>
                  <a:srgbClr val="0070C0"/>
                </a:solidFill>
              </a:rPr>
              <a:t>нужной информации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Выводы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4925144"/>
          </a:xfrm>
        </p:spPr>
        <p:txBody>
          <a:bodyPr>
            <a:normAutofit fontScale="775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ФГОС НОО включают в метапредметные результаты освоения основной образовательной программы основного общего образования в качестве обязательного компонента «овладение навыками смыслового чтения текстов различных стилей и жанров»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Чтение – </a:t>
            </a:r>
            <a:r>
              <a:rPr lang="ru-RU" dirty="0" err="1" smtClean="0"/>
              <a:t>метапредметное</a:t>
            </a:r>
            <a:r>
              <a:rPr lang="ru-RU" dirty="0" smtClean="0"/>
              <a:t> умение, охватывает большинство УУД.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Смысловое чтение — осмысленное извлечение и преобразование информации, содержащейся в тексте. 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Смысловое чтение не может существовать без познавательной деятельности. Ведь для того, чтобы чтение было смысловым,  учащимся необходимо точно и полно понимать содержание текста, составлять свою систему образов, осмысливать информацию, т.е. осуществлять познавательную деятельность.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/>
              <a:t>Как вы понимаете понятие «</a:t>
            </a:r>
            <a:r>
              <a:rPr lang="ru-RU" sz="3600" b="1" dirty="0" smtClean="0"/>
              <a:t>смысловое чтение»</a:t>
            </a:r>
            <a:r>
              <a:rPr lang="ru-RU" sz="3600" dirty="0" smtClean="0"/>
              <a:t>?</a:t>
            </a:r>
          </a:p>
          <a:p>
            <a:pPr algn="ctr"/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78532377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Links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МИЛЬРУД РАДИСЛАВ ПЕТРОВИЧ Универсальные учебные действия как сверхзадача обучения // Научный диалог. 2016. №1 (49) С.272-284</a:t>
            </a:r>
            <a:r>
              <a:rPr lang="ru-RU" dirty="0" smtClean="0"/>
              <a:t>.</a:t>
            </a:r>
          </a:p>
          <a:p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6cool.org.ru/files/u1/SbornikCmsclovoeChtenie.pdf</a:t>
            </a:r>
            <a:r>
              <a:rPr lang="ru-RU" dirty="0" smtClean="0"/>
              <a:t> </a:t>
            </a:r>
          </a:p>
          <a:p>
            <a:r>
              <a:rPr lang="en-US" dirty="0">
                <a:hlinkClick r:id="rId3"/>
              </a:rPr>
              <a:t>https://</a:t>
            </a:r>
            <a:r>
              <a:rPr lang="en-US" dirty="0" smtClean="0">
                <a:hlinkClick r:id="rId3"/>
              </a:rPr>
              <a:t>docs.google.com/document/d/1Y6l1ypz97zAAequGxY-W62-f-p8rWPwUiLgNyt3x_GI/edit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Action march 201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196752"/>
            <a:ext cx="7848872" cy="417646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89566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 descr="https://pp.userapi.com/c636325/v636325419/55deb/AVEpSiFdcT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260648"/>
            <a:ext cx="7632848" cy="5201788"/>
          </a:xfrm>
          <a:prstGeom prst="rect">
            <a:avLst/>
          </a:prstGeom>
          <a:noFill/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67544" y="5502830"/>
            <a:ext cx="8229600" cy="970181"/>
          </a:xfrm>
        </p:spPr>
        <p:txBody>
          <a:bodyPr>
            <a:normAutofit fontScale="90000"/>
          </a:bodyPr>
          <a:lstStyle/>
          <a:p>
            <a:r>
              <a:rPr lang="ru-RU" sz="2200" b="1" dirty="0" smtClean="0"/>
              <a:t>Вопросы</a:t>
            </a:r>
            <a:r>
              <a:rPr lang="ru-RU" sz="2200" dirty="0" smtClean="0"/>
              <a:t> викторины здесь -</a:t>
            </a:r>
            <a:r>
              <a:rPr lang="ru-RU" dirty="0" smtClean="0"/>
              <a:t> </a:t>
            </a:r>
            <a:r>
              <a:rPr lang="ru-RU" sz="2200" dirty="0" smtClean="0">
                <a:hlinkClick r:id="rId3"/>
              </a:rPr>
              <a:t>https://goo.gl/forms/b4MSIkkfFbmbp8XK2</a:t>
            </a:r>
            <a:r>
              <a:rPr lang="en-US" sz="2200" dirty="0" smtClean="0"/>
              <a:t/>
            </a:r>
            <a:br>
              <a:rPr lang="en-US" sz="2200" dirty="0" smtClean="0"/>
            </a:br>
            <a:r>
              <a:rPr lang="ru-RU" sz="2200" b="1" dirty="0" smtClean="0"/>
              <a:t>Условия участия </a:t>
            </a:r>
            <a:r>
              <a:rPr lang="ru-RU" sz="2200" dirty="0" smtClean="0"/>
              <a:t>скачать здесь - </a:t>
            </a:r>
            <a:r>
              <a:rPr lang="en-US" sz="2200" dirty="0" smtClean="0">
                <a:hlinkClick r:id="rId4"/>
              </a:rPr>
              <a:t>https://vk.com/doc-77354013_444660815?dl=03684a1d6392e37ddb</a:t>
            </a:r>
            <a:r>
              <a:rPr lang="ru-RU" sz="2200" dirty="0" smtClean="0"/>
              <a:t> </a:t>
            </a:r>
            <a:endParaRPr lang="ru-RU" dirty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88640"/>
            <a:ext cx="8712968" cy="6264696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r>
              <a:rPr lang="ru-RU" b="1" dirty="0" smtClean="0"/>
              <a:t>«</a:t>
            </a:r>
            <a:r>
              <a:rPr lang="en-US" b="1" dirty="0" smtClean="0"/>
              <a:t>Read up</a:t>
            </a:r>
            <a:r>
              <a:rPr lang="ru-RU" b="1" dirty="0" smtClean="0"/>
              <a:t>!» </a:t>
            </a:r>
            <a:r>
              <a:rPr lang="ru-RU" dirty="0" smtClean="0"/>
              <a:t>на форуме </a:t>
            </a:r>
            <a:r>
              <a:rPr lang="en-US" dirty="0" smtClean="0"/>
              <a:t>www.englishteachers.ru</a:t>
            </a:r>
            <a:endParaRPr lang="ru-RU" dirty="0" smtClean="0"/>
          </a:p>
          <a:p>
            <a:pPr marL="0" indent="0" algn="ctr">
              <a:buNone/>
            </a:pPr>
            <a:r>
              <a:rPr lang="en-US" sz="2800" dirty="0" smtClean="0">
                <a:hlinkClick r:id="rId2"/>
              </a:rPr>
              <a:t>https</a:t>
            </a:r>
            <a:r>
              <a:rPr lang="en-US" sz="2800" dirty="0">
                <a:hlinkClick r:id="rId2"/>
              </a:rPr>
              <a:t>://</a:t>
            </a:r>
            <a:r>
              <a:rPr lang="en-US" sz="2800" dirty="0" smtClean="0">
                <a:hlinkClick r:id="rId2"/>
              </a:rPr>
              <a:t>www.englishteachers.ru/forum/index.php?showforum=65</a:t>
            </a:r>
            <a:r>
              <a:rPr lang="ru-RU" sz="2800" dirty="0" smtClean="0"/>
              <a:t> </a:t>
            </a:r>
          </a:p>
          <a:p>
            <a:pPr marL="0" indent="0" algn="ctr">
              <a:buNone/>
            </a:pPr>
            <a:endParaRPr lang="ru-RU" dirty="0" smtClean="0"/>
          </a:p>
          <a:p>
            <a:pPr marL="0" indent="0" algn="ctr">
              <a:buNone/>
            </a:pPr>
            <a:r>
              <a:rPr lang="ru-RU" dirty="0" smtClean="0"/>
              <a:t>Интернет-магазин издательства «Титул» </a:t>
            </a:r>
          </a:p>
          <a:p>
            <a:pPr marL="0" indent="0" algn="ctr">
              <a:buNone/>
            </a:pPr>
            <a:r>
              <a:rPr lang="en-US" dirty="0" smtClean="0">
                <a:hlinkClick r:id="rId3"/>
              </a:rPr>
              <a:t>https://www.englishteachers.ru/shop</a:t>
            </a:r>
            <a:r>
              <a:rPr lang="en-US" dirty="0" smtClean="0"/>
              <a:t> </a:t>
            </a:r>
          </a:p>
          <a:p>
            <a:pPr marL="0" indent="0" algn="ctr">
              <a:buNone/>
            </a:pPr>
            <a:endParaRPr lang="ru-RU" altLang="ru-RU" u="sng" dirty="0" smtClean="0"/>
          </a:p>
          <a:p>
            <a:pPr marL="0" indent="0" algn="ctr">
              <a:buNone/>
            </a:pPr>
            <a:r>
              <a:rPr lang="ru-RU" altLang="ru-RU" b="1" u="sng" dirty="0" smtClean="0"/>
              <a:t>«ТИТУЛ» в социальных сетях</a:t>
            </a:r>
          </a:p>
          <a:p>
            <a:pPr marL="0" indent="0" algn="ctr">
              <a:buNone/>
            </a:pPr>
            <a:r>
              <a:rPr lang="ru-RU" altLang="ru-RU" dirty="0" err="1" smtClean="0"/>
              <a:t>ВКонтакте</a:t>
            </a:r>
            <a:r>
              <a:rPr lang="ru-RU" altLang="ru-RU" dirty="0" smtClean="0"/>
              <a:t> - </a:t>
            </a:r>
            <a:r>
              <a:rPr lang="en-US" altLang="ru-RU" dirty="0" smtClean="0">
                <a:hlinkClick r:id="rId4"/>
              </a:rPr>
              <a:t>http://vk.com/titulpublishers</a:t>
            </a:r>
            <a:r>
              <a:rPr lang="ru-RU" altLang="ru-RU" dirty="0" smtClean="0"/>
              <a:t> </a:t>
            </a:r>
          </a:p>
          <a:p>
            <a:pPr marL="0" indent="0" algn="ctr">
              <a:buNone/>
            </a:pPr>
            <a:r>
              <a:rPr lang="en-US" altLang="ru-RU" dirty="0" err="1" smtClean="0"/>
              <a:t>Facebook</a:t>
            </a:r>
            <a:r>
              <a:rPr lang="en-US" altLang="ru-RU" dirty="0" smtClean="0"/>
              <a:t> - </a:t>
            </a:r>
            <a:r>
              <a:rPr lang="en-US" altLang="ru-RU" dirty="0" smtClean="0">
                <a:hlinkClick r:id="rId5"/>
              </a:rPr>
              <a:t>https://www.facebook.com/titulpublishers</a:t>
            </a:r>
            <a:endParaRPr lang="ru-RU" altLang="ru-RU" dirty="0" smtClean="0"/>
          </a:p>
          <a:p>
            <a:pPr marL="0" indent="0" algn="ctr">
              <a:buNone/>
            </a:pPr>
            <a:r>
              <a:rPr lang="en-US" altLang="ru-RU" dirty="0" err="1" smtClean="0"/>
              <a:t>Instagram</a:t>
            </a:r>
            <a:r>
              <a:rPr lang="en-US" altLang="ru-RU" dirty="0" smtClean="0"/>
              <a:t> - </a:t>
            </a:r>
            <a:r>
              <a:rPr lang="en-US" altLang="ru-RU" dirty="0" smtClean="0">
                <a:solidFill>
                  <a:srgbClr val="0033CC"/>
                </a:solidFill>
              </a:rPr>
              <a:t>@titulpublishers</a:t>
            </a:r>
          </a:p>
          <a:p>
            <a:pPr marL="0" indent="0" algn="ctr">
              <a:buNone/>
            </a:pPr>
            <a:endParaRPr lang="ru-RU" altLang="ru-RU" dirty="0" smtClean="0">
              <a:solidFill>
                <a:srgbClr val="0033CC"/>
              </a:solidFill>
            </a:endParaRPr>
          </a:p>
          <a:p>
            <a:pPr marL="0" indent="0" algn="ctr">
              <a:buNone/>
            </a:pPr>
            <a:r>
              <a:rPr lang="en-US" sz="3800" b="1" dirty="0" smtClean="0">
                <a:solidFill>
                  <a:srgbClr val="0033CC"/>
                </a:solidFill>
              </a:rPr>
              <a:t>#</a:t>
            </a:r>
            <a:r>
              <a:rPr lang="ru-RU" sz="3800" dirty="0" err="1" smtClean="0">
                <a:solidFill>
                  <a:srgbClr val="0033CC"/>
                </a:solidFill>
              </a:rPr>
              <a:t>издательствотитул</a:t>
            </a:r>
            <a:r>
              <a:rPr lang="ru-RU" sz="3800" dirty="0" smtClean="0">
                <a:solidFill>
                  <a:srgbClr val="0033CC"/>
                </a:solidFill>
              </a:rPr>
              <a:t> </a:t>
            </a:r>
            <a:r>
              <a:rPr lang="en-US" sz="3800" dirty="0" smtClean="0">
                <a:solidFill>
                  <a:srgbClr val="0033CC"/>
                </a:solidFill>
              </a:rPr>
              <a:t> </a:t>
            </a:r>
          </a:p>
          <a:p>
            <a:pPr marL="0" indent="0" algn="ctr">
              <a:buNone/>
            </a:pPr>
            <a:r>
              <a:rPr lang="en-US" sz="3800" b="1" dirty="0" smtClean="0">
                <a:solidFill>
                  <a:srgbClr val="0033CC"/>
                </a:solidFill>
              </a:rPr>
              <a:t>#</a:t>
            </a:r>
            <a:r>
              <a:rPr lang="en-US" sz="3800" dirty="0" smtClean="0">
                <a:solidFill>
                  <a:srgbClr val="0033CC"/>
                </a:solidFill>
              </a:rPr>
              <a:t>titulpublishers </a:t>
            </a:r>
            <a:endParaRPr lang="ru-RU" sz="3800" dirty="0"/>
          </a:p>
        </p:txBody>
      </p:sp>
      <p:grpSp>
        <p:nvGrpSpPr>
          <p:cNvPr id="9" name="Группа 8"/>
          <p:cNvGrpSpPr/>
          <p:nvPr/>
        </p:nvGrpSpPr>
        <p:grpSpPr>
          <a:xfrm>
            <a:off x="467544" y="3429000"/>
            <a:ext cx="2161848" cy="1152128"/>
            <a:chOff x="467544" y="3429000"/>
            <a:chExt cx="2161848" cy="1152128"/>
          </a:xfrm>
        </p:grpSpPr>
        <p:pic>
          <p:nvPicPr>
            <p:cNvPr id="4098" name="Picture 2" descr="Картинки по запросу instagram free logo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267744" y="4221088"/>
              <a:ext cx="361648" cy="360040"/>
            </a:xfrm>
            <a:prstGeom prst="rect">
              <a:avLst/>
            </a:prstGeom>
            <a:noFill/>
          </p:spPr>
        </p:pic>
        <p:pic>
          <p:nvPicPr>
            <p:cNvPr id="4106" name="Picture 10" descr="Картинки по запросу vk logo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1331640" y="3429000"/>
              <a:ext cx="360040" cy="360040"/>
            </a:xfrm>
            <a:prstGeom prst="rect">
              <a:avLst/>
            </a:prstGeom>
            <a:noFill/>
          </p:spPr>
        </p:pic>
        <p:pic>
          <p:nvPicPr>
            <p:cNvPr id="4108" name="Picture 12" descr="Картинки по запросу facebook logo"/>
            <p:cNvPicPr>
              <a:picLocks noChangeAspect="1" noChangeArrowheads="1"/>
            </p:cNvPicPr>
            <p:nvPr/>
          </p:nvPicPr>
          <p:blipFill>
            <a:blip r:embed="rId8" cstate="print"/>
            <a:srcRect l="21396" r="21548"/>
            <a:stretch>
              <a:fillRect/>
            </a:stretch>
          </p:blipFill>
          <p:spPr bwMode="auto">
            <a:xfrm>
              <a:off x="467544" y="3789040"/>
              <a:ext cx="360040" cy="357188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164706580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45435"/>
            <a:ext cx="8229600" cy="1296144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Метапредметные результаты изучения иностранного языка в основной школе: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772816"/>
            <a:ext cx="8496944" cy="4838938"/>
          </a:xfrm>
        </p:spPr>
        <p:txBody>
          <a:bodyPr>
            <a:noAutofit/>
          </a:bodyPr>
          <a:lstStyle/>
          <a:p>
            <a:r>
              <a:rPr lang="ru-RU" sz="2000" dirty="0" smtClean="0"/>
              <a:t>развитие умения планировать свое речевое и неречевое поведение;</a:t>
            </a:r>
          </a:p>
          <a:p>
            <a:r>
              <a:rPr lang="ru-RU" sz="2000" dirty="0" smtClean="0"/>
              <a:t>развитие коммуникативной компетенции, включая умение взаимодействовать с окружающими, выполняя разные социальные роли;</a:t>
            </a:r>
          </a:p>
          <a:p>
            <a:r>
              <a:rPr lang="ru-RU" sz="2000" dirty="0" smtClean="0"/>
              <a:t>развитие исследовательских учебных действий, включая навыки работы с информацией: поиск и выделение нужной информации, обобщение и фиксация информации;</a:t>
            </a:r>
          </a:p>
          <a:p>
            <a:r>
              <a:rPr lang="ru-RU" sz="2000" dirty="0" smtClean="0"/>
              <a:t>развитие </a:t>
            </a:r>
            <a:r>
              <a:rPr lang="ru-RU" sz="2000" b="1" dirty="0" smtClean="0"/>
              <a:t>смыслового чтения</a:t>
            </a:r>
            <a:r>
              <a:rPr lang="ru-RU" sz="2000" dirty="0" smtClean="0"/>
              <a:t>, включая умение </a:t>
            </a:r>
            <a:r>
              <a:rPr lang="ru-RU" sz="2000" u="sng" dirty="0" smtClean="0"/>
              <a:t>определять тему</a:t>
            </a:r>
            <a:r>
              <a:rPr lang="ru-RU" sz="2000" dirty="0" smtClean="0"/>
              <a:t>, </a:t>
            </a:r>
            <a:r>
              <a:rPr lang="ru-RU" sz="2000" u="sng" dirty="0" smtClean="0"/>
              <a:t>прогнозировать содержание </a:t>
            </a:r>
            <a:r>
              <a:rPr lang="ru-RU" sz="2000" dirty="0" smtClean="0"/>
              <a:t>текста по заголовку/по ключевым словам, </a:t>
            </a:r>
            <a:r>
              <a:rPr lang="ru-RU" sz="2000" u="sng" dirty="0" smtClean="0"/>
              <a:t>выделять основную мысль</a:t>
            </a:r>
            <a:r>
              <a:rPr lang="ru-RU" sz="2000" dirty="0" smtClean="0"/>
              <a:t>, главные факты, опуская второстепенные, </a:t>
            </a:r>
            <a:r>
              <a:rPr lang="ru-RU" sz="2000" u="sng" dirty="0" smtClean="0"/>
              <a:t>устанавливать логическую последовательность </a:t>
            </a:r>
            <a:r>
              <a:rPr lang="ru-RU" sz="2000" dirty="0" smtClean="0"/>
              <a:t>основных фактов;</a:t>
            </a:r>
          </a:p>
          <a:p>
            <a:r>
              <a:rPr lang="ru-RU" sz="2000" dirty="0" smtClean="0"/>
              <a:t>осуществление регулятивных действий самонаблюдения, самоконтроля, самооценки в процессе коммуникативной деятельности на иностранном языке.</a:t>
            </a:r>
            <a:endParaRPr lang="ru-RU" sz="2000" dirty="0"/>
          </a:p>
        </p:txBody>
      </p:sp>
      <p:sp>
        <p:nvSpPr>
          <p:cNvPr id="7" name="Полилиния 6"/>
          <p:cNvSpPr/>
          <p:nvPr/>
        </p:nvSpPr>
        <p:spPr>
          <a:xfrm>
            <a:off x="179512" y="4005064"/>
            <a:ext cx="8640960" cy="1512168"/>
          </a:xfrm>
          <a:custGeom>
            <a:avLst/>
            <a:gdLst>
              <a:gd name="connsiteX0" fmla="*/ 806450 w 9012238"/>
              <a:gd name="connsiteY0" fmla="*/ 155575 h 2273300"/>
              <a:gd name="connsiteX1" fmla="*/ 730250 w 9012238"/>
              <a:gd name="connsiteY1" fmla="*/ 146050 h 2273300"/>
              <a:gd name="connsiteX2" fmla="*/ 168275 w 9012238"/>
              <a:gd name="connsiteY2" fmla="*/ 146050 h 2273300"/>
              <a:gd name="connsiteX3" fmla="*/ 15875 w 9012238"/>
              <a:gd name="connsiteY3" fmla="*/ 546100 h 2273300"/>
              <a:gd name="connsiteX4" fmla="*/ 73025 w 9012238"/>
              <a:gd name="connsiteY4" fmla="*/ 1546225 h 2273300"/>
              <a:gd name="connsiteX5" fmla="*/ 206375 w 9012238"/>
              <a:gd name="connsiteY5" fmla="*/ 2155825 h 2273300"/>
              <a:gd name="connsiteX6" fmla="*/ 1139825 w 9012238"/>
              <a:gd name="connsiteY6" fmla="*/ 2251075 h 2273300"/>
              <a:gd name="connsiteX7" fmla="*/ 4130675 w 9012238"/>
              <a:gd name="connsiteY7" fmla="*/ 2174875 h 2273300"/>
              <a:gd name="connsiteX8" fmla="*/ 6978650 w 9012238"/>
              <a:gd name="connsiteY8" fmla="*/ 2155825 h 2273300"/>
              <a:gd name="connsiteX9" fmla="*/ 8721725 w 9012238"/>
              <a:gd name="connsiteY9" fmla="*/ 2079625 h 2273300"/>
              <a:gd name="connsiteX10" fmla="*/ 8721725 w 9012238"/>
              <a:gd name="connsiteY10" fmla="*/ 1317625 h 2273300"/>
              <a:gd name="connsiteX11" fmla="*/ 8731250 w 9012238"/>
              <a:gd name="connsiteY11" fmla="*/ 498475 h 2273300"/>
              <a:gd name="connsiteX12" fmla="*/ 8550275 w 9012238"/>
              <a:gd name="connsiteY12" fmla="*/ 117475 h 2273300"/>
              <a:gd name="connsiteX13" fmla="*/ 7635875 w 9012238"/>
              <a:gd name="connsiteY13" fmla="*/ 107950 h 2273300"/>
              <a:gd name="connsiteX14" fmla="*/ 6264275 w 9012238"/>
              <a:gd name="connsiteY14" fmla="*/ 3175 h 2273300"/>
              <a:gd name="connsiteX15" fmla="*/ 4826000 w 9012238"/>
              <a:gd name="connsiteY15" fmla="*/ 88900 h 2273300"/>
              <a:gd name="connsiteX16" fmla="*/ 2530475 w 9012238"/>
              <a:gd name="connsiteY16" fmla="*/ 117475 h 2273300"/>
              <a:gd name="connsiteX17" fmla="*/ 1558925 w 9012238"/>
              <a:gd name="connsiteY17" fmla="*/ 146050 h 2273300"/>
              <a:gd name="connsiteX18" fmla="*/ 806450 w 9012238"/>
              <a:gd name="connsiteY18" fmla="*/ 155575 h 2273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9012238" h="2273300">
                <a:moveTo>
                  <a:pt x="806450" y="155575"/>
                </a:moveTo>
                <a:cubicBezTo>
                  <a:pt x="668338" y="155575"/>
                  <a:pt x="836612" y="147637"/>
                  <a:pt x="730250" y="146050"/>
                </a:cubicBezTo>
                <a:cubicBezTo>
                  <a:pt x="623888" y="144463"/>
                  <a:pt x="287337" y="79375"/>
                  <a:pt x="168275" y="146050"/>
                </a:cubicBezTo>
                <a:cubicBezTo>
                  <a:pt x="49213" y="212725"/>
                  <a:pt x="31750" y="312738"/>
                  <a:pt x="15875" y="546100"/>
                </a:cubicBezTo>
                <a:cubicBezTo>
                  <a:pt x="0" y="779462"/>
                  <a:pt x="41275" y="1277937"/>
                  <a:pt x="73025" y="1546225"/>
                </a:cubicBezTo>
                <a:cubicBezTo>
                  <a:pt x="104775" y="1814513"/>
                  <a:pt x="28575" y="2038350"/>
                  <a:pt x="206375" y="2155825"/>
                </a:cubicBezTo>
                <a:cubicBezTo>
                  <a:pt x="384175" y="2273300"/>
                  <a:pt x="485775" y="2247900"/>
                  <a:pt x="1139825" y="2251075"/>
                </a:cubicBezTo>
                <a:cubicBezTo>
                  <a:pt x="1793875" y="2254250"/>
                  <a:pt x="4130675" y="2174875"/>
                  <a:pt x="4130675" y="2174875"/>
                </a:cubicBezTo>
                <a:lnTo>
                  <a:pt x="6978650" y="2155825"/>
                </a:lnTo>
                <a:cubicBezTo>
                  <a:pt x="7743825" y="2139950"/>
                  <a:pt x="8431213" y="2219325"/>
                  <a:pt x="8721725" y="2079625"/>
                </a:cubicBezTo>
                <a:cubicBezTo>
                  <a:pt x="9012238" y="1939925"/>
                  <a:pt x="8720138" y="1581150"/>
                  <a:pt x="8721725" y="1317625"/>
                </a:cubicBezTo>
                <a:cubicBezTo>
                  <a:pt x="8723313" y="1054100"/>
                  <a:pt x="8759825" y="698500"/>
                  <a:pt x="8731250" y="498475"/>
                </a:cubicBezTo>
                <a:cubicBezTo>
                  <a:pt x="8702675" y="298450"/>
                  <a:pt x="8732837" y="182562"/>
                  <a:pt x="8550275" y="117475"/>
                </a:cubicBezTo>
                <a:cubicBezTo>
                  <a:pt x="8367713" y="52388"/>
                  <a:pt x="8016875" y="127000"/>
                  <a:pt x="7635875" y="107950"/>
                </a:cubicBezTo>
                <a:cubicBezTo>
                  <a:pt x="7254875" y="88900"/>
                  <a:pt x="6732587" y="6350"/>
                  <a:pt x="6264275" y="3175"/>
                </a:cubicBezTo>
                <a:cubicBezTo>
                  <a:pt x="5795963" y="0"/>
                  <a:pt x="5448300" y="69850"/>
                  <a:pt x="4826000" y="88900"/>
                </a:cubicBezTo>
                <a:cubicBezTo>
                  <a:pt x="4203700" y="107950"/>
                  <a:pt x="3074988" y="107950"/>
                  <a:pt x="2530475" y="117475"/>
                </a:cubicBezTo>
                <a:cubicBezTo>
                  <a:pt x="1985963" y="127000"/>
                  <a:pt x="1847850" y="141288"/>
                  <a:pt x="1558925" y="146050"/>
                </a:cubicBezTo>
                <a:lnTo>
                  <a:pt x="806450" y="155575"/>
                </a:lnTo>
                <a:close/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Смысловое чтение </a:t>
            </a:r>
            <a:r>
              <a:rPr lang="ru-RU" dirty="0"/>
              <a:t>— </a:t>
            </a:r>
            <a:r>
              <a:rPr lang="ru-RU" dirty="0" smtClean="0"/>
              <a:t>осмысленное извлечение и преобразование </a:t>
            </a:r>
            <a:r>
              <a:rPr lang="ru-RU" dirty="0"/>
              <a:t>информации, содержащейся в тексте. </a:t>
            </a:r>
            <a:endParaRPr lang="ru-RU" dirty="0" smtClean="0"/>
          </a:p>
          <a:p>
            <a:r>
              <a:rPr lang="ru-RU" dirty="0"/>
              <a:t>УУД в процессе смыслового чтения направлены на выполнение </a:t>
            </a:r>
            <a:r>
              <a:rPr lang="ru-RU" dirty="0" smtClean="0"/>
              <a:t>соответствующего </a:t>
            </a:r>
            <a:r>
              <a:rPr lang="ru-RU" dirty="0"/>
              <a:t>учебного задания</a:t>
            </a:r>
            <a:r>
              <a:rPr lang="ru-RU" dirty="0" smtClean="0"/>
              <a:t>.</a:t>
            </a:r>
          </a:p>
          <a:p>
            <a:pPr>
              <a:buNone/>
            </a:pPr>
            <a:r>
              <a:rPr lang="ru-RU" sz="2000" dirty="0" smtClean="0"/>
              <a:t>    (Р.П. Мильруд Универсальные учебные действия как сверхзадача обучения // Научный диалог. 2016. №1 (49) С.272-284 )</a:t>
            </a:r>
            <a:endParaRPr lang="ru-RU" sz="20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7809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Чтение как </a:t>
            </a:r>
            <a:r>
              <a:rPr lang="ru-RU" dirty="0" err="1" smtClean="0"/>
              <a:t>метапредметное</a:t>
            </a:r>
            <a:r>
              <a:rPr lang="ru-RU" dirty="0" smtClean="0"/>
              <a:t> умение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052736"/>
            <a:ext cx="8568952" cy="5544616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 smtClean="0"/>
              <a:t>Так как </a:t>
            </a:r>
            <a:r>
              <a:rPr lang="ru-RU" b="1" dirty="0" smtClean="0"/>
              <a:t>чтение является </a:t>
            </a:r>
            <a:r>
              <a:rPr lang="ru-RU" b="1" dirty="0" err="1" smtClean="0"/>
              <a:t>метапредметным</a:t>
            </a:r>
            <a:r>
              <a:rPr lang="ru-RU" b="1" dirty="0" smtClean="0"/>
              <a:t> умением</a:t>
            </a:r>
            <a:r>
              <a:rPr lang="ru-RU" dirty="0" smtClean="0"/>
              <a:t>, то его составляющие находятся в структуре</a:t>
            </a:r>
            <a:r>
              <a:rPr lang="en-US" dirty="0" smtClean="0"/>
              <a:t> </a:t>
            </a:r>
            <a:r>
              <a:rPr lang="ru-RU" dirty="0" smtClean="0"/>
              <a:t>всех УУД, входящих в метапредметные результаты:</a:t>
            </a:r>
          </a:p>
          <a:p>
            <a:r>
              <a:rPr lang="ru-RU" dirty="0" smtClean="0"/>
              <a:t>в </a:t>
            </a:r>
            <a:r>
              <a:rPr lang="ru-RU" i="1" dirty="0" smtClean="0"/>
              <a:t>регулятивные УУД </a:t>
            </a:r>
            <a:r>
              <a:rPr lang="ru-RU" dirty="0" smtClean="0"/>
              <a:t>- </a:t>
            </a:r>
            <a:r>
              <a:rPr lang="ru-RU" u="sng" dirty="0" smtClean="0"/>
              <a:t>принятие</a:t>
            </a:r>
            <a:r>
              <a:rPr lang="ru-RU" dirty="0" smtClean="0"/>
              <a:t> учеником </a:t>
            </a:r>
            <a:r>
              <a:rPr lang="ru-RU" u="sng" dirty="0" smtClean="0"/>
              <a:t>учебной задачи</a:t>
            </a:r>
            <a:r>
              <a:rPr lang="ru-RU" dirty="0" smtClean="0"/>
              <a:t>, произвольная </a:t>
            </a:r>
            <a:r>
              <a:rPr lang="ru-RU" u="sng" dirty="0" smtClean="0"/>
              <a:t>регуляция деятельности</a:t>
            </a:r>
            <a:r>
              <a:rPr lang="ru-RU" dirty="0" smtClean="0"/>
              <a:t>;</a:t>
            </a:r>
          </a:p>
          <a:p>
            <a:r>
              <a:rPr lang="ru-RU" dirty="0" smtClean="0"/>
              <a:t>в </a:t>
            </a:r>
            <a:r>
              <a:rPr lang="ru-RU" i="1" dirty="0" smtClean="0"/>
              <a:t>коммуникативные УУД</a:t>
            </a:r>
            <a:r>
              <a:rPr lang="ru-RU" dirty="0" smtClean="0"/>
              <a:t> – умение организовать и осуществить сотрудничество и кооперацию с учителем и сверстниками, адекватно </a:t>
            </a:r>
            <a:r>
              <a:rPr lang="ru-RU" u="sng" dirty="0" smtClean="0"/>
              <a:t>передать информацию</a:t>
            </a:r>
            <a:r>
              <a:rPr lang="ru-RU" dirty="0" smtClean="0"/>
              <a:t>, </a:t>
            </a:r>
            <a:r>
              <a:rPr lang="ru-RU" u="sng" dirty="0" smtClean="0"/>
              <a:t>отображать предметное содержание </a:t>
            </a:r>
            <a:r>
              <a:rPr lang="ru-RU" dirty="0" smtClean="0"/>
              <a:t>и условия деятельности в речи; умение </a:t>
            </a:r>
            <a:r>
              <a:rPr lang="ru-RU" u="sng" dirty="0" smtClean="0"/>
              <a:t>строить рассуждения </a:t>
            </a:r>
            <a:r>
              <a:rPr lang="ru-RU" dirty="0" smtClean="0"/>
              <a:t>в форме связи простых суждений </a:t>
            </a:r>
            <a:r>
              <a:rPr lang="ru-RU" u="sng" dirty="0" smtClean="0"/>
              <a:t>об объекте</a:t>
            </a:r>
            <a:r>
              <a:rPr lang="ru-RU" dirty="0" smtClean="0"/>
              <a:t>; умение доказывать; выдвижение гипотез и их обоснование;</a:t>
            </a:r>
          </a:p>
          <a:p>
            <a:r>
              <a:rPr lang="ru-RU" dirty="0" smtClean="0"/>
              <a:t>в </a:t>
            </a:r>
            <a:r>
              <a:rPr lang="ru-RU" i="1" dirty="0" smtClean="0"/>
              <a:t>познавательные УУД </a:t>
            </a:r>
            <a:r>
              <a:rPr lang="ru-RU" dirty="0" smtClean="0"/>
              <a:t>– владение </a:t>
            </a:r>
            <a:r>
              <a:rPr lang="ru-RU" u="sng" dirty="0" smtClean="0"/>
              <a:t>основами смыслового чтения </a:t>
            </a:r>
            <a:r>
              <a:rPr lang="ru-RU" dirty="0" smtClean="0"/>
              <a:t>художественных и познавательных текстов; умение выделять существенную информацию из текстов разных видов; умение осуществлять </a:t>
            </a:r>
            <a:r>
              <a:rPr lang="ru-RU" u="sng" dirty="0" smtClean="0"/>
              <a:t>анализ </a:t>
            </a:r>
            <a:r>
              <a:rPr lang="ru-RU" dirty="0" smtClean="0"/>
              <a:t>объектов с выделением существенных и несущественных признаков; умение осуществлять </a:t>
            </a:r>
            <a:r>
              <a:rPr lang="ru-RU" u="sng" dirty="0" smtClean="0"/>
              <a:t>синтез</a:t>
            </a:r>
            <a:r>
              <a:rPr lang="ru-RU" dirty="0" smtClean="0"/>
              <a:t> как составление целого из частей; умение осуществлять </a:t>
            </a:r>
            <a:r>
              <a:rPr lang="ru-RU" u="sng" dirty="0" smtClean="0"/>
              <a:t>сравнение, </a:t>
            </a:r>
            <a:r>
              <a:rPr lang="ru-RU" u="sng" dirty="0" err="1" smtClean="0"/>
              <a:t>сериацию</a:t>
            </a:r>
            <a:r>
              <a:rPr lang="ru-RU" u="sng" dirty="0" smtClean="0"/>
              <a:t> и классификацию </a:t>
            </a:r>
            <a:r>
              <a:rPr lang="ru-RU" dirty="0" smtClean="0"/>
              <a:t>по заданным критериям; умение устанавливать </a:t>
            </a:r>
            <a:r>
              <a:rPr lang="ru-RU" u="sng" dirty="0" smtClean="0"/>
              <a:t>причинно-следственные связи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Смысловое чтение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 fontScale="85000" lnSpcReduction="20000"/>
          </a:bodyPr>
          <a:lstStyle/>
          <a:p>
            <a:r>
              <a:rPr lang="ru-RU" dirty="0"/>
              <a:t>Смысловое чтение, направленное на постижение читателем </a:t>
            </a:r>
            <a:r>
              <a:rPr lang="ru-RU" dirty="0" smtClean="0"/>
              <a:t>ценностно-смыслового </a:t>
            </a:r>
            <a:r>
              <a:rPr lang="ru-RU" dirty="0"/>
              <a:t>содержания текста, заданного целью </a:t>
            </a:r>
            <a:r>
              <a:rPr lang="ru-RU" dirty="0" smtClean="0"/>
              <a:t>чтения, </a:t>
            </a:r>
            <a:r>
              <a:rPr lang="ru-RU" dirty="0"/>
              <a:t>превращает школьника </a:t>
            </a:r>
            <a:r>
              <a:rPr lang="ru-RU" dirty="0" smtClean="0"/>
              <a:t>в субъекта </a:t>
            </a:r>
            <a:r>
              <a:rPr lang="ru-RU" dirty="0"/>
              <a:t>учебной деятельности, повышая его активность и самостоятельность </a:t>
            </a:r>
            <a:r>
              <a:rPr lang="ru-RU" dirty="0" smtClean="0"/>
              <a:t>на любой </a:t>
            </a:r>
            <a:r>
              <a:rPr lang="ru-RU" dirty="0"/>
              <a:t>ступени </a:t>
            </a:r>
            <a:r>
              <a:rPr lang="ru-RU" dirty="0" smtClean="0"/>
              <a:t>образования. </a:t>
            </a:r>
          </a:p>
          <a:p>
            <a:r>
              <a:rPr lang="ru-RU" dirty="0" smtClean="0"/>
              <a:t>Цель</a:t>
            </a:r>
            <a:r>
              <a:rPr lang="ru-RU" dirty="0"/>
              <a:t>, которую ставит перед собой читатель</a:t>
            </a:r>
            <a:r>
              <a:rPr lang="ru-RU" dirty="0" smtClean="0"/>
              <a:t>, обусловливает </a:t>
            </a:r>
            <a:r>
              <a:rPr lang="ru-RU" dirty="0"/>
              <a:t>как способ чтения (вслух или про себя), так и вид </a:t>
            </a:r>
            <a:r>
              <a:rPr lang="ru-RU" dirty="0" smtClean="0"/>
              <a:t>чтения (с полным пониманием, с извлечением необходимой информации, с пониманием основной идеи прочитанного).</a:t>
            </a:r>
          </a:p>
          <a:p>
            <a:endParaRPr lang="ru-RU" dirty="0"/>
          </a:p>
          <a:p>
            <a:r>
              <a:rPr lang="en-US" sz="2400" dirty="0">
                <a:hlinkClick r:id="rId2"/>
              </a:rPr>
              <a:t>http://</a:t>
            </a:r>
            <a:r>
              <a:rPr lang="en-US" sz="2400" dirty="0" smtClean="0">
                <a:hlinkClick r:id="rId2"/>
              </a:rPr>
              <a:t>6cool.org.ru/files/u1/SbornikCmsclovoeChtenie.pdf</a:t>
            </a:r>
            <a:r>
              <a:rPr lang="ru-RU" sz="2400" dirty="0" smtClean="0"/>
              <a:t>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6021072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/>
              <a:t>К видам чтения относятся: </a:t>
            </a:r>
            <a:endParaRPr lang="ru-RU" dirty="0" smtClean="0"/>
          </a:p>
          <a:p>
            <a:r>
              <a:rPr lang="ru-RU" u="sng" dirty="0" smtClean="0"/>
              <a:t>ознакомительное </a:t>
            </a:r>
            <a:r>
              <a:rPr lang="ru-RU" u="sng" dirty="0"/>
              <a:t>чтение</a:t>
            </a:r>
            <a:r>
              <a:rPr lang="ru-RU" dirty="0"/>
              <a:t>, направленное на извлечение основной информации или выделение основного содержания текста; </a:t>
            </a:r>
            <a:endParaRPr lang="ru-RU" dirty="0" smtClean="0"/>
          </a:p>
          <a:p>
            <a:r>
              <a:rPr lang="ru-RU" u="sng" dirty="0" smtClean="0"/>
              <a:t>изучающее </a:t>
            </a:r>
            <a:r>
              <a:rPr lang="ru-RU" u="sng" dirty="0"/>
              <a:t>чтение</a:t>
            </a:r>
            <a:r>
              <a:rPr lang="ru-RU" dirty="0"/>
              <a:t>, имеющее целью извлечение, </a:t>
            </a:r>
            <a:r>
              <a:rPr lang="ru-RU" dirty="0" err="1"/>
              <a:t>вычерпывание</a:t>
            </a:r>
            <a:r>
              <a:rPr lang="ru-RU" dirty="0"/>
              <a:t> полной и точной информации с последующей интерпретацией содержания текста; </a:t>
            </a:r>
            <a:endParaRPr lang="ru-RU" dirty="0" smtClean="0"/>
          </a:p>
          <a:p>
            <a:r>
              <a:rPr lang="ru-RU" u="sng" dirty="0" smtClean="0"/>
              <a:t>поисковое/просмотровое</a:t>
            </a:r>
            <a:r>
              <a:rPr lang="ru-RU" dirty="0" smtClean="0"/>
              <a:t> </a:t>
            </a:r>
            <a:r>
              <a:rPr lang="ru-RU" dirty="0"/>
              <a:t>чтение, направленное на нахождение конкретной информации, конкретного факта</a:t>
            </a:r>
            <a:r>
              <a:rPr lang="ru-RU" dirty="0" smtClean="0"/>
              <a:t>;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2210070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344</TotalTime>
  <Words>1222</Words>
  <Application>Microsoft Office PowerPoint</Application>
  <PresentationFormat>Экран (4:3)</PresentationFormat>
  <Paragraphs>166</Paragraphs>
  <Slides>43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43</vt:i4>
      </vt:variant>
    </vt:vector>
  </HeadingPairs>
  <TitlesOfParts>
    <vt:vector size="44" baseType="lpstr">
      <vt:lpstr>Тема Office</vt:lpstr>
      <vt:lpstr>Развитие смыслового чтения как метапредметного умения с помощью серии книг для чтения "Read Up!" / "Почитай!"  для 2-11 классов</vt:lpstr>
      <vt:lpstr>Начальная школа Примерная программа</vt:lpstr>
      <vt:lpstr>Основная школа Примерная программа</vt:lpstr>
      <vt:lpstr>Презентация PowerPoint</vt:lpstr>
      <vt:lpstr>Метапредметные результаты изучения иностранного языка в основной школе:</vt:lpstr>
      <vt:lpstr>Презентация PowerPoint</vt:lpstr>
      <vt:lpstr>Чтение как метапредметное умение</vt:lpstr>
      <vt:lpstr>Смысловое чтение</vt:lpstr>
      <vt:lpstr>Презентация PowerPoint</vt:lpstr>
      <vt:lpstr>Смысловое чтение</vt:lpstr>
      <vt:lpstr>Презентация PowerPoint</vt:lpstr>
      <vt:lpstr>Презентация PowerPoint</vt:lpstr>
      <vt:lpstr>Особенности книг для чтения серии «Read up!» </vt:lpstr>
      <vt:lpstr>Разнообразие жанров</vt:lpstr>
      <vt:lpstr>Смысловое чтение</vt:lpstr>
      <vt:lpstr>Cмысловое чтение</vt:lpstr>
      <vt:lpstr>Презентация PowerPoint</vt:lpstr>
      <vt:lpstr>Презентация PowerPoint</vt:lpstr>
      <vt:lpstr>Смысловое чтение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Выводы</vt:lpstr>
      <vt:lpstr>Links</vt:lpstr>
      <vt:lpstr>Презентация PowerPoint</vt:lpstr>
      <vt:lpstr>Вопросы викторины здесь - https://goo.gl/forms/b4MSIkkfFbmbp8XK2 Условия участия скачать здесь - https://vk.com/doc-77354013_444660815?dl=03684a1d6392e37ddb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Развитие смыслового чтения как метапредметного умения с помощью серии книг для чтения "Read Up!" / "Почитай!"  для 2-11 классов</dc:title>
  <dc:creator>Алена Казеичева</dc:creator>
  <cp:lastModifiedBy>admin</cp:lastModifiedBy>
  <cp:revision>63</cp:revision>
  <dcterms:modified xsi:type="dcterms:W3CDTF">2017-05-19T14:18:57Z</dcterms:modified>
</cp:coreProperties>
</file>