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7" r:id="rId5"/>
    <p:sldId id="259" r:id="rId6"/>
    <p:sldId id="260" r:id="rId7"/>
    <p:sldId id="261" r:id="rId8"/>
    <p:sldId id="267" r:id="rId9"/>
    <p:sldId id="296" r:id="rId10"/>
    <p:sldId id="273" r:id="rId11"/>
    <p:sldId id="271" r:id="rId12"/>
    <p:sldId id="263" r:id="rId13"/>
    <p:sldId id="268" r:id="rId14"/>
    <p:sldId id="269" r:id="rId15"/>
    <p:sldId id="270" r:id="rId16"/>
    <p:sldId id="309" r:id="rId17"/>
    <p:sldId id="308" r:id="rId18"/>
    <p:sldId id="264" r:id="rId19"/>
    <p:sldId id="274" r:id="rId20"/>
    <p:sldId id="275" r:id="rId21"/>
    <p:sldId id="276" r:id="rId22"/>
    <p:sldId id="265" r:id="rId23"/>
    <p:sldId id="277" r:id="rId24"/>
    <p:sldId id="278" r:id="rId25"/>
    <p:sldId id="302" r:id="rId26"/>
    <p:sldId id="279" r:id="rId27"/>
    <p:sldId id="303" r:id="rId28"/>
    <p:sldId id="280" r:id="rId29"/>
    <p:sldId id="281" r:id="rId30"/>
    <p:sldId id="282" r:id="rId31"/>
    <p:sldId id="304" r:id="rId32"/>
    <p:sldId id="283" r:id="rId33"/>
    <p:sldId id="284" r:id="rId34"/>
    <p:sldId id="285" r:id="rId35"/>
    <p:sldId id="286" r:id="rId36"/>
    <p:sldId id="305" r:id="rId37"/>
    <p:sldId id="287" r:id="rId38"/>
    <p:sldId id="288" r:id="rId39"/>
    <p:sldId id="266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62" r:id="rId48"/>
    <p:sldId id="306" r:id="rId49"/>
    <p:sldId id="307" r:id="rId50"/>
    <p:sldId id="301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2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://cyberleninka.ru/article/n/osobennosti-sotsialno-kommunikativnogo-razvitiya-rebenka-doshkolnika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://cyberleninka.ru/article/n/osobennosti-sotsialno-kommunikativnogo-razvitiya-rebenka-doshkolnika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vk.com/titulpublishers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acebook.com/titulpublishers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Социально-коммуникативное развитие </a:t>
            </a:r>
            <a:r>
              <a:rPr lang="ru-RU" b="1" dirty="0" smtClean="0"/>
              <a:t>в рамках раннего обучения английскому языку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/>
              <a:t>(на примерах курса </a:t>
            </a:r>
            <a:r>
              <a:rPr lang="en-US" sz="3600" i="1" dirty="0" smtClean="0"/>
              <a:t/>
            </a:r>
            <a:br>
              <a:rPr lang="en-US" sz="3600" i="1" dirty="0" smtClean="0"/>
            </a:br>
            <a:r>
              <a:rPr lang="ru-RU" sz="3600" i="1" dirty="0" smtClean="0"/>
              <a:t>«12 шагов к английскому языку»)</a:t>
            </a:r>
            <a:endParaRPr lang="ru-RU" i="1" dirty="0"/>
          </a:p>
        </p:txBody>
      </p:sp>
      <p:pic>
        <p:nvPicPr>
          <p:cNvPr id="3" name="Рисунок 2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563888" y="116632"/>
            <a:ext cx="2383970" cy="1596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517232"/>
            <a:ext cx="6400800" cy="960512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Казеичева Алёна Евгеньевна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заместитель руководителя Центра образовательных программ </a:t>
            </a:r>
          </a:p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издательства «Титул», автор учебных пособий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0"/>
            <a:ext cx="499566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2041319" cy="27809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512750" cy="2060848"/>
          </a:xfrm>
          <a:prstGeom prst="rect">
            <a:avLst/>
          </a:prstGeom>
          <a:noFill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85666"/>
            <a:ext cx="4248472" cy="557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484784"/>
            <a:ext cx="4224552" cy="4916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75656" cy="2010314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764704"/>
            <a:ext cx="4438617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908720"/>
            <a:ext cx="4211960" cy="4976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91680" cy="2304607"/>
          </a:xfrm>
          <a:prstGeom prst="rect">
            <a:avLst/>
          </a:prstGeom>
          <a:noFill/>
        </p:spPr>
      </p:pic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-11513"/>
            <a:ext cx="5004048" cy="686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/>
          <a:srcRect l="2336"/>
          <a:stretch>
            <a:fillRect/>
          </a:stretch>
        </p:blipFill>
        <p:spPr bwMode="auto">
          <a:xfrm>
            <a:off x="0" y="4293096"/>
            <a:ext cx="449416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08564" cy="2736304"/>
          </a:xfrm>
          <a:prstGeom prst="rect">
            <a:avLst/>
          </a:prstGeom>
          <a:noFill/>
        </p:spPr>
      </p:pic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 l="2488"/>
          <a:stretch>
            <a:fillRect/>
          </a:stretch>
        </p:blipFill>
        <p:spPr bwMode="auto">
          <a:xfrm>
            <a:off x="0" y="2780928"/>
            <a:ext cx="421297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59894" cy="1988840"/>
          </a:xfrm>
          <a:prstGeom prst="rect">
            <a:avLst/>
          </a:prstGeom>
          <a:noFill/>
        </p:spPr>
      </p:pic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24744"/>
            <a:ext cx="4088868" cy="5529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20538">
            <a:off x="2887094" y="3836161"/>
            <a:ext cx="2337291" cy="2298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204864"/>
            <a:ext cx="3124200" cy="4260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73476">
            <a:off x="655657" y="2774673"/>
            <a:ext cx="2525573" cy="2306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593850" cy="215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1143000"/>
          </a:xfrm>
        </p:spPr>
        <p:txBody>
          <a:bodyPr/>
          <a:lstStyle/>
          <a:p>
            <a:r>
              <a:rPr lang="ru-RU" dirty="0" smtClean="0"/>
              <a:t>Разрезной материал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Социально-коммуникативное развитие в игре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04864"/>
            <a:ext cx="8280920" cy="430993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ходе игры развивается умственная деятельность ребенка. Ведь игра требует решения новых, постоянно усложняющихся задач. Ребенок, следуя правилам игры, должен быстро сообразить, какого поступка ждут от него участники игры.</a:t>
            </a:r>
          </a:p>
          <a:p>
            <a:endParaRPr lang="ru-RU" dirty="0" smtClean="0"/>
          </a:p>
          <a:p>
            <a:r>
              <a:rPr lang="ru-RU" dirty="0" smtClean="0"/>
              <a:t>Участие в различных играх учит ребенка принимать другую точку зрения, вникать в сложности других участников игры.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www.englishteachers.ru/uploadedfiles/waresimgs/5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012925" cy="2708920"/>
          </a:xfrm>
          <a:prstGeom prst="rect">
            <a:avLst/>
          </a:prstGeom>
          <a:noFill/>
        </p:spPr>
      </p:pic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7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012925" cy="2708920"/>
          </a:xfrm>
          <a:prstGeom prst="rect">
            <a:avLst/>
          </a:prstGeom>
          <a:noFill/>
        </p:spPr>
      </p:pic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Документы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ФГОС ДО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ru-RU" dirty="0" smtClean="0"/>
              <a:t>развитие дошкольников</a:t>
            </a:r>
          </a:p>
          <a:p>
            <a:pPr>
              <a:buNone/>
            </a:pPr>
            <a:r>
              <a:rPr lang="ru-RU" dirty="0" smtClean="0"/>
              <a:t>П.2.6  «Содержание Программы должно обеспечивать развитие личности, мотивации и способностей детей в различных видах деятельности и охватывать следующие структурные единицы, представляющие определенные направления развития и образования детей (далее — </a:t>
            </a:r>
            <a:r>
              <a:rPr lang="ru-RU" u="sng" dirty="0" smtClean="0"/>
              <a:t>образовательные области</a:t>
            </a:r>
            <a:r>
              <a:rPr lang="ru-RU" dirty="0" smtClean="0"/>
              <a:t>):</a:t>
            </a:r>
          </a:p>
          <a:p>
            <a:r>
              <a:rPr lang="ru-RU" b="1" dirty="0" smtClean="0"/>
              <a:t>социально-коммуникативное развитие</a:t>
            </a:r>
            <a:r>
              <a:rPr lang="ru-RU" dirty="0" smtClean="0"/>
              <a:t>;</a:t>
            </a:r>
          </a:p>
          <a:p>
            <a:r>
              <a:rPr lang="ru-RU" dirty="0" smtClean="0"/>
              <a:t>познавательное развитие; </a:t>
            </a:r>
          </a:p>
          <a:p>
            <a:r>
              <a:rPr lang="ru-RU" dirty="0" smtClean="0"/>
              <a:t>речевое развитие;</a:t>
            </a:r>
          </a:p>
          <a:p>
            <a:r>
              <a:rPr lang="ru-RU" dirty="0" smtClean="0"/>
              <a:t>художественно-эстетическое развитие;</a:t>
            </a:r>
          </a:p>
          <a:p>
            <a:r>
              <a:rPr lang="ru-RU" dirty="0" smtClean="0"/>
              <a:t>физическое развитие».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012925" cy="2708920"/>
          </a:xfrm>
          <a:prstGeom prst="rect">
            <a:avLst/>
          </a:prstGeom>
          <a:noFill/>
        </p:spPr>
      </p:pic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012925" cy="2708920"/>
          </a:xfrm>
          <a:prstGeom prst="rect">
            <a:avLst/>
          </a:prstGeom>
          <a:noFill/>
        </p:spPr>
      </p:pic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225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0"/>
            <a:ext cx="1440160" cy="194299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99232" y="692697"/>
            <a:ext cx="3968358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 l="3777" r="5323"/>
          <a:stretch>
            <a:fillRect/>
          </a:stretch>
        </p:blipFill>
        <p:spPr bwMode="auto">
          <a:xfrm>
            <a:off x="179512" y="2852936"/>
            <a:ext cx="432048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420888"/>
            <a:ext cx="4499992" cy="422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96952"/>
            <a:ext cx="4524375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60848"/>
            <a:ext cx="4427984" cy="1822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3" y="3789040"/>
            <a:ext cx="4176464" cy="68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ФГОС ДО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424936" cy="511256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«С</a:t>
            </a:r>
            <a:r>
              <a:rPr lang="ru-RU" b="1" dirty="0" smtClean="0"/>
              <a:t>оциально-коммуникативное развитие направлено</a:t>
            </a:r>
            <a:r>
              <a:rPr lang="ru-RU" dirty="0" smtClean="0"/>
              <a:t> на </a:t>
            </a:r>
          </a:p>
          <a:p>
            <a:r>
              <a:rPr lang="ru-RU" dirty="0" smtClean="0"/>
              <a:t>усвоение </a:t>
            </a:r>
            <a:r>
              <a:rPr lang="ru-RU" u="sng" dirty="0" smtClean="0"/>
              <a:t>норм и ценностей, принятых в обществе</a:t>
            </a:r>
            <a:r>
              <a:rPr lang="ru-RU" dirty="0" smtClean="0"/>
              <a:t>, включая моральные и нравственные ценности; </a:t>
            </a:r>
          </a:p>
          <a:p>
            <a:r>
              <a:rPr lang="ru-RU" dirty="0" smtClean="0"/>
              <a:t>развитие </a:t>
            </a:r>
            <a:r>
              <a:rPr lang="ru-RU" u="sng" dirty="0" smtClean="0"/>
              <a:t>общения и взаимодействия </a:t>
            </a:r>
            <a:r>
              <a:rPr lang="ru-RU" dirty="0" smtClean="0"/>
              <a:t>ребенка со взрослыми и сверстниками; </a:t>
            </a:r>
          </a:p>
          <a:p>
            <a:r>
              <a:rPr lang="ru-RU" dirty="0" smtClean="0"/>
              <a:t>становление </a:t>
            </a:r>
            <a:r>
              <a:rPr lang="ru-RU" u="sng" dirty="0" smtClean="0"/>
              <a:t>самостоятельности, целенаправленности и саморегуляции </a:t>
            </a:r>
            <a:r>
              <a:rPr lang="ru-RU" dirty="0" smtClean="0"/>
              <a:t>собственных действий; </a:t>
            </a:r>
          </a:p>
          <a:p>
            <a:r>
              <a:rPr lang="ru-RU" dirty="0" smtClean="0"/>
              <a:t>развитие </a:t>
            </a:r>
            <a:r>
              <a:rPr lang="ru-RU" u="sng" dirty="0" smtClean="0"/>
              <a:t>социального и эмоционального интеллекта</a:t>
            </a:r>
            <a:r>
              <a:rPr lang="ru-RU" dirty="0" smtClean="0"/>
              <a:t>, эмоциональной отзывчивости, </a:t>
            </a:r>
            <a:r>
              <a:rPr lang="ru-RU" u="sng" dirty="0" smtClean="0"/>
              <a:t>сопереживания</a:t>
            </a:r>
            <a:r>
              <a:rPr lang="ru-RU" dirty="0" smtClean="0"/>
              <a:t>, формирование </a:t>
            </a:r>
            <a:r>
              <a:rPr lang="ru-RU" u="sng" dirty="0" smtClean="0"/>
              <a:t>готовности к совместной деятельности </a:t>
            </a:r>
            <a:r>
              <a:rPr lang="ru-RU" dirty="0" smtClean="0"/>
              <a:t>со сверстниками, формирование </a:t>
            </a:r>
            <a:r>
              <a:rPr lang="ru-RU" u="sng" dirty="0" smtClean="0"/>
              <a:t>уважительного отношения </a:t>
            </a:r>
            <a:r>
              <a:rPr lang="ru-RU" dirty="0" smtClean="0"/>
              <a:t>и чувства принадлежности к своей семье и к сообществу детей и взрослых в Организации; </a:t>
            </a:r>
          </a:p>
          <a:p>
            <a:r>
              <a:rPr lang="ru-RU" dirty="0" smtClean="0"/>
              <a:t>формирование </a:t>
            </a:r>
            <a:r>
              <a:rPr lang="ru-RU" u="sng" dirty="0" smtClean="0"/>
              <a:t>позитивных установок к различным видам труда и творчества</a:t>
            </a:r>
            <a:r>
              <a:rPr lang="ru-RU" dirty="0" smtClean="0"/>
              <a:t>; </a:t>
            </a:r>
          </a:p>
          <a:p>
            <a:r>
              <a:rPr lang="ru-RU" dirty="0" smtClean="0"/>
              <a:t>формирование </a:t>
            </a:r>
            <a:r>
              <a:rPr lang="ru-RU" u="sng" dirty="0" smtClean="0"/>
              <a:t>основ безопасного поведения в быту, социуме, природе</a:t>
            </a:r>
            <a:r>
              <a:rPr lang="ru-RU" dirty="0" smtClean="0"/>
              <a:t>».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72816"/>
            <a:ext cx="44481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0"/>
            <a:ext cx="1331640" cy="1796585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620688"/>
            <a:ext cx="408726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69381" y="5489848"/>
            <a:ext cx="4174619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124744"/>
            <a:ext cx="3851920" cy="2267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385661"/>
            <a:ext cx="3779912" cy="3472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2917064"/>
            <a:ext cx="4355976" cy="352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 cstate="print"/>
          <a:srcRect b="44597"/>
          <a:stretch>
            <a:fillRect/>
          </a:stretch>
        </p:blipFill>
        <p:spPr bwMode="auto">
          <a:xfrm>
            <a:off x="0" y="3501008"/>
            <a:ext cx="4283968" cy="2118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34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 cstate="print"/>
          <a:srcRect t="53616"/>
          <a:stretch>
            <a:fillRect/>
          </a:stretch>
        </p:blipFill>
        <p:spPr bwMode="auto">
          <a:xfrm>
            <a:off x="0" y="2348880"/>
            <a:ext cx="4514850" cy="1868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4753339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903269"/>
            <a:ext cx="4126653" cy="1954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52864"/>
            <a:ext cx="1115616" cy="1505136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11647" y="1"/>
            <a:ext cx="4133072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835696" cy="2476633"/>
          </a:xfrm>
          <a:prstGeom prst="rect">
            <a:avLst/>
          </a:prstGeom>
          <a:noFill/>
        </p:spPr>
      </p:pic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5448" y="0"/>
            <a:ext cx="4968552" cy="682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40768"/>
            <a:ext cx="44767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5" cstate="print"/>
          <a:srcRect t="2305" b="3255"/>
          <a:stretch>
            <a:fillRect/>
          </a:stretch>
        </p:blipFill>
        <p:spPr bwMode="auto">
          <a:xfrm>
            <a:off x="251520" y="3222929"/>
            <a:ext cx="4176464" cy="3635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0"/>
            <a:ext cx="4968552" cy="682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61241" cy="27809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26602" cy="2348880"/>
          </a:xfrm>
          <a:prstGeom prst="rect">
            <a:avLst/>
          </a:prstGeom>
          <a:noFill/>
        </p:spPr>
      </p:pic>
      <p:pic>
        <p:nvPicPr>
          <p:cNvPr id="235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7056" y="1196752"/>
            <a:ext cx="8496944" cy="7200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/>
              <a:t>Социально-коммуникативное</a:t>
            </a:r>
            <a:r>
              <a:rPr lang="ru-RU" sz="3600" dirty="0" smtClean="0"/>
              <a:t> развитие</a:t>
            </a:r>
            <a:endParaRPr lang="ru-RU" sz="36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11560" y="2348880"/>
            <a:ext cx="7427168" cy="17281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Социум                Речь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(Общество)         Общение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Коммуникация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1475656" y="1844824"/>
            <a:ext cx="0" cy="576064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995936" y="1844824"/>
            <a:ext cx="0" cy="576064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авая фигурная скобка 7"/>
          <p:cNvSpPr/>
          <p:nvPr/>
        </p:nvSpPr>
        <p:spPr>
          <a:xfrm rot="5400000">
            <a:off x="3239852" y="1376772"/>
            <a:ext cx="432048" cy="5544616"/>
          </a:xfrm>
          <a:prstGeom prst="rightBrace">
            <a:avLst>
              <a:gd name="adj1" fmla="val 73067"/>
              <a:gd name="adj2" fmla="val 50000"/>
            </a:avLst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67544" y="4509120"/>
            <a:ext cx="6264696" cy="1728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 ребенку общаться в социуме (в разных ситуациях общения)?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26602" cy="2348880"/>
          </a:xfrm>
          <a:prstGeom prst="rect">
            <a:avLst/>
          </a:prstGeom>
          <a:noFill/>
        </p:spPr>
      </p:pic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0"/>
            <a:ext cx="4968552" cy="682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26602" cy="234888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0"/>
            <a:ext cx="4968552" cy="682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26602" cy="2348880"/>
          </a:xfrm>
          <a:prstGeom prst="rect">
            <a:avLst/>
          </a:prstGeom>
          <a:noFill/>
        </p:spPr>
      </p:pic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0"/>
            <a:ext cx="4968552" cy="682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26602" cy="2348880"/>
          </a:xfrm>
          <a:prstGeom prst="rect">
            <a:avLst/>
          </a:prstGeom>
          <a:noFill/>
        </p:spPr>
      </p:pic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4968552" cy="682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26602" cy="2348880"/>
          </a:xfrm>
          <a:prstGeom prst="rect">
            <a:avLst/>
          </a:prstGeom>
          <a:noFill/>
        </p:spPr>
      </p:pic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26602" cy="2348880"/>
          </a:xfrm>
          <a:prstGeom prst="rect">
            <a:avLst/>
          </a:prstGeom>
          <a:noFill/>
        </p:spPr>
      </p:pic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0"/>
            <a:ext cx="4995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476672"/>
            <a:ext cx="4980751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726602" cy="2348880"/>
          </a:xfrm>
          <a:prstGeom prst="rect">
            <a:avLst/>
          </a:prstGeom>
          <a:noFill/>
        </p:spPr>
      </p:pic>
      <p:pic>
        <p:nvPicPr>
          <p:cNvPr id="5017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56792"/>
            <a:ext cx="3744416" cy="5140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116632"/>
            <a:ext cx="21431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Социально-коммуникативное развитие </a:t>
            </a:r>
            <a:br>
              <a:rPr lang="ru-RU" sz="3600" b="1" dirty="0" smtClean="0"/>
            </a:br>
            <a:r>
              <a:rPr lang="ru-RU" sz="3600" b="1" dirty="0" smtClean="0"/>
              <a:t>в курсе «12 шагов к английскому языку»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525963"/>
          </a:xfrm>
        </p:spPr>
        <p:txBody>
          <a:bodyPr/>
          <a:lstStyle/>
          <a:p>
            <a:r>
              <a:rPr lang="ru-RU" b="1" dirty="0" smtClean="0"/>
              <a:t>Различная тематика</a:t>
            </a:r>
            <a:r>
              <a:rPr lang="ru-RU" dirty="0" smtClean="0"/>
              <a:t>, например: изучаем карту мира; посещаем планетарий, музей, зоопарк; пользуемся метро, автобусом; ходим в магазин, булочную, детское кафе; и т.д.</a:t>
            </a:r>
          </a:p>
          <a:p>
            <a:r>
              <a:rPr lang="ru-RU" b="1" dirty="0" smtClean="0"/>
              <a:t>Разнообразные формы работы</a:t>
            </a:r>
            <a:r>
              <a:rPr lang="ru-RU" dirty="0" smtClean="0"/>
              <a:t>: диалоги, комиксы проблемной направленности, игры, развивающие задания. </a:t>
            </a:r>
            <a:endParaRPr lang="ru-RU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Роль социально-коммуникативного развития дошкольников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5257800"/>
          </a:xfrm>
        </p:spPr>
        <p:txBody>
          <a:bodyPr>
            <a:normAutofit fontScale="47500" lnSpcReduction="20000"/>
          </a:bodyPr>
          <a:lstStyle/>
          <a:p>
            <a:r>
              <a:rPr lang="ru-RU" sz="4200" dirty="0" smtClean="0"/>
              <a:t>«Задачи коммуникативного развития дошкольника не исчерпываются умением элементарно осознавать факты слышимой речи и словесно формулировать мысль. </a:t>
            </a:r>
            <a:r>
              <a:rPr lang="ru-RU" sz="4200" b="1" dirty="0" smtClean="0"/>
              <a:t>Ребенка надо научить не только отвечать на вопросы взрослого, но и самому их задавать, инициативно высказываться, налаживать взаимодействие, устанавливать с окружающими доверительные, личностные, эмоционально положительные контакты, вежливо вести спор, поддерживать содержательный разговор, беседу</a:t>
            </a:r>
            <a:r>
              <a:rPr lang="ru-RU" sz="4200" dirty="0" smtClean="0"/>
              <a:t>». </a:t>
            </a:r>
          </a:p>
          <a:p>
            <a:r>
              <a:rPr lang="ru-RU" sz="4200" dirty="0" smtClean="0"/>
              <a:t>«Важным условием успешного формирования культуры речевого общения и поведения дошкольников является соответствующая </a:t>
            </a:r>
            <a:r>
              <a:rPr lang="ru-RU" sz="4200" b="1" dirty="0" smtClean="0"/>
              <a:t>воспитанность их эмоциональной сферы, которая проявляется в том, умеет ли ребенок сопереживать другим людям, чувствовать чужую боль или радость, находить общий язык и взаимодействовать с окружающими, добиваться успеха, сообразуя свои интересы с интересами и потребностями других</a:t>
            </a:r>
            <a:r>
              <a:rPr lang="ru-RU" sz="4200" dirty="0" smtClean="0"/>
              <a:t>».</a:t>
            </a:r>
          </a:p>
          <a:p>
            <a:endParaRPr lang="ru-RU" dirty="0" smtClean="0"/>
          </a:p>
          <a:p>
            <a:r>
              <a:rPr lang="ru-RU" dirty="0" smtClean="0"/>
              <a:t>КРАВЧЕНКО Т.А., ФОКИНА И.М. Особенности социально-коммуникативного развития ребенка-дошкольника // Сборник материалов Ежегодной международной научно-практической конференции «Воспитание и обучение детей младшего возраста». 2015. №. URL: </a:t>
            </a:r>
            <a:r>
              <a:rPr lang="ru-RU" dirty="0" smtClean="0">
                <a:hlinkClick r:id="rId2"/>
              </a:rPr>
              <a:t>http://cyberleninka.ru/article/n/osobennosti-sotsialno-kommunikativnogo-razvitiya-rebenka-doshkolnika</a:t>
            </a:r>
            <a:endParaRPr lang="ru-RU" dirty="0" smtClean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«Освоение ребенком культуры, общечеловеческого опыта невозможно без взаимодействия и общения с другими людьми. Ведь </a:t>
            </a:r>
            <a:r>
              <a:rPr lang="ru-RU" b="1" dirty="0" smtClean="0"/>
              <a:t>именно через коммуникацию происходит то самое развитие сознания и высших психических функций.</a:t>
            </a:r>
            <a:r>
              <a:rPr lang="ru-RU" dirty="0" smtClean="0"/>
              <a:t> А умение ребенка позитивно общаться позволяет ему жить комфортно среди людей. Благодаря общению он не только познает другого человека, будь то взрослый или сверстник, но и все больше познает самого себя».</a:t>
            </a:r>
          </a:p>
          <a:p>
            <a:r>
              <a:rPr lang="ru-RU" sz="2100" dirty="0" smtClean="0"/>
              <a:t>КРАВЧЕНКО Т.А., ФОКИНА И.М. Особенности социально-коммуникативного развития ребенка-дошкольника // Сборник материалов Ежегодной международной научно-практической конференции «Воспитание и обучение детей младшего возраста». 2015. №. URL: </a:t>
            </a:r>
            <a:r>
              <a:rPr lang="ru-RU" sz="2100" dirty="0" smtClean="0">
                <a:hlinkClick r:id="rId2"/>
              </a:rPr>
              <a:t>http://cyberleninka.ru/article/n/osobennosti-sotsialno-kommunikativnogo-razvitiya-rebenka-doshkolnika</a:t>
            </a:r>
            <a:endParaRPr lang="ru-RU" sz="2100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Роль социально-коммуникативного развития дошкольников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628800"/>
            <a:ext cx="8208912" cy="4525963"/>
          </a:xfrm>
        </p:spPr>
        <p:txBody>
          <a:bodyPr/>
          <a:lstStyle/>
          <a:p>
            <a:r>
              <a:rPr lang="ru-RU" b="1" dirty="0" smtClean="0"/>
              <a:t>Социальная ситуация развития </a:t>
            </a:r>
            <a:r>
              <a:rPr lang="ru-RU" dirty="0" smtClean="0"/>
              <a:t>– сложившаяся </a:t>
            </a:r>
            <a:r>
              <a:rPr lang="ru-RU" u="sng" dirty="0" smtClean="0"/>
              <a:t>система взаимоотношений </a:t>
            </a:r>
            <a:r>
              <a:rPr lang="ru-RU" dirty="0" smtClean="0"/>
              <a:t>ребенка </a:t>
            </a:r>
            <a:r>
              <a:rPr lang="ru-RU" u="sng" dirty="0" smtClean="0"/>
              <a:t>с окружающим социальным миром</a:t>
            </a:r>
            <a:r>
              <a:rPr lang="ru-RU" dirty="0" smtClean="0"/>
              <a:t>, представленным, в первую очередь, взрослым и другими людьми.</a:t>
            </a:r>
            <a:endParaRPr lang="ru-RU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ъект 2"/>
          <p:cNvSpPr>
            <a:spLocks noGrp="1"/>
          </p:cNvSpPr>
          <p:nvPr>
            <p:ph idx="1"/>
          </p:nvPr>
        </p:nvSpPr>
        <p:spPr>
          <a:xfrm>
            <a:off x="611560" y="548680"/>
            <a:ext cx="8064896" cy="583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altLang="ru-RU" sz="2800" dirty="0" smtClean="0"/>
          </a:p>
          <a:p>
            <a:pPr marL="0" indent="0" algn="ctr">
              <a:buNone/>
            </a:pPr>
            <a:r>
              <a:rPr lang="ru-RU" altLang="ru-RU" sz="2800" b="1" dirty="0"/>
              <a:t>Интернет-магазин издательства «</a:t>
            </a:r>
            <a:r>
              <a:rPr lang="ru-RU" altLang="ru-RU" sz="2800" b="1" dirty="0" smtClean="0"/>
              <a:t>ТИТУЛ» </a:t>
            </a:r>
            <a:endParaRPr lang="ru-RU" altLang="ru-RU" sz="2800" b="1" dirty="0"/>
          </a:p>
          <a:p>
            <a:pPr marL="0" indent="0" algn="ctr">
              <a:buNone/>
            </a:pPr>
            <a:r>
              <a:rPr lang="en-US" altLang="ru-RU" sz="2800" dirty="0" smtClean="0">
                <a:hlinkClick r:id="rId2"/>
              </a:rPr>
              <a:t>https://www.englishteachers.ru/shop</a:t>
            </a:r>
            <a:r>
              <a:rPr lang="en-US" altLang="ru-RU" sz="2800" dirty="0" smtClean="0"/>
              <a:t> </a:t>
            </a:r>
          </a:p>
          <a:p>
            <a:pPr marL="0" indent="0" algn="ctr">
              <a:buNone/>
            </a:pPr>
            <a:endParaRPr lang="en-US" altLang="ru-RU" sz="2800" dirty="0" smtClean="0"/>
          </a:p>
          <a:p>
            <a:pPr marL="0" indent="0" algn="ctr">
              <a:buNone/>
            </a:pPr>
            <a:r>
              <a:rPr lang="ru-RU" altLang="ru-RU" sz="2800" b="1" u="sng" dirty="0" smtClean="0"/>
              <a:t>«ТИТУЛ» в социальных сетях</a:t>
            </a:r>
          </a:p>
          <a:p>
            <a:pPr marL="0" indent="0">
              <a:buNone/>
            </a:pPr>
            <a:r>
              <a:rPr lang="ru-RU" altLang="ru-RU" sz="2800" dirty="0" smtClean="0"/>
              <a:t>ВКонтакте - </a:t>
            </a:r>
            <a:r>
              <a:rPr lang="en-US" altLang="ru-RU" sz="2800" dirty="0">
                <a:hlinkClick r:id="rId3"/>
              </a:rPr>
              <a:t>http://vk.com/titulpublishers</a:t>
            </a:r>
            <a:r>
              <a:rPr lang="ru-RU" altLang="ru-RU" sz="2800" dirty="0"/>
              <a:t> </a:t>
            </a:r>
            <a:endParaRPr lang="ru-RU" altLang="ru-RU" sz="2800" dirty="0" smtClean="0"/>
          </a:p>
          <a:p>
            <a:pPr marL="0" indent="0">
              <a:buNone/>
            </a:pPr>
            <a:r>
              <a:rPr lang="en-US" altLang="ru-RU" sz="2800" dirty="0" smtClean="0"/>
              <a:t>Facebook - </a:t>
            </a:r>
            <a:r>
              <a:rPr lang="en-US" altLang="ru-RU" sz="2800" dirty="0">
                <a:hlinkClick r:id="rId4"/>
              </a:rPr>
              <a:t>https://www.facebook.com/titulpublishers</a:t>
            </a:r>
            <a:endParaRPr lang="ru-RU" altLang="ru-RU" sz="2800" dirty="0"/>
          </a:p>
          <a:p>
            <a:pPr marL="0" indent="0">
              <a:buNone/>
            </a:pPr>
            <a:r>
              <a:rPr lang="en-US" altLang="ru-RU" sz="2800" dirty="0" smtClean="0"/>
              <a:t>Instagram </a:t>
            </a:r>
            <a:r>
              <a:rPr lang="ru-RU" altLang="ru-RU" sz="2800" dirty="0" smtClean="0"/>
              <a:t>и </a:t>
            </a:r>
            <a:r>
              <a:rPr lang="en-US" altLang="ru-RU" sz="2800" dirty="0" smtClean="0"/>
              <a:t>Twitter - </a:t>
            </a:r>
            <a:r>
              <a:rPr lang="en-US" altLang="ru-RU" sz="2800" dirty="0">
                <a:solidFill>
                  <a:srgbClr val="0033CC"/>
                </a:solidFill>
              </a:rPr>
              <a:t>@titulpublishers</a:t>
            </a:r>
            <a:r>
              <a:rPr lang="ru-RU" altLang="ru-RU" sz="2800" dirty="0">
                <a:solidFill>
                  <a:srgbClr val="0033CC"/>
                </a:solidFill>
              </a:rPr>
              <a:t> </a:t>
            </a:r>
            <a:r>
              <a:rPr lang="en-US" altLang="ru-RU" sz="2800" dirty="0">
                <a:solidFill>
                  <a:srgbClr val="0033CC"/>
                </a:solidFill>
              </a:rPr>
              <a:t>  </a:t>
            </a:r>
            <a:endParaRPr lang="en-US" altLang="ru-RU" sz="2800" dirty="0" smtClean="0">
              <a:solidFill>
                <a:srgbClr val="0033CC"/>
              </a:solidFill>
            </a:endParaRPr>
          </a:p>
          <a:p>
            <a:pPr marL="0" indent="0">
              <a:buNone/>
            </a:pPr>
            <a:endParaRPr lang="en-US" altLang="ru-RU" sz="2800" dirty="0" smtClean="0">
              <a:solidFill>
                <a:srgbClr val="0033CC"/>
              </a:solidFill>
            </a:endParaRPr>
          </a:p>
          <a:p>
            <a:pPr marL="0" indent="0">
              <a:buNone/>
            </a:pPr>
            <a:r>
              <a:rPr lang="ru-RU" altLang="ru-RU" sz="2800" dirty="0" smtClean="0">
                <a:solidFill>
                  <a:srgbClr val="0033CC"/>
                </a:solidFill>
              </a:rPr>
              <a:t>        </a:t>
            </a:r>
            <a:r>
              <a:rPr lang="en-US" altLang="ru-RU" sz="3600" dirty="0" smtClean="0">
                <a:solidFill>
                  <a:srgbClr val="0033CC"/>
                </a:solidFill>
              </a:rPr>
              <a:t>#titulpublishers </a:t>
            </a:r>
            <a:r>
              <a:rPr lang="ru-RU" altLang="ru-RU" sz="3600" dirty="0" smtClean="0">
                <a:solidFill>
                  <a:srgbClr val="0033CC"/>
                </a:solidFill>
              </a:rPr>
              <a:t> </a:t>
            </a:r>
            <a:r>
              <a:rPr lang="en-US" altLang="ru-RU" sz="3600" dirty="0" smtClean="0">
                <a:solidFill>
                  <a:srgbClr val="0033CC"/>
                </a:solidFill>
              </a:rPr>
              <a:t>#</a:t>
            </a:r>
            <a:r>
              <a:rPr lang="ru-RU" altLang="ru-RU" sz="3600" dirty="0" smtClean="0">
                <a:solidFill>
                  <a:srgbClr val="0033CC"/>
                </a:solidFill>
              </a:rPr>
              <a:t>издательствотитул</a:t>
            </a:r>
            <a:endParaRPr lang="en-US" altLang="ru-RU" sz="2800" dirty="0" smtClean="0">
              <a:solidFill>
                <a:srgbClr val="0033CC"/>
              </a:solidFill>
            </a:endParaRPr>
          </a:p>
          <a:p>
            <a:pPr marL="0" indent="0">
              <a:buNone/>
            </a:pPr>
            <a:endParaRPr lang="ru-RU" altLang="ru-RU" dirty="0" smtClean="0"/>
          </a:p>
          <a:p>
            <a:pPr marL="0" indent="0" algn="ctr">
              <a:buNone/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8585342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704856" cy="980728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>Целевые ориентиры на этапе завершения дошкольного образования: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08912" cy="5328592"/>
          </a:xfrm>
        </p:spPr>
        <p:txBody>
          <a:bodyPr>
            <a:normAutofit fontScale="70000" lnSpcReduction="20000"/>
          </a:bodyPr>
          <a:lstStyle/>
          <a:p>
            <a:r>
              <a:rPr lang="ru-RU" sz="3000" dirty="0" smtClean="0"/>
              <a:t>ребенок овладевает основными культурными способами деятельности, проявляет инициативу и самостоятельность в разных видах деятельности - игре, общении, познавательно-исследовательской деятельности, конструировании и др.; способен выбирать себе род занятий, участников по совместной деятельности;</a:t>
            </a:r>
          </a:p>
          <a:p>
            <a:r>
              <a:rPr lang="ru-RU" sz="3000" b="1" dirty="0" smtClean="0"/>
              <a:t>ребенок</a:t>
            </a:r>
            <a:r>
              <a:rPr lang="ru-RU" sz="3000" dirty="0" smtClean="0"/>
              <a:t> </a:t>
            </a:r>
            <a:r>
              <a:rPr lang="ru-RU" sz="3000" b="1" dirty="0" smtClean="0"/>
              <a:t>обладает установкой положительного отношения к миру, к разным видам труда, другим людям и самому себе, обладает чувством собственного достоинства; активно взаимодействует со сверстниками и взрослыми, участвует в совместных играх. Способен договариваться, учитывать интересы и чувства других, сопереживать неудачам и радоваться успехам других, адекватно проявляет свои чувства, в том числе чувство веры в себя, старается разрешать конфликты</a:t>
            </a:r>
            <a:r>
              <a:rPr lang="ru-RU" sz="3000" dirty="0" smtClean="0"/>
              <a:t>;</a:t>
            </a:r>
          </a:p>
          <a:p>
            <a:r>
              <a:rPr lang="ru-RU" sz="3000" dirty="0" smtClean="0"/>
              <a:t>ребенок обладает развитым воображением, которое реализуется в разных видах деятельности, и прежде всего в игре; ребенок владеет разными формами и видами игры, различает условную и реальную ситуации, умеет подчиняться разным правилам и социальным нормам;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13384"/>
            <a:ext cx="8496944" cy="5544616"/>
          </a:xfrm>
        </p:spPr>
        <p:txBody>
          <a:bodyPr>
            <a:normAutofit fontScale="47500" lnSpcReduction="20000"/>
          </a:bodyPr>
          <a:lstStyle/>
          <a:p>
            <a:r>
              <a:rPr lang="ru-RU" sz="4000" b="1" dirty="0" smtClean="0"/>
              <a:t>ребенок достаточно хорошо владеет устной речью, может выражать свои мысли и желания, может использовать речь для выражения своих мыслей, чувств и желаний, построения речевого высказывания в ситуации общения, может выделять звуки в словах, у ребенка складываются предпосылки грамотности</a:t>
            </a:r>
            <a:r>
              <a:rPr lang="ru-RU" sz="4000" dirty="0" smtClean="0"/>
              <a:t>;</a:t>
            </a:r>
          </a:p>
          <a:p>
            <a:r>
              <a:rPr lang="ru-RU" sz="4000" dirty="0" smtClean="0"/>
              <a:t>у ребенка развита крупная и мелкая моторика; он подвижен, вынослив, владеет основными движениями, может контролировать свои движения и управлять ими;</a:t>
            </a:r>
          </a:p>
          <a:p>
            <a:r>
              <a:rPr lang="ru-RU" sz="4000" b="1" dirty="0" smtClean="0"/>
              <a:t>ребенок способен к волевым усилиям, может следовать социальным нормам поведения и правилам в разных видах деятельности, во взаимоотношениях со взрослыми и сверстниками, может соблюдать правила безопасного поведения и личной гигиены</a:t>
            </a:r>
            <a:r>
              <a:rPr lang="ru-RU" sz="4000" dirty="0" smtClean="0"/>
              <a:t>;</a:t>
            </a:r>
          </a:p>
          <a:p>
            <a:r>
              <a:rPr lang="ru-RU" sz="4000" dirty="0" smtClean="0"/>
              <a:t>ребенок проявляет любознательность, задает вопросы взрослым и сверстникам, интересуется причинно-следственными связями, </a:t>
            </a:r>
            <a:r>
              <a:rPr lang="ru-RU" sz="4000" u="sng" dirty="0" smtClean="0"/>
              <a:t>пытается самостоятельно придумывать объяснения явлениям природы и поступкам людей</a:t>
            </a:r>
            <a:r>
              <a:rPr lang="ru-RU" sz="4000" dirty="0" smtClean="0"/>
              <a:t>; склонен наблюдать, экспериментировать. </a:t>
            </a:r>
            <a:r>
              <a:rPr lang="ru-RU" sz="4000" u="sng" dirty="0" smtClean="0"/>
              <a:t>Обладает начальными знаниями о себе, о природном и социальном мире, в котором он живет</a:t>
            </a:r>
            <a:r>
              <a:rPr lang="ru-RU" sz="4000" dirty="0" smtClean="0"/>
              <a:t>; знаком с произведениями детской литературы, обладает элементарными представлениями из области живой природы, естествознания, математики, истории и т.п.; </a:t>
            </a:r>
            <a:r>
              <a:rPr lang="ru-RU" sz="4000" u="sng" dirty="0" smtClean="0"/>
              <a:t>ребенок способен к принятию собственных решений</a:t>
            </a:r>
            <a:r>
              <a:rPr lang="ru-RU" sz="4000" dirty="0" smtClean="0"/>
              <a:t>, опираясь на свои знания и умения в различных видах деятельности.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704856" cy="980728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>Целевые ориентиры на этапе завершения дошкольного образования: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Основные направления психического развития в дошкольном детстве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u="sng" dirty="0" smtClean="0"/>
              <a:t>Формирование личности</a:t>
            </a:r>
          </a:p>
          <a:p>
            <a:pPr>
              <a:buNone/>
            </a:pPr>
            <a:r>
              <a:rPr lang="ru-RU" dirty="0" smtClean="0"/>
              <a:t>Ребенок учится в определенных процессах управлять своим поведением и деятельностью, предвидеть ее результат и контролировать выполнение.</a:t>
            </a:r>
          </a:p>
          <a:p>
            <a:r>
              <a:rPr lang="ru-RU" u="sng" dirty="0" smtClean="0"/>
              <a:t>Расширение сферы деятельности ребенка</a:t>
            </a:r>
          </a:p>
          <a:p>
            <a:pPr>
              <a:buNone/>
            </a:pPr>
            <a:r>
              <a:rPr lang="ru-RU" dirty="0" smtClean="0"/>
              <a:t>Происходит переход к общению со сверстниками и взрослыми; формируются навыки, умения, способности и личностные качества (настойчивость, организованность, общительность, инициативность, трудолюбие и т.д.)</a:t>
            </a:r>
          </a:p>
          <a:p>
            <a:r>
              <a:rPr lang="ru-RU" u="sng" dirty="0" smtClean="0"/>
              <a:t>Интенсивное познавательное развитие</a:t>
            </a:r>
          </a:p>
          <a:p>
            <a:pPr>
              <a:buNone/>
            </a:pPr>
            <a:r>
              <a:rPr lang="ru-RU" dirty="0" smtClean="0"/>
              <a:t>Обогащается словарный запас, развивается наглядное мышление, внимание, память, воображение.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84784"/>
            <a:ext cx="7283152" cy="4525963"/>
          </a:xfrm>
        </p:spPr>
        <p:txBody>
          <a:bodyPr/>
          <a:lstStyle/>
          <a:p>
            <a:r>
              <a:rPr lang="ru-RU" dirty="0" smtClean="0"/>
              <a:t>За счет чего реализуется социально-коммуникативное развитие в курсе «12 шагов к английскому языку»?</a:t>
            </a:r>
          </a:p>
          <a:p>
            <a:r>
              <a:rPr lang="ru-RU" dirty="0" smtClean="0"/>
              <a:t>Рассмотрим примеры из курса.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1072</Words>
  <Application>Microsoft Office PowerPoint</Application>
  <PresentationFormat>Экран (4:3)</PresentationFormat>
  <Paragraphs>70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Социально-коммуникативное развитие в рамках раннего обучения английскому языку (на примерах курса  «12 шагов к английскому языку»)</vt:lpstr>
      <vt:lpstr>Документы</vt:lpstr>
      <vt:lpstr>ФГОС ДО</vt:lpstr>
      <vt:lpstr>Слайд 4</vt:lpstr>
      <vt:lpstr>Слайд 5</vt:lpstr>
      <vt:lpstr>Целевые ориентиры на этапе завершения дошкольного образования:</vt:lpstr>
      <vt:lpstr>Целевые ориентиры на этапе завершения дошкольного образования:</vt:lpstr>
      <vt:lpstr>Основные направления психического развития в дошкольном детстве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Разрезной материал</vt:lpstr>
      <vt:lpstr>Социально-коммуникативное развитие в игре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Социально-коммуникативное развитие  в курсе «12 шагов к английскому языку»</vt:lpstr>
      <vt:lpstr>Роль социально-коммуникативного развития дошкольников</vt:lpstr>
      <vt:lpstr>Слайд 49</vt:lpstr>
      <vt:lpstr>Слайд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Социально-коммуникативное развитие дошкольников  на занятиях английским языком  (на примерах курса «12 шагов к английскому языку»)</dc:title>
  <cp:lastModifiedBy>bae</cp:lastModifiedBy>
  <cp:revision>81</cp:revision>
  <dcterms:modified xsi:type="dcterms:W3CDTF">2017-10-19T14:35:31Z</dcterms:modified>
</cp:coreProperties>
</file>