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</p:sldIdLst>
  <p:sldSz cx="10080625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302" y="-90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7" name="Рисунок 36"/>
          <p:cNvPicPr/>
          <p:nvPr/>
        </p:nvPicPr>
        <p:blipFill>
          <a:blip r:embed="rId2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504000" y="288000"/>
            <a:ext cx="9072000" cy="578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7" name="Рисунок 76"/>
          <p:cNvPicPr/>
          <p:nvPr/>
        </p:nvPicPr>
        <p:blipFill>
          <a:blip r:embed="rId2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78" name="Рисунок 77"/>
          <p:cNvPicPr/>
          <p:nvPr/>
        </p:nvPicPr>
        <p:blipFill>
          <a:blip r:embed="rId2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6" name="PlaceHolder 2"/>
          <p:cNvSpPr>
            <a:spLocks noGrp="1"/>
          </p:cNvSpPr>
          <p:nvPr>
            <p:ph type="subTitle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subTitle"/>
          </p:nvPr>
        </p:nvSpPr>
        <p:spPr>
          <a:xfrm>
            <a:off x="504000" y="288000"/>
            <a:ext cx="9072000" cy="578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7" name="PlaceHolder 4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3" name="PlaceHolder 5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17" name="Рисунок 116"/>
          <p:cNvPicPr/>
          <p:nvPr/>
        </p:nvPicPr>
        <p:blipFill>
          <a:blip r:embed="rId2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118" name="Рисунок 117"/>
          <p:cNvPicPr/>
          <p:nvPr/>
        </p:nvPicPr>
        <p:blipFill>
          <a:blip r:embed="rId2"/>
          <a:stretch/>
        </p:blipFill>
        <p:spPr>
          <a:xfrm>
            <a:off x="2292480" y="1823400"/>
            <a:ext cx="5495040" cy="4384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88000"/>
            <a:ext cx="9072000" cy="5787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11408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4384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411408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37960"/>
            <a:ext cx="9072000" cy="13482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823760"/>
            <a:ext cx="442692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114080"/>
            <a:ext cx="9072000" cy="20912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x-none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8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x-none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x-none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x-none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x-none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x-none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x-none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x-none" sz="2000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x-none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x-none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AEAA74C8-2A31-4058-9928-ACBD327C7F89}" type="slidenum">
              <a:rPr lang="x-none" sz="1400">
                <a:latin typeface="Times New Roman"/>
              </a:r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/>
          <p:cNvPicPr/>
          <p:nvPr/>
        </p:nvPicPr>
        <p:blipFill>
          <a:blip r:embed="rId14"/>
          <a:stretch/>
        </p:blipFill>
        <p:spPr>
          <a:xfrm>
            <a:off x="0" y="0"/>
            <a:ext cx="10079640" cy="7560000"/>
          </a:xfrm>
          <a:prstGeom prst="rect">
            <a:avLst/>
          </a:prstGeom>
          <a:ln>
            <a:noFill/>
          </a:ln>
        </p:spPr>
      </p:pic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288000"/>
            <a:ext cx="9072000" cy="1248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504000" y="1823760"/>
            <a:ext cx="9072000" cy="438444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 sz="347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 sz="3039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 sz="26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 sz="217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 sz="217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17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170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dt"/>
          </p:nvPr>
        </p:nvSpPr>
        <p:spPr>
          <a:xfrm>
            <a:off x="504000" y="6886440"/>
            <a:ext cx="2348280" cy="520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43" name="PlaceHolder 4"/>
          <p:cNvSpPr>
            <a:spLocks noGrp="1"/>
          </p:cNvSpPr>
          <p:nvPr>
            <p:ph type="ftr"/>
          </p:nvPr>
        </p:nvSpPr>
        <p:spPr>
          <a:xfrm>
            <a:off x="3447000" y="6886440"/>
            <a:ext cx="3195000" cy="52092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ru-RU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44" name="PlaceHolder 5"/>
          <p:cNvSpPr>
            <a:spLocks noGrp="1"/>
          </p:cNvSpPr>
          <p:nvPr>
            <p:ph type="sldNum"/>
          </p:nvPr>
        </p:nvSpPr>
        <p:spPr>
          <a:xfrm>
            <a:off x="7227000" y="6886440"/>
            <a:ext cx="2348280" cy="52092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4A106375-93AD-4B16-A8DC-430D4DCED183}" type="slidenum">
              <a:rPr lang="ru-RU" sz="1400">
                <a:latin typeface="Times New Roman"/>
              </a:r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Рисунок 78"/>
          <p:cNvPicPr/>
          <p:nvPr/>
        </p:nvPicPr>
        <p:blipFill>
          <a:blip r:embed="rId14"/>
          <a:stretch/>
        </p:blipFill>
        <p:spPr>
          <a:xfrm>
            <a:off x="0" y="0"/>
            <a:ext cx="10078560" cy="7560000"/>
          </a:xfrm>
          <a:prstGeom prst="rect">
            <a:avLst/>
          </a:prstGeom>
          <a:ln>
            <a:noFill/>
          </a:ln>
        </p:spPr>
      </p:pic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503640" y="301320"/>
            <a:ext cx="9071280" cy="1261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503640" y="1768680"/>
            <a:ext cx="9071280" cy="438444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82" name="PlaceHolder 3"/>
          <p:cNvSpPr>
            <a:spLocks noGrp="1"/>
          </p:cNvSpPr>
          <p:nvPr>
            <p:ph type="dt"/>
          </p:nvPr>
        </p:nvSpPr>
        <p:spPr>
          <a:xfrm>
            <a:off x="503640" y="6886800"/>
            <a:ext cx="2348280" cy="520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83" name="PlaceHolder 4"/>
          <p:cNvSpPr>
            <a:spLocks noGrp="1"/>
          </p:cNvSpPr>
          <p:nvPr>
            <p:ph type="ftr"/>
          </p:nvPr>
        </p:nvSpPr>
        <p:spPr>
          <a:xfrm>
            <a:off x="3447000" y="6886800"/>
            <a:ext cx="3194640" cy="52092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ru-RU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84" name="PlaceHolder 5"/>
          <p:cNvSpPr>
            <a:spLocks noGrp="1"/>
          </p:cNvSpPr>
          <p:nvPr>
            <p:ph type="sldNum"/>
          </p:nvPr>
        </p:nvSpPr>
        <p:spPr>
          <a:xfrm>
            <a:off x="7227000" y="6886800"/>
            <a:ext cx="2348280" cy="52092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2E3A405F-7D2A-4810-B66C-18A5D1C62E2E}" type="slidenum">
              <a:rPr lang="ru-RU" sz="1400">
                <a:latin typeface="Times New Roman"/>
              </a:r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1080000" y="832320"/>
            <a:ext cx="8100000" cy="6007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endParaRPr/>
          </a:p>
          <a:p>
            <a:pPr algn="ctr"/>
            <a:r>
              <a:rPr lang="ru-RU" sz="3600" b="1">
                <a:latin typeface="Times New Roman"/>
              </a:rPr>
              <a:t>Работаем по ФГОС: формирование и </a:t>
            </a:r>
            <a:endParaRPr/>
          </a:p>
          <a:p>
            <a:pPr algn="ctr"/>
            <a:r>
              <a:rPr lang="ru-RU" sz="3600" b="1">
                <a:latin typeface="Times New Roman"/>
              </a:rPr>
              <a:t>мониторинг развития </a:t>
            </a:r>
            <a:endParaRPr/>
          </a:p>
          <a:p>
            <a:pPr algn="ctr"/>
            <a:r>
              <a:rPr lang="ru-RU" sz="3600" b="1">
                <a:latin typeface="Times New Roman"/>
              </a:rPr>
              <a:t>универсальных учебных действий </a:t>
            </a:r>
            <a:endParaRPr/>
          </a:p>
          <a:p>
            <a:pPr algn="ctr"/>
            <a:r>
              <a:rPr lang="ru-RU" sz="3600" b="1">
                <a:latin typeface="Times New Roman"/>
              </a:rPr>
              <a:t>на уроках английского языка </a:t>
            </a:r>
            <a:endParaRPr/>
          </a:p>
          <a:p>
            <a:pPr algn="ctr"/>
            <a:r>
              <a:rPr lang="ru-RU" sz="3600" b="1">
                <a:latin typeface="Times New Roman"/>
              </a:rPr>
              <a:t>в 2-5 классах </a:t>
            </a:r>
            <a:endParaRPr/>
          </a:p>
          <a:p>
            <a:pPr algn="ctr"/>
            <a:r>
              <a:rPr lang="ru-RU" sz="3600" b="1">
                <a:latin typeface="Times New Roman"/>
              </a:rPr>
              <a:t>(на примере учебных пособий</a:t>
            </a:r>
            <a:endParaRPr/>
          </a:p>
          <a:p>
            <a:pPr algn="ctr"/>
            <a:r>
              <a:rPr lang="ru-RU" sz="3600" b="1">
                <a:latin typeface="Times New Roman"/>
              </a:rPr>
              <a:t>издательства «ТИТУЛ»)</a:t>
            </a:r>
            <a:endParaRPr/>
          </a:p>
          <a:p>
            <a:pPr algn="ctr"/>
            <a:endParaRPr/>
          </a:p>
          <a:p>
            <a:pPr algn="r"/>
            <a:endParaRPr/>
          </a:p>
          <a:p>
            <a:pPr algn="r"/>
            <a:endParaRPr/>
          </a:p>
          <a:p>
            <a:pPr algn="r"/>
            <a:endParaRPr/>
          </a:p>
          <a:p>
            <a:pPr algn="r"/>
            <a:r>
              <a:rPr lang="ru-RU" sz="2400" b="1" i="1">
                <a:latin typeface="Times New Roman"/>
              </a:rPr>
              <a:t>          к.п.н. В.Г. Апальков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3600" b="1" strike="noStrike">
                <a:solidFill>
                  <a:srgbClr val="000000"/>
                </a:solidFill>
                <a:latin typeface="Times New Roman"/>
                <a:ea typeface="Droid Sans Fallback"/>
              </a:rPr>
              <a:t>Предметные результаты</a:t>
            </a:r>
            <a:endParaRPr/>
          </a:p>
        </p:txBody>
      </p:sp>
      <p:sp>
        <p:nvSpPr>
          <p:cNvPr id="137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just">
              <a:lnSpc>
                <a:spcPct val="150000"/>
              </a:lnSpc>
            </a:pPr>
            <a:r>
              <a:rPr lang="ru-RU" sz="3600" strike="noStrike">
                <a:solidFill>
                  <a:srgbClr val="000000"/>
                </a:solidFill>
                <a:latin typeface="Times New Roman"/>
                <a:ea typeface="Droid Sans Fallback"/>
              </a:rPr>
              <a:t>освоенный обучающимися в ходе изучения учебных предметов опыт специфической для каждой предметной области деятельности по получению нового знания, его преобразованию и применению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Times New Roman"/>
              </a:rPr>
              <a:t>ВИДЫ УУД</a:t>
            </a:r>
            <a:endParaRPr/>
          </a:p>
        </p:txBody>
      </p:sp>
      <p:sp>
        <p:nvSpPr>
          <p:cNvPr id="139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571500" indent="-571500">
              <a:buSzPct val="45000"/>
              <a:buFont typeface="Wingdings" panose="05000000000000000000" pitchFamily="2" charset="2"/>
              <a:buChar char="q"/>
            </a:pPr>
            <a:r>
              <a:rPr lang="ru-RU" sz="36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личностные, </a:t>
            </a:r>
            <a:endParaRPr dirty="0"/>
          </a:p>
          <a:p>
            <a:pPr marL="571500" indent="-571500">
              <a:buSzPct val="45000"/>
              <a:buFont typeface="Wingdings" panose="05000000000000000000" pitchFamily="2" charset="2"/>
              <a:buChar char="q"/>
            </a:pPr>
            <a:r>
              <a:rPr lang="ru-RU" sz="36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регулятивные (включающие также действия </a:t>
            </a:r>
            <a:r>
              <a:rPr lang="ru-RU" sz="3600" strike="noStrike" dirty="0" err="1">
                <a:solidFill>
                  <a:srgbClr val="000000"/>
                </a:solidFill>
                <a:latin typeface="Times New Roman"/>
                <a:ea typeface="Droid Sans Fallback"/>
              </a:rPr>
              <a:t>саморегуляции</a:t>
            </a:r>
            <a:r>
              <a:rPr lang="ru-RU" sz="36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), </a:t>
            </a:r>
            <a:endParaRPr dirty="0"/>
          </a:p>
          <a:p>
            <a:pPr marL="571500" indent="-571500">
              <a:buSzPct val="45000"/>
              <a:buFont typeface="Wingdings" panose="05000000000000000000" pitchFamily="2" charset="2"/>
              <a:buChar char="q"/>
            </a:pPr>
            <a:r>
              <a:rPr lang="ru-RU" sz="36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познавательные, </a:t>
            </a:r>
            <a:endParaRPr dirty="0"/>
          </a:p>
          <a:p>
            <a:pPr marL="571500" indent="-571500">
              <a:buSzPct val="45000"/>
              <a:buFont typeface="Wingdings" panose="05000000000000000000" pitchFamily="2" charset="2"/>
              <a:buChar char="q"/>
            </a:pPr>
            <a:r>
              <a:rPr lang="ru-RU" sz="36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коммуникативные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CustomShape 1"/>
          <p:cNvSpPr/>
          <p:nvPr/>
        </p:nvSpPr>
        <p:spPr>
          <a:xfrm>
            <a:off x="575640" y="219240"/>
            <a:ext cx="8998920" cy="11484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Личностные универсальные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учебные действия</a:t>
            </a:r>
            <a:endParaRPr/>
          </a:p>
        </p:txBody>
      </p:sp>
      <p:sp>
        <p:nvSpPr>
          <p:cNvPr id="141" name="CustomShape 2"/>
          <p:cNvSpPr/>
          <p:nvPr/>
        </p:nvSpPr>
        <p:spPr>
          <a:xfrm>
            <a:off x="2015640" y="1803240"/>
            <a:ext cx="5759280" cy="6444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личностное самоопределение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/>
          </a:p>
        </p:txBody>
      </p:sp>
      <p:sp>
        <p:nvSpPr>
          <p:cNvPr id="142" name="CustomShape 3"/>
          <p:cNvSpPr/>
          <p:nvPr/>
        </p:nvSpPr>
        <p:spPr>
          <a:xfrm>
            <a:off x="611640" y="2736000"/>
            <a:ext cx="8998920" cy="151164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ценностно-смысловая ориентация учащихся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 и нравственно-этическое оценивание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(то есть умение ответить на вопрос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«Что такое хорошо, что такое плохо?»)</a:t>
            </a:r>
            <a:endParaRPr/>
          </a:p>
        </p:txBody>
      </p:sp>
      <p:sp>
        <p:nvSpPr>
          <p:cNvPr id="143" name="CustomShape 4"/>
          <p:cNvSpPr/>
          <p:nvPr/>
        </p:nvSpPr>
        <p:spPr>
          <a:xfrm>
            <a:off x="577080" y="4536000"/>
            <a:ext cx="8998920" cy="133488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смыслообразования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(соотношение цели действия и его результата,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то есть умение ответить на вопрос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«Какое значение, смысл имеет для меня учение?»)</a:t>
            </a:r>
            <a:endParaRPr/>
          </a:p>
        </p:txBody>
      </p:sp>
      <p:sp>
        <p:nvSpPr>
          <p:cNvPr id="144" name="CustomShape 5"/>
          <p:cNvSpPr/>
          <p:nvPr/>
        </p:nvSpPr>
        <p:spPr>
          <a:xfrm>
            <a:off x="577080" y="6339240"/>
            <a:ext cx="8998920" cy="644400"/>
          </a:xfrm>
          <a:prstGeom prst="roundRect">
            <a:avLst>
              <a:gd name="adj" fmla="val 11578"/>
            </a:avLst>
          </a:prstGeom>
          <a:solidFill>
            <a:srgbClr val="9999F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200" strike="noStrike">
                <a:solidFill>
                  <a:srgbClr val="000000"/>
                </a:solidFill>
                <a:latin typeface="Georgia"/>
                <a:ea typeface="DejaVu Sans"/>
              </a:rPr>
              <a:t>ориентацию в социальных ролях и межличностных отношениях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Shape 1"/>
          <p:cNvSpPr txBox="1"/>
          <p:nvPr/>
        </p:nvSpPr>
        <p:spPr>
          <a:xfrm>
            <a:off x="5040000" y="288000"/>
            <a:ext cx="4716000" cy="792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3600" b="1" strike="noStrike">
                <a:solidFill>
                  <a:srgbClr val="000000"/>
                </a:solidFill>
                <a:latin typeface="Times New Roman"/>
                <a:ea typeface="Droid Sans Fallback"/>
              </a:rPr>
              <a:t>Личностные УУД</a:t>
            </a:r>
            <a:endParaRPr/>
          </a:p>
        </p:txBody>
      </p:sp>
      <p:sp>
        <p:nvSpPr>
          <p:cNvPr id="146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/>
          </a:p>
        </p:txBody>
      </p:sp>
      <p:pic>
        <p:nvPicPr>
          <p:cNvPr id="147" name="Рисунок 146"/>
          <p:cNvPicPr/>
          <p:nvPr/>
        </p:nvPicPr>
        <p:blipFill>
          <a:blip r:embed="rId2"/>
          <a:srcRect l="21545" t="11309" r="44167" b="4872"/>
          <a:stretch/>
        </p:blipFill>
        <p:spPr>
          <a:xfrm>
            <a:off x="-72000" y="65520"/>
            <a:ext cx="4666680" cy="6414120"/>
          </a:xfrm>
          <a:prstGeom prst="rect">
            <a:avLst/>
          </a:prstGeom>
          <a:ln>
            <a:noFill/>
          </a:ln>
        </p:spPr>
      </p:pic>
      <p:pic>
        <p:nvPicPr>
          <p:cNvPr id="148" name="Рисунок 147"/>
          <p:cNvPicPr/>
          <p:nvPr/>
        </p:nvPicPr>
        <p:blipFill>
          <a:blip r:embed="rId3"/>
          <a:srcRect l="23119" t="11309" r="44023" b="8681"/>
          <a:stretch/>
        </p:blipFill>
        <p:spPr>
          <a:xfrm>
            <a:off x="5004360" y="1080000"/>
            <a:ext cx="4535640" cy="6209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Рисунок 148"/>
          <p:cNvPicPr/>
          <p:nvPr/>
        </p:nvPicPr>
        <p:blipFill>
          <a:blip r:embed="rId2"/>
          <a:srcRect l="21545" t="11309" r="44167" b="4872"/>
          <a:stretch/>
        </p:blipFill>
        <p:spPr>
          <a:xfrm>
            <a:off x="144000" y="180000"/>
            <a:ext cx="2736000" cy="3760560"/>
          </a:xfrm>
          <a:prstGeom prst="rect">
            <a:avLst/>
          </a:prstGeom>
          <a:ln>
            <a:noFill/>
          </a:ln>
        </p:spPr>
      </p:pic>
      <p:pic>
        <p:nvPicPr>
          <p:cNvPr id="150" name="Рисунок 149"/>
          <p:cNvPicPr/>
          <p:nvPr/>
        </p:nvPicPr>
        <p:blipFill>
          <a:blip r:embed="rId3"/>
          <a:srcRect l="23119" t="11309" r="44023" b="8681"/>
          <a:stretch/>
        </p:blipFill>
        <p:spPr>
          <a:xfrm>
            <a:off x="1728000" y="2160000"/>
            <a:ext cx="3072600" cy="4206600"/>
          </a:xfrm>
          <a:prstGeom prst="rect">
            <a:avLst/>
          </a:prstGeom>
          <a:ln>
            <a:noFill/>
          </a:ln>
        </p:spPr>
      </p:pic>
      <p:sp>
        <p:nvSpPr>
          <p:cNvPr id="151" name="CustomShape 1"/>
          <p:cNvSpPr/>
          <p:nvPr/>
        </p:nvSpPr>
        <p:spPr>
          <a:xfrm>
            <a:off x="4968360" y="79236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CCFF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400" strike="noStrike">
                <a:solidFill>
                  <a:srgbClr val="000000"/>
                </a:solidFill>
                <a:latin typeface="Georgia"/>
                <a:ea typeface="DejaVu Sans"/>
              </a:rPr>
              <a:t>Экологическое воспитание</a:t>
            </a:r>
            <a:endParaRPr/>
          </a:p>
        </p:txBody>
      </p:sp>
      <p:sp>
        <p:nvSpPr>
          <p:cNvPr id="152" name="CustomShape 2"/>
          <p:cNvSpPr/>
          <p:nvPr/>
        </p:nvSpPr>
        <p:spPr>
          <a:xfrm>
            <a:off x="4968360" y="208836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CCFF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Georgia"/>
                <a:ea typeface="DejaVu Sans"/>
              </a:rPr>
              <a:t>Критическое мышление</a:t>
            </a:r>
            <a:endParaRPr/>
          </a:p>
        </p:txBody>
      </p:sp>
      <p:sp>
        <p:nvSpPr>
          <p:cNvPr id="153" name="CustomShape 3"/>
          <p:cNvSpPr/>
          <p:nvPr/>
        </p:nvSpPr>
        <p:spPr>
          <a:xfrm>
            <a:off x="4968720" y="338472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CCFF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Georgia"/>
                <a:ea typeface="DejaVu Sans"/>
              </a:rPr>
              <a:t>Ответственность</a:t>
            </a: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/>
          </a:p>
        </p:txBody>
      </p:sp>
      <p:sp>
        <p:nvSpPr>
          <p:cNvPr id="154" name="CustomShape 4"/>
          <p:cNvSpPr/>
          <p:nvPr/>
        </p:nvSpPr>
        <p:spPr>
          <a:xfrm>
            <a:off x="4969440" y="468144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CCFF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Georgia"/>
                <a:ea typeface="DejaVu Sans"/>
              </a:rPr>
              <a:t>Положительное отношение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Georgia"/>
                <a:ea typeface="DejaVu Sans"/>
              </a:rPr>
              <a:t>к явлениям языка </a:t>
            </a:r>
            <a:endParaRPr/>
          </a:p>
        </p:txBody>
      </p:sp>
      <p:sp>
        <p:nvSpPr>
          <p:cNvPr id="155" name="CustomShape 5"/>
          <p:cNvSpPr/>
          <p:nvPr/>
        </p:nvSpPr>
        <p:spPr>
          <a:xfrm>
            <a:off x="4969800" y="5977800"/>
            <a:ext cx="4751640" cy="1151640"/>
          </a:xfrm>
          <a:prstGeom prst="roundRect">
            <a:avLst>
              <a:gd name="adj" fmla="val 11578"/>
            </a:avLst>
          </a:prstGeom>
          <a:solidFill>
            <a:srgbClr val="CCFF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trike="noStrike">
                <a:solidFill>
                  <a:srgbClr val="000000"/>
                </a:solidFill>
                <a:latin typeface="Georgia"/>
                <a:ea typeface="DejaVu Sans"/>
              </a:rPr>
              <a:t>Интерес</a:t>
            </a:r>
            <a:r>
              <a:rPr lang="ru-RU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Рисунок 155"/>
          <p:cNvPicPr/>
          <p:nvPr/>
        </p:nvPicPr>
        <p:blipFill>
          <a:blip r:embed="rId2"/>
          <a:srcRect l="3616" t="12308" r="29240" b="7647"/>
          <a:stretch/>
        </p:blipFill>
        <p:spPr>
          <a:xfrm>
            <a:off x="180000" y="1260000"/>
            <a:ext cx="8594640" cy="5760000"/>
          </a:xfrm>
          <a:prstGeom prst="rect">
            <a:avLst/>
          </a:prstGeom>
          <a:ln>
            <a:noFill/>
          </a:ln>
        </p:spPr>
      </p:pic>
      <p:sp>
        <p:nvSpPr>
          <p:cNvPr id="157" name="CustomShape 1"/>
          <p:cNvSpPr/>
          <p:nvPr/>
        </p:nvSpPr>
        <p:spPr>
          <a:xfrm>
            <a:off x="1656000" y="216000"/>
            <a:ext cx="6767640" cy="719640"/>
          </a:xfrm>
          <a:prstGeom prst="roundRect">
            <a:avLst>
              <a:gd name="adj" fmla="val 11578"/>
            </a:avLst>
          </a:prstGeom>
          <a:solidFill>
            <a:srgbClr val="CCFF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Georgia"/>
                <a:ea typeface="DejaVu Sans"/>
              </a:rPr>
              <a:t>Happy English.ru 4 класс</a:t>
            </a:r>
            <a:endParaRPr/>
          </a:p>
        </p:txBody>
      </p:sp>
      <p:sp>
        <p:nvSpPr>
          <p:cNvPr id="158" name="CustomShape 2"/>
          <p:cNvSpPr/>
          <p:nvPr/>
        </p:nvSpPr>
        <p:spPr>
          <a:xfrm>
            <a:off x="7272360" y="3312360"/>
            <a:ext cx="2627640" cy="827640"/>
          </a:xfrm>
          <a:prstGeom prst="roundRect">
            <a:avLst>
              <a:gd name="adj" fmla="val 11578"/>
            </a:avLst>
          </a:prstGeom>
          <a:solidFill>
            <a:srgbClr val="CCFF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000" strike="noStrike">
                <a:solidFill>
                  <a:srgbClr val="000000"/>
                </a:solidFill>
                <a:latin typeface="Georgia"/>
                <a:ea typeface="DejaVu Sans"/>
              </a:rPr>
              <a:t>Интерес и уважение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000" strike="noStrike">
                <a:solidFill>
                  <a:srgbClr val="000000"/>
                </a:solidFill>
                <a:latin typeface="Georgia"/>
                <a:ea typeface="DejaVu Sans"/>
              </a:rPr>
              <a:t>к другим народам</a:t>
            </a:r>
            <a:endParaRPr/>
          </a:p>
        </p:txBody>
      </p:sp>
      <p:sp>
        <p:nvSpPr>
          <p:cNvPr id="159" name="CustomShape 3"/>
          <p:cNvSpPr/>
          <p:nvPr/>
        </p:nvSpPr>
        <p:spPr>
          <a:xfrm>
            <a:off x="6840000" y="4464720"/>
            <a:ext cx="3060000" cy="1475280"/>
          </a:xfrm>
          <a:prstGeom prst="roundRect">
            <a:avLst>
              <a:gd name="adj" fmla="val 11578"/>
            </a:avLst>
          </a:prstGeom>
          <a:solidFill>
            <a:srgbClr val="CCFF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ru-RU" sz="2000">
                <a:solidFill>
                  <a:srgbClr val="000000"/>
                </a:solidFill>
                <a:latin typeface="Georgia"/>
                <a:ea typeface="DejaVu Sans"/>
              </a:rPr>
              <a:t>Желание осознавать </a:t>
            </a:r>
            <a:endParaRPr/>
          </a:p>
          <a:p>
            <a:pPr algn="ctr"/>
            <a:r>
              <a:rPr lang="ru-RU" sz="2000">
                <a:solidFill>
                  <a:srgbClr val="000000"/>
                </a:solidFill>
                <a:latin typeface="Georgia"/>
                <a:ea typeface="DejaVu Sans"/>
              </a:rPr>
              <a:t>свои трудности и </a:t>
            </a:r>
            <a:endParaRPr/>
          </a:p>
          <a:p>
            <a:pPr algn="ctr"/>
            <a:r>
              <a:rPr lang="ru-RU" sz="2000">
                <a:solidFill>
                  <a:srgbClr val="000000"/>
                </a:solidFill>
                <a:latin typeface="Georgia"/>
                <a:ea typeface="DejaVu Sans"/>
              </a:rPr>
              <a:t>стремиться к их </a:t>
            </a:r>
            <a:endParaRPr/>
          </a:p>
          <a:p>
            <a:pPr algn="ctr"/>
            <a:r>
              <a:rPr lang="ru-RU" sz="2000">
                <a:solidFill>
                  <a:srgbClr val="000000"/>
                </a:solidFill>
                <a:latin typeface="Georgia"/>
                <a:ea typeface="DejaVu Sans"/>
              </a:rPr>
              <a:t>преодолению</a:t>
            </a:r>
            <a:endParaRPr/>
          </a:p>
        </p:txBody>
      </p:sp>
      <p:sp>
        <p:nvSpPr>
          <p:cNvPr id="160" name="CustomShape 4"/>
          <p:cNvSpPr/>
          <p:nvPr/>
        </p:nvSpPr>
        <p:spPr>
          <a:xfrm>
            <a:off x="6912720" y="6192720"/>
            <a:ext cx="2987280" cy="1367280"/>
          </a:xfrm>
          <a:prstGeom prst="roundRect">
            <a:avLst>
              <a:gd name="adj" fmla="val 11578"/>
            </a:avLst>
          </a:prstGeom>
          <a:solidFill>
            <a:srgbClr val="CCFF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000">
                <a:latin typeface="Georgia"/>
              </a:rPr>
              <a:t>Уважение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000">
                <a:latin typeface="Georgia"/>
              </a:rPr>
              <a:t>к проявлению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000">
                <a:latin typeface="Georgia"/>
              </a:rPr>
              <a:t>особенностей 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000">
                <a:latin typeface="Georgia"/>
              </a:rPr>
              <a:t>инокультуры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extShape 1"/>
          <p:cNvSpPr txBox="1"/>
          <p:nvPr/>
        </p:nvSpPr>
        <p:spPr>
          <a:xfrm>
            <a:off x="504000" y="237960"/>
            <a:ext cx="9072000" cy="1348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2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63" name="CustomShape 3"/>
          <p:cNvSpPr/>
          <p:nvPr/>
        </p:nvSpPr>
        <p:spPr>
          <a:xfrm>
            <a:off x="6660000" y="360360"/>
            <a:ext cx="3203640" cy="719640"/>
          </a:xfrm>
          <a:prstGeom prst="roundRect">
            <a:avLst>
              <a:gd name="adj" fmla="val 11578"/>
            </a:avLst>
          </a:prstGeom>
          <a:solidFill>
            <a:srgbClr val="CCFF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2000" strike="noStrike">
                <a:solidFill>
                  <a:srgbClr val="000000"/>
                </a:solidFill>
                <a:latin typeface="Georgia"/>
                <a:ea typeface="DejaVu Sans"/>
              </a:rPr>
              <a:t>Культура работы в паре</a:t>
            </a:r>
            <a:endParaRPr/>
          </a:p>
        </p:txBody>
      </p:sp>
      <p:sp>
        <p:nvSpPr>
          <p:cNvPr id="164" name="CustomShape 4"/>
          <p:cNvSpPr/>
          <p:nvPr/>
        </p:nvSpPr>
        <p:spPr>
          <a:xfrm>
            <a:off x="6660000" y="1368720"/>
            <a:ext cx="3240000" cy="791280"/>
          </a:xfrm>
          <a:prstGeom prst="roundRect">
            <a:avLst>
              <a:gd name="adj" fmla="val 11578"/>
            </a:avLst>
          </a:prstGeom>
          <a:solidFill>
            <a:srgbClr val="CCFF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ru-RU" sz="2000">
                <a:solidFill>
                  <a:srgbClr val="000000"/>
                </a:solidFill>
                <a:latin typeface="Georgia"/>
                <a:ea typeface="DejaVu Sans"/>
              </a:rPr>
              <a:t>Положительное </a:t>
            </a:r>
            <a:endParaRPr/>
          </a:p>
          <a:p>
            <a:pPr algn="ctr"/>
            <a:r>
              <a:rPr lang="ru-RU" sz="2000">
                <a:solidFill>
                  <a:srgbClr val="000000"/>
                </a:solidFill>
                <a:latin typeface="Georgia"/>
                <a:ea typeface="DejaVu Sans"/>
              </a:rPr>
              <a:t>отношение к учению</a:t>
            </a:r>
            <a:endParaRPr/>
          </a:p>
        </p:txBody>
      </p:sp>
      <p:sp>
        <p:nvSpPr>
          <p:cNvPr id="165" name="CustomShape 5"/>
          <p:cNvSpPr/>
          <p:nvPr/>
        </p:nvSpPr>
        <p:spPr>
          <a:xfrm>
            <a:off x="6660000" y="2340000"/>
            <a:ext cx="3240000" cy="720000"/>
          </a:xfrm>
          <a:prstGeom prst="roundRect">
            <a:avLst>
              <a:gd name="adj" fmla="val 11578"/>
            </a:avLst>
          </a:prstGeom>
          <a:solidFill>
            <a:srgbClr val="CCFFCC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ru-RU" sz="2000">
                <a:solidFill>
                  <a:srgbClr val="000000"/>
                </a:solidFill>
                <a:latin typeface="Georgia"/>
                <a:ea typeface="DejaVu Sans"/>
              </a:rPr>
              <a:t>Осознание себя и </a:t>
            </a:r>
            <a:endParaRPr/>
          </a:p>
          <a:p>
            <a:pPr algn="ctr"/>
            <a:r>
              <a:rPr lang="ru-RU" sz="2000">
                <a:solidFill>
                  <a:srgbClr val="000000"/>
                </a:solidFill>
                <a:latin typeface="Georgia"/>
                <a:ea typeface="DejaVu Sans"/>
              </a:rPr>
              <a:t>своей роли ученика</a:t>
            </a:r>
            <a:endParaRPr/>
          </a:p>
        </p:txBody>
      </p:sp>
      <p:pic>
        <p:nvPicPr>
          <p:cNvPr id="166" name="Рисунок 165"/>
          <p:cNvPicPr/>
          <p:nvPr/>
        </p:nvPicPr>
        <p:blipFill>
          <a:blip r:embed="rId2"/>
          <a:srcRect l="19445" t="12308" r="46270" b="7642"/>
          <a:stretch/>
        </p:blipFill>
        <p:spPr>
          <a:xfrm>
            <a:off x="180000" y="360000"/>
            <a:ext cx="4535640" cy="5953320"/>
          </a:xfrm>
          <a:prstGeom prst="rect">
            <a:avLst/>
          </a:prstGeom>
          <a:ln>
            <a:noFill/>
          </a:ln>
        </p:spPr>
      </p:pic>
      <p:pic>
        <p:nvPicPr>
          <p:cNvPr id="167" name="Рисунок 166"/>
          <p:cNvPicPr/>
          <p:nvPr/>
        </p:nvPicPr>
        <p:blipFill>
          <a:blip r:embed="rId3"/>
          <a:srcRect l="21589" t="53700" r="46270" b="7647"/>
          <a:stretch/>
        </p:blipFill>
        <p:spPr>
          <a:xfrm>
            <a:off x="5004360" y="3477600"/>
            <a:ext cx="4175640" cy="2822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504000" y="237960"/>
            <a:ext cx="9072000" cy="1348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9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/>
          </a:p>
        </p:txBody>
      </p:sp>
      <p:graphicFrame>
        <p:nvGraphicFramePr>
          <p:cNvPr id="170" name="Table 3"/>
          <p:cNvGraphicFramePr/>
          <p:nvPr/>
        </p:nvGraphicFramePr>
        <p:xfrm>
          <a:off x="180000" y="180000"/>
          <a:ext cx="9720000" cy="7200000"/>
        </p:xfrm>
        <a:graphic>
          <a:graphicData uri="http://schemas.openxmlformats.org/drawingml/2006/table">
            <a:tbl>
              <a:tblPr/>
              <a:tblGrid>
                <a:gridCol w="4847040"/>
                <a:gridCol w="4872960"/>
              </a:tblGrid>
              <a:tr h="12801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>
                          <a:latin typeface="Georgia"/>
                        </a:rPr>
                        <a:t>Личностные УУД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>
                          <a:latin typeface="Georgia"/>
                        </a:rPr>
                        <a:t>Способы формирования личностных УУД</a:t>
                      </a:r>
                      <a:endParaRPr/>
                    </a:p>
                  </a:txBody>
                  <a:tcPr/>
                </a:tc>
              </a:tr>
              <a:tr h="2068200">
                <a:tc>
                  <a:txBody>
                    <a:bodyPr/>
                    <a:lstStyle/>
                    <a:p>
                      <a:r>
                        <a:rPr lang="ru-RU" sz="2400" strike="noStrike">
                          <a:latin typeface="Georgia"/>
                        </a:rPr>
                        <a:t>Положительное отношение к учению, к познавательной деятельности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strike="noStrike">
                          <a:latin typeface="Georgia"/>
                        </a:rPr>
                        <a:t>Упражнения, стимулирующие познавательную деятельность (поиск информации, работа с таблицами, восстановление содержания текстов)</a:t>
                      </a:r>
                      <a:endParaRPr/>
                    </a:p>
                  </a:txBody>
                  <a:tcPr/>
                </a:tc>
              </a:tr>
              <a:tr h="1283760">
                <a:tc>
                  <a:txBody>
                    <a:bodyPr/>
                    <a:lstStyle/>
                    <a:p>
                      <a:r>
                        <a:rPr lang="ru-RU" sz="2400" strike="noStrike">
                          <a:latin typeface="Georgia"/>
                        </a:rPr>
                        <a:t>Желание приобретать новые знания, умения, совершенствовать имеющиеся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strike="noStrike">
                          <a:latin typeface="Georgia"/>
                        </a:rPr>
                        <a:t>Работа с интересными текстами, обсуждение различных тем, дискуссии</a:t>
                      </a:r>
                      <a:endParaRPr/>
                    </a:p>
                  </a:txBody>
                  <a:tcPr/>
                </a:tc>
              </a:tr>
              <a:tr h="1283760">
                <a:tc>
                  <a:txBody>
                    <a:bodyPr/>
                    <a:lstStyle/>
                    <a:p>
                      <a:r>
                        <a:rPr lang="ru-RU" sz="2400" strike="noStrike">
                          <a:latin typeface="Georgia"/>
                        </a:rPr>
                        <a:t>Желание осознавать свои трудности и стремиться к их преодолению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strike="noStrike">
                          <a:latin typeface="Georgia"/>
                        </a:rPr>
                        <a:t>Анализ и синтез текста, поиск информации</a:t>
                      </a:r>
                      <a:endParaRPr/>
                    </a:p>
                  </a:txBody>
                  <a:tcPr/>
                </a:tc>
              </a:tr>
              <a:tr h="1284120">
                <a:tc>
                  <a:txBody>
                    <a:bodyPr/>
                    <a:lstStyle/>
                    <a:p>
                      <a:r>
                        <a:rPr lang="ru-RU" sz="2400" strike="noStrike">
                          <a:latin typeface="Georgia"/>
                        </a:rPr>
                        <a:t>Желание участвовать в творческом, созидательном процессе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strike="noStrike">
                          <a:latin typeface="Georgia"/>
                        </a:rPr>
                        <a:t>Участие в проектах, выполнение творческих заданий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504000" y="237960"/>
            <a:ext cx="9072000" cy="1348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72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/>
          </a:p>
        </p:txBody>
      </p:sp>
      <p:graphicFrame>
        <p:nvGraphicFramePr>
          <p:cNvPr id="173" name="Table 3"/>
          <p:cNvGraphicFramePr/>
          <p:nvPr/>
        </p:nvGraphicFramePr>
        <p:xfrm>
          <a:off x="360000" y="180000"/>
          <a:ext cx="9239760" cy="7239600"/>
        </p:xfrm>
        <a:graphic>
          <a:graphicData uri="http://schemas.openxmlformats.org/drawingml/2006/table">
            <a:tbl>
              <a:tblPr/>
              <a:tblGrid>
                <a:gridCol w="4607640"/>
                <a:gridCol w="4632120"/>
              </a:tblGrid>
              <a:tr h="1334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>
                          <a:latin typeface="Georgia"/>
                        </a:rPr>
                        <a:t>Личностные УУД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strike="noStrike">
                          <a:latin typeface="Georgia"/>
                        </a:rPr>
                        <a:t>Способы формирования личностных УУД</a:t>
                      </a:r>
                      <a:endParaRPr/>
                    </a:p>
                  </a:txBody>
                  <a:tcPr/>
                </a:tc>
              </a:tr>
              <a:tr h="1334520">
                <a:tc>
                  <a:txBody>
                    <a:bodyPr/>
                    <a:lstStyle/>
                    <a:p>
                      <a:r>
                        <a:rPr lang="ru-RU" strike="noStrike">
                          <a:latin typeface="Georgia"/>
                        </a:rPr>
                        <a:t>Осознание себя как индивидуальности и одновременно членом общества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trike="noStrike">
                          <a:latin typeface="Georgia"/>
                        </a:rPr>
                        <a:t>Материал для обсуждения по теме семья, о себе, об увлечениях, о дружбе</a:t>
                      </a:r>
                      <a:endParaRPr/>
                    </a:p>
                  </a:txBody>
                  <a:tcPr/>
                </a:tc>
              </a:tr>
              <a:tr h="1334520">
                <a:tc>
                  <a:txBody>
                    <a:bodyPr/>
                    <a:lstStyle/>
                    <a:p>
                      <a:r>
                        <a:rPr lang="ru-RU" strike="noStrike">
                          <a:latin typeface="Georgia"/>
                        </a:rPr>
                        <a:t>Признание моральных, общепринятых этических норм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trike="noStrike">
                          <a:latin typeface="Georgia"/>
                        </a:rPr>
                        <a:t>Моделирование ситуаций, обсуждение поведения персонажей</a:t>
                      </a:r>
                      <a:endParaRPr/>
                    </a:p>
                  </a:txBody>
                  <a:tcPr/>
                </a:tc>
              </a:tr>
              <a:tr h="1784880">
                <a:tc>
                  <a:txBody>
                    <a:bodyPr/>
                    <a:lstStyle/>
                    <a:p>
                      <a:r>
                        <a:rPr lang="ru-RU" strike="noStrike">
                          <a:latin typeface="Georgia"/>
                        </a:rPr>
                        <a:t>Осознание себя как гражданина, представителя определенного народа, культуры; </a:t>
                      </a:r>
                      <a:endParaRPr/>
                    </a:p>
                    <a:p>
                      <a:r>
                        <a:rPr lang="ru-RU" strike="noStrike">
                          <a:latin typeface="Georgia"/>
                        </a:rPr>
                        <a:t>Интерес и уважение к другим культурам и народам, толерантность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trike="noStrike">
                          <a:latin typeface="Georgia"/>
                        </a:rPr>
                        <a:t>Страноведческий материал</a:t>
                      </a:r>
                      <a:endParaRPr/>
                    </a:p>
                  </a:txBody>
                  <a:tcPr/>
                </a:tc>
              </a:tr>
              <a:tr h="1451160">
                <a:tc>
                  <a:txBody>
                    <a:bodyPr/>
                    <a:lstStyle/>
                    <a:p>
                      <a:r>
                        <a:rPr lang="ru-RU" strike="noStrike">
                          <a:latin typeface="Georgia"/>
                        </a:rPr>
                        <a:t>Развитие критического мышления, ценностных ориентаций, чувств и эмоций, экологическое сознание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trike="noStrike">
                          <a:latin typeface="Georgia"/>
                        </a:rPr>
                        <a:t>Сопоставление явлений в родном и иностранном языках, анализ текстов, обсуждение проблем экологии, проекты.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РЕГУЛЯТИВНЫЕ УУД</a:t>
            </a:r>
            <a:endParaRPr/>
          </a:p>
        </p:txBody>
      </p:sp>
      <p:sp>
        <p:nvSpPr>
          <p:cNvPr id="175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just"/>
            <a:r>
              <a:rPr lang="ru-RU" sz="3600" strike="noStrike">
                <a:solidFill>
                  <a:srgbClr val="000000"/>
                </a:solidFill>
                <a:latin typeface="Times New Roman"/>
                <a:ea typeface="Droid Sans Fallback"/>
              </a:rPr>
              <a:t>обеспечивают организацию учебной деятельности  (</a:t>
            </a:r>
            <a:r>
              <a:rPr lang="ru-RU" sz="3600" u="sng" strike="noStrike">
                <a:solidFill>
                  <a:srgbClr val="000000"/>
                </a:solidFill>
                <a:latin typeface="Times New Roman"/>
                <a:ea typeface="Droid Sans Fallback"/>
              </a:rPr>
              <a:t>целеполагание </a:t>
            </a:r>
            <a:r>
              <a:rPr lang="ru-RU" sz="3600" strike="noStrike">
                <a:solidFill>
                  <a:srgbClr val="000000"/>
                </a:solidFill>
                <a:latin typeface="Times New Roman"/>
                <a:ea typeface="Droid Sans Fallback"/>
              </a:rPr>
              <a:t>как постановка учебной задачи на основе соотнесения того, что уже известно и усвоено учащимся, и того, что еще неизвестно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Задачи:</a:t>
            </a:r>
            <a:endParaRPr/>
          </a:p>
        </p:txBody>
      </p:sp>
      <p:sp>
        <p:nvSpPr>
          <p:cNvPr id="121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57200" indent="-457200">
              <a:buSzPct val="45000"/>
              <a:buFont typeface="Wingdings" panose="05000000000000000000" pitchFamily="2" charset="2"/>
              <a:buChar char="q"/>
            </a:pPr>
            <a:r>
              <a:rPr lang="ru-RU" sz="3470" dirty="0">
                <a:latin typeface="Arial"/>
              </a:rPr>
              <a:t>Вспомнить, уточнить определение </a:t>
            </a:r>
            <a:r>
              <a:rPr lang="ru-RU" sz="3470" dirty="0" smtClean="0">
                <a:latin typeface="Arial"/>
              </a:rPr>
              <a:t>УУД</a:t>
            </a:r>
            <a:endParaRPr lang="en-US" sz="3470" dirty="0" smtClean="0">
              <a:latin typeface="Arial"/>
            </a:endParaRPr>
          </a:p>
          <a:p>
            <a:pPr marL="457200" indent="-457200">
              <a:buSzPct val="45000"/>
              <a:buFont typeface="Wingdings" panose="05000000000000000000" pitchFamily="2" charset="2"/>
              <a:buChar char="q"/>
            </a:pPr>
            <a:endParaRPr dirty="0"/>
          </a:p>
          <a:p>
            <a:pPr marL="457200" indent="-457200">
              <a:buSzPct val="45000"/>
              <a:buFont typeface="Wingdings" panose="05000000000000000000" pitchFamily="2" charset="2"/>
              <a:buChar char="q"/>
            </a:pPr>
            <a:r>
              <a:rPr lang="ru-RU" sz="3470" dirty="0">
                <a:latin typeface="Arial"/>
              </a:rPr>
              <a:t>Выделить в действующих УМК примеры формирования </a:t>
            </a:r>
            <a:r>
              <a:rPr lang="ru-RU" sz="3470" dirty="0" smtClean="0">
                <a:latin typeface="Arial"/>
              </a:rPr>
              <a:t>УУД</a:t>
            </a:r>
            <a:endParaRPr lang="en-US" sz="3470" dirty="0" smtClean="0">
              <a:latin typeface="Arial"/>
            </a:endParaRPr>
          </a:p>
          <a:p>
            <a:pPr marL="457200" indent="-457200">
              <a:buSzPct val="45000"/>
              <a:buFont typeface="Wingdings" panose="05000000000000000000" pitchFamily="2" charset="2"/>
              <a:buChar char="q"/>
            </a:pPr>
            <a:endParaRPr dirty="0"/>
          </a:p>
          <a:p>
            <a:pPr marL="457200" indent="-457200">
              <a:buSzPct val="45000"/>
              <a:buFont typeface="Wingdings" panose="05000000000000000000" pitchFamily="2" charset="2"/>
              <a:buChar char="q"/>
            </a:pPr>
            <a:r>
              <a:rPr lang="ru-RU" sz="3470" dirty="0">
                <a:latin typeface="Arial"/>
              </a:rPr>
              <a:t>Определить способы мониторинга развития УУД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РЕГУЛЯТИВНЫЕ УУД</a:t>
            </a:r>
            <a:endParaRPr/>
          </a:p>
        </p:txBody>
      </p:sp>
      <p:sp>
        <p:nvSpPr>
          <p:cNvPr id="177" name="TextShape 2"/>
          <p:cNvSpPr txBox="1"/>
          <p:nvPr/>
        </p:nvSpPr>
        <p:spPr>
          <a:xfrm>
            <a:off x="180000" y="1260000"/>
            <a:ext cx="9900000" cy="612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r>
              <a:rPr lang="ru-RU" sz="2400" u="sng" dirty="0">
                <a:latin typeface="Times New Roman"/>
              </a:rPr>
              <a:t>планирование </a:t>
            </a:r>
            <a:r>
              <a:rPr lang="ru-RU" sz="2400" dirty="0">
                <a:latin typeface="Times New Roman"/>
              </a:rPr>
              <a:t>– определение последовательности промежуточных целей с учетом конечного результата; составление плана и последовательности действий;</a:t>
            </a:r>
            <a:endParaRPr sz="2400" dirty="0"/>
          </a:p>
          <a:p>
            <a:r>
              <a:rPr lang="ru-RU" sz="2400" u="sng" dirty="0">
                <a:latin typeface="Times New Roman"/>
              </a:rPr>
              <a:t>прогнозирование</a:t>
            </a:r>
            <a:r>
              <a:rPr lang="ru-RU" sz="2400" dirty="0">
                <a:latin typeface="Times New Roman"/>
              </a:rPr>
              <a:t> – предвосхищение результата и уровня усвоения, его временных характеристик;</a:t>
            </a:r>
            <a:endParaRPr sz="2400" dirty="0"/>
          </a:p>
          <a:p>
            <a:r>
              <a:rPr lang="ru-RU" sz="2400" u="sng" dirty="0">
                <a:latin typeface="Times New Roman"/>
              </a:rPr>
              <a:t>контроль</a:t>
            </a:r>
            <a:r>
              <a:rPr lang="ru-RU" sz="2400" dirty="0">
                <a:latin typeface="Times New Roman"/>
              </a:rPr>
              <a:t> в форме сличения способа действия и его результата с заданным эталоном с целью обнаружения отклонений и отличий от эталона;</a:t>
            </a:r>
            <a:endParaRPr sz="2400" dirty="0"/>
          </a:p>
          <a:p>
            <a:r>
              <a:rPr lang="ru-RU" sz="2400" u="sng" dirty="0">
                <a:latin typeface="Times New Roman"/>
              </a:rPr>
              <a:t>коррекция </a:t>
            </a:r>
            <a:r>
              <a:rPr lang="ru-RU" sz="2400" dirty="0">
                <a:latin typeface="Times New Roman"/>
              </a:rPr>
              <a:t>– внесение необходимых дополнений и корректив в план и способ действия в случае расхождения эталона, реального действия и его продукта;</a:t>
            </a:r>
            <a:endParaRPr sz="2400" dirty="0"/>
          </a:p>
          <a:p>
            <a:r>
              <a:rPr lang="ru-RU" sz="2400" u="sng" dirty="0">
                <a:latin typeface="Times New Roman"/>
              </a:rPr>
              <a:t>оценка </a:t>
            </a:r>
            <a:r>
              <a:rPr lang="ru-RU" sz="2400" dirty="0">
                <a:latin typeface="Times New Roman"/>
              </a:rPr>
              <a:t>– выделение и осознание учащимся того, что уже усвоено и что еще подлежит усвоению, осознание качества и уровня усвоения.</a:t>
            </a:r>
            <a:endParaRPr sz="2400" dirty="0"/>
          </a:p>
          <a:p>
            <a:r>
              <a:rPr lang="ru-RU" sz="2400" u="sng" dirty="0">
                <a:latin typeface="Times New Roman"/>
              </a:rPr>
              <a:t>волевая </a:t>
            </a:r>
            <a:r>
              <a:rPr lang="ru-RU" sz="2400" u="sng" dirty="0" err="1">
                <a:latin typeface="Times New Roman"/>
              </a:rPr>
              <a:t>саморегуляция</a:t>
            </a:r>
            <a:r>
              <a:rPr lang="ru-RU" sz="2400" dirty="0">
                <a:latin typeface="Times New Roman"/>
              </a:rPr>
              <a:t> как способность к мобилизации сил и энергии; способность к волевому усилию – к выбору в ситуации мотивационного конфликта и к преодолению препятствий. 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extShape 1"/>
          <p:cNvSpPr txBox="1"/>
          <p:nvPr/>
        </p:nvSpPr>
        <p:spPr>
          <a:xfrm>
            <a:off x="6984000" y="180000"/>
            <a:ext cx="2736000" cy="636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3200" u="sng">
                <a:latin typeface="Times New Roman"/>
              </a:rPr>
              <a:t>планирование</a:t>
            </a:r>
            <a:endParaRPr/>
          </a:p>
        </p:txBody>
      </p:sp>
      <p:pic>
        <p:nvPicPr>
          <p:cNvPr id="179" name="Рисунок 178"/>
          <p:cNvPicPr/>
          <p:nvPr/>
        </p:nvPicPr>
        <p:blipFill>
          <a:blip r:embed="rId2"/>
          <a:srcRect r="-2084"/>
          <a:stretch/>
        </p:blipFill>
        <p:spPr>
          <a:xfrm rot="5400000">
            <a:off x="426104" y="749808"/>
            <a:ext cx="6564119" cy="669674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Рисунок 179"/>
          <p:cNvPicPr/>
          <p:nvPr/>
        </p:nvPicPr>
        <p:blipFill>
          <a:blip r:embed="rId2"/>
          <a:srcRect l="29428" t="15196" r="27710" b="5388"/>
          <a:stretch/>
        </p:blipFill>
        <p:spPr>
          <a:xfrm>
            <a:off x="101160" y="180000"/>
            <a:ext cx="6019272" cy="7020000"/>
          </a:xfrm>
          <a:prstGeom prst="rect">
            <a:avLst/>
          </a:prstGeom>
          <a:ln>
            <a:noFill/>
          </a:ln>
        </p:spPr>
      </p:pic>
      <p:sp>
        <p:nvSpPr>
          <p:cNvPr id="181" name="TextShape 1"/>
          <p:cNvSpPr txBox="1"/>
          <p:nvPr/>
        </p:nvSpPr>
        <p:spPr>
          <a:xfrm>
            <a:off x="5940000" y="288000"/>
            <a:ext cx="3636000" cy="612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3200" u="sng">
                <a:latin typeface="Times New Roman"/>
              </a:rPr>
              <a:t>прогнозирование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extShape 1"/>
          <p:cNvSpPr txBox="1"/>
          <p:nvPr/>
        </p:nvSpPr>
        <p:spPr>
          <a:xfrm>
            <a:off x="7920000" y="278280"/>
            <a:ext cx="1656000" cy="6217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3200" u="sng">
                <a:latin typeface="Times New Roman"/>
              </a:rPr>
              <a:t>оценка</a:t>
            </a:r>
            <a:endParaRPr/>
          </a:p>
        </p:txBody>
      </p:sp>
      <p:pic>
        <p:nvPicPr>
          <p:cNvPr id="183" name="Picture 2"/>
          <p:cNvPicPr/>
          <p:nvPr/>
        </p:nvPicPr>
        <p:blipFill>
          <a:blip r:embed="rId2"/>
          <a:srcRect t="24087"/>
          <a:stretch/>
        </p:blipFill>
        <p:spPr>
          <a:xfrm>
            <a:off x="720000" y="360000"/>
            <a:ext cx="6295680" cy="648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Определите вид УУД</a:t>
            </a:r>
            <a:endParaRPr/>
          </a:p>
        </p:txBody>
      </p:sp>
      <p:pic>
        <p:nvPicPr>
          <p:cNvPr id="185" name="Рисунок 184"/>
          <p:cNvPicPr/>
          <p:nvPr/>
        </p:nvPicPr>
        <p:blipFill>
          <a:blip r:embed="rId2"/>
          <a:srcRect l="860" t="21550" r="27707" b="11742"/>
          <a:stretch/>
        </p:blipFill>
        <p:spPr>
          <a:xfrm>
            <a:off x="611628" y="1835621"/>
            <a:ext cx="8856744" cy="442770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ПОЗНАВАТЕЛЬНЫЕ УУД</a:t>
            </a:r>
            <a:endParaRPr/>
          </a:p>
        </p:txBody>
      </p:sp>
      <p:sp>
        <p:nvSpPr>
          <p:cNvPr id="187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just"/>
            <a:r>
              <a:rPr lang="ru-RU" sz="3600" strike="noStrike">
                <a:solidFill>
                  <a:srgbClr val="000000"/>
                </a:solidFill>
                <a:latin typeface="Times New Roman"/>
                <a:ea typeface="Droid Sans Fallback"/>
              </a:rPr>
              <a:t>включают  общеучебные, логические и направленные на постановку и решение проблемы навыки</a:t>
            </a:r>
            <a:endParaRPr/>
          </a:p>
          <a:p>
            <a:pPr algn="just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Shape 1"/>
          <p:cNvSpPr txBox="1"/>
          <p:nvPr/>
        </p:nvSpPr>
        <p:spPr>
          <a:xfrm>
            <a:off x="468000" y="48564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2600" strike="noStrike">
                <a:solidFill>
                  <a:srgbClr val="000000"/>
                </a:solidFill>
                <a:latin typeface="Times New Roman"/>
                <a:ea typeface="Droid Sans Fallback"/>
              </a:rPr>
              <a:t>умение адекватно, осознанно и произвольно строить речевое высказывание в устной и письменной речи, соблюдая нормы построения текста </a:t>
            </a:r>
            <a:endParaRPr/>
          </a:p>
        </p:txBody>
      </p:sp>
      <p:pic>
        <p:nvPicPr>
          <p:cNvPr id="189" name="Рисунок 188"/>
          <p:cNvPicPr/>
          <p:nvPr/>
        </p:nvPicPr>
        <p:blipFill>
          <a:blip r:embed="rId2"/>
          <a:stretch/>
        </p:blipFill>
        <p:spPr>
          <a:xfrm>
            <a:off x="1944000" y="1800000"/>
            <a:ext cx="6560280" cy="5337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2800" strike="noStrike">
                <a:solidFill>
                  <a:srgbClr val="000000"/>
                </a:solidFill>
                <a:latin typeface="Times New Roman"/>
                <a:ea typeface="Droid Sans Fallback"/>
              </a:rPr>
              <a:t>постановка и формулирование проблемы, самостоятельное создание алгоритмов деятельности при решении проблем творческого и поискового характера</a:t>
            </a:r>
            <a:endParaRPr/>
          </a:p>
        </p:txBody>
      </p:sp>
      <p:pic>
        <p:nvPicPr>
          <p:cNvPr id="191" name="Рисунок 190"/>
          <p:cNvPicPr/>
          <p:nvPr/>
        </p:nvPicPr>
        <p:blipFill>
          <a:blip r:embed="rId2"/>
          <a:srcRect l="29428" t="15196" r="27710" b="33887"/>
          <a:stretch/>
        </p:blipFill>
        <p:spPr>
          <a:xfrm>
            <a:off x="779040" y="1666800"/>
            <a:ext cx="8356680" cy="558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2800" strike="noStrike">
                <a:solidFill>
                  <a:srgbClr val="000000"/>
                </a:solidFill>
                <a:latin typeface="Times New Roman"/>
                <a:ea typeface="Droid Sans Fallback"/>
              </a:rPr>
              <a:t>действие со знаково-символическими средствами (замещение, кодирование, декодирование, моделирование)</a:t>
            </a:r>
            <a:endParaRPr/>
          </a:p>
        </p:txBody>
      </p:sp>
      <p:pic>
        <p:nvPicPr>
          <p:cNvPr id="193" name="Рисунок 192"/>
          <p:cNvPicPr/>
          <p:nvPr/>
        </p:nvPicPr>
        <p:blipFill>
          <a:blip r:embed="rId2"/>
          <a:srcRect l="-21531" r="19014"/>
          <a:stretch/>
        </p:blipFill>
        <p:spPr>
          <a:xfrm rot="5400000">
            <a:off x="1518824" y="-1051575"/>
            <a:ext cx="7056751" cy="93747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TextShape 1"/>
          <p:cNvSpPr txBox="1"/>
          <p:nvPr/>
        </p:nvSpPr>
        <p:spPr>
          <a:xfrm>
            <a:off x="504000" y="237960"/>
            <a:ext cx="9072000" cy="1348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95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/>
          </a:p>
        </p:txBody>
      </p:sp>
      <p:pic>
        <p:nvPicPr>
          <p:cNvPr id="196" name="Рисунок 195"/>
          <p:cNvPicPr/>
          <p:nvPr/>
        </p:nvPicPr>
        <p:blipFill>
          <a:blip r:embed="rId2"/>
          <a:srcRect l="16722" t="18375" r="42200" b="8567"/>
          <a:stretch/>
        </p:blipFill>
        <p:spPr>
          <a:xfrm>
            <a:off x="1691628" y="258330"/>
            <a:ext cx="6696744" cy="7056784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ЧТО ТАКОЕ УУД?</a:t>
            </a:r>
            <a:endParaRPr/>
          </a:p>
        </p:txBody>
      </p:sp>
      <p:sp>
        <p:nvSpPr>
          <p:cNvPr id="123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just"/>
            <a:r>
              <a:rPr lang="ru-RU" sz="3600" strike="noStrike">
                <a:solidFill>
                  <a:srgbClr val="000000"/>
                </a:solidFill>
                <a:latin typeface="Times New Roman"/>
                <a:ea typeface="Droid Sans Fallback"/>
              </a:rPr>
              <a:t>ФГОС: «…совокупность способов действий учащегося, обеспечивающих его культурную идентичность, социальную компетентность, толерантность, способность к самостоятельному усвоению новых знаний и умений, включая организацию этого процесса»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7200000" y="288000"/>
            <a:ext cx="2376000" cy="612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2800" strike="noStrike">
                <a:solidFill>
                  <a:srgbClr val="000000"/>
                </a:solidFill>
                <a:latin typeface="Times New Roman"/>
                <a:ea typeface="Droid Sans Fallback"/>
              </a:rPr>
              <a:t>сравнение</a:t>
            </a:r>
            <a:endParaRPr/>
          </a:p>
        </p:txBody>
      </p:sp>
      <p:pic>
        <p:nvPicPr>
          <p:cNvPr id="198" name="Picture 2"/>
          <p:cNvPicPr/>
          <p:nvPr/>
        </p:nvPicPr>
        <p:blipFill>
          <a:blip r:embed="rId2"/>
          <a:stretch/>
        </p:blipFill>
        <p:spPr>
          <a:xfrm>
            <a:off x="648000" y="65880"/>
            <a:ext cx="5400000" cy="7422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Shape 1"/>
          <p:cNvSpPr txBox="1"/>
          <p:nvPr/>
        </p:nvSpPr>
        <p:spPr>
          <a:xfrm>
            <a:off x="7200000" y="288000"/>
            <a:ext cx="2376000" cy="612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2800" strike="noStrike">
                <a:solidFill>
                  <a:srgbClr val="000000"/>
                </a:solidFill>
                <a:latin typeface="Times New Roman"/>
                <a:ea typeface="Droid Sans Fallback"/>
              </a:rPr>
              <a:t>анализ</a:t>
            </a:r>
            <a:endParaRPr/>
          </a:p>
        </p:txBody>
      </p:sp>
      <p:pic>
        <p:nvPicPr>
          <p:cNvPr id="200" name="Picture 2"/>
          <p:cNvPicPr/>
          <p:nvPr/>
        </p:nvPicPr>
        <p:blipFill>
          <a:blip r:embed="rId2"/>
          <a:srcRect l="49662"/>
          <a:stretch/>
        </p:blipFill>
        <p:spPr>
          <a:xfrm>
            <a:off x="202320" y="180000"/>
            <a:ext cx="5377680" cy="7349760"/>
          </a:xfrm>
          <a:prstGeom prst="rect">
            <a:avLst/>
          </a:prstGeom>
          <a:ln>
            <a:noFill/>
          </a:ln>
        </p:spPr>
      </p:pic>
      <p:pic>
        <p:nvPicPr>
          <p:cNvPr id="201" name="Picture 2"/>
          <p:cNvPicPr/>
          <p:nvPr/>
        </p:nvPicPr>
        <p:blipFill>
          <a:blip r:embed="rId3"/>
          <a:stretch/>
        </p:blipFill>
        <p:spPr>
          <a:xfrm>
            <a:off x="7200000" y="2340000"/>
            <a:ext cx="2381040" cy="2342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Shape 1"/>
          <p:cNvSpPr txBox="1"/>
          <p:nvPr/>
        </p:nvSpPr>
        <p:spPr>
          <a:xfrm>
            <a:off x="647824" y="-108595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 dirty="0">
                <a:latin typeface="Arial"/>
              </a:rPr>
              <a:t>Определите вид УУД</a:t>
            </a:r>
            <a:endParaRPr dirty="0"/>
          </a:p>
        </p:txBody>
      </p:sp>
      <p:sp>
        <p:nvSpPr>
          <p:cNvPr id="203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/>
          </a:p>
        </p:txBody>
      </p:sp>
      <p:pic>
        <p:nvPicPr>
          <p:cNvPr id="204" name="Рисунок 203"/>
          <p:cNvPicPr/>
          <p:nvPr/>
        </p:nvPicPr>
        <p:blipFill>
          <a:blip r:embed="rId2"/>
          <a:srcRect r="7406"/>
          <a:stretch/>
        </p:blipFill>
        <p:spPr>
          <a:xfrm rot="5400000">
            <a:off x="1727944" y="395461"/>
            <a:ext cx="6552728" cy="7560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Коммуникативные УУД</a:t>
            </a:r>
            <a:endParaRPr/>
          </a:p>
        </p:txBody>
      </p:sp>
      <p:sp>
        <p:nvSpPr>
          <p:cNvPr id="206" name="TextShape 2"/>
          <p:cNvSpPr txBox="1"/>
          <p:nvPr/>
        </p:nvSpPr>
        <p:spPr>
          <a:xfrm>
            <a:off x="180000" y="1440000"/>
            <a:ext cx="9720000" cy="576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r>
              <a:rPr lang="ru-RU" sz="3600" b="1">
                <a:latin typeface="Times New Roman"/>
              </a:rPr>
              <a:t>планирование</a:t>
            </a:r>
            <a:r>
              <a:rPr lang="ru-RU" sz="3600">
                <a:latin typeface="Times New Roman"/>
              </a:rPr>
              <a:t> учебного сотрудничества с учителем и сверстниками – определение цели, функций участников, способов взаимодействия;</a:t>
            </a:r>
            <a:endParaRPr/>
          </a:p>
          <a:p>
            <a:r>
              <a:rPr lang="ru-RU" sz="3600">
                <a:latin typeface="Times New Roman"/>
              </a:rPr>
              <a:t>постановка вопросов – </a:t>
            </a:r>
            <a:r>
              <a:rPr lang="ru-RU" sz="3600" b="1">
                <a:latin typeface="Times New Roman"/>
              </a:rPr>
              <a:t>инициативное сотрудничество</a:t>
            </a:r>
            <a:r>
              <a:rPr lang="ru-RU" sz="3600">
                <a:latin typeface="Times New Roman"/>
              </a:rPr>
              <a:t> в поиске и сборе информации;</a:t>
            </a:r>
            <a:endParaRPr/>
          </a:p>
          <a:p>
            <a:r>
              <a:rPr lang="ru-RU" sz="3600" b="1">
                <a:latin typeface="Times New Roman"/>
              </a:rPr>
              <a:t>разрешение конфликтов</a:t>
            </a:r>
            <a:r>
              <a:rPr lang="ru-RU" sz="3600">
                <a:latin typeface="Times New Roman"/>
              </a:rPr>
              <a:t> – выявление, идентификация проблемы, поиск и оценка альтернативных способов разрешения конфликта, принятие решения и его реализация;</a:t>
            </a:r>
            <a:endParaRPr/>
          </a:p>
          <a:p>
            <a:r>
              <a:rPr lang="ru-RU" sz="3600" b="1">
                <a:latin typeface="Times New Roman"/>
              </a:rPr>
              <a:t>управление поведением партнера</a:t>
            </a:r>
            <a:r>
              <a:rPr lang="ru-RU" sz="3600">
                <a:latin typeface="Times New Roman"/>
              </a:rPr>
              <a:t> – контроль, коррекция, оценка действий партнера;</a:t>
            </a:r>
            <a:endParaRPr/>
          </a:p>
          <a:p>
            <a:r>
              <a:rPr lang="ru-RU" sz="3600" b="1">
                <a:latin typeface="Times New Roman"/>
              </a:rPr>
              <a:t>умение</a:t>
            </a:r>
            <a:r>
              <a:rPr lang="ru-RU" sz="3600">
                <a:latin typeface="Times New Roman"/>
              </a:rPr>
              <a:t> с достаточной полнотой и точностью </a:t>
            </a:r>
            <a:r>
              <a:rPr lang="ru-RU" sz="3600" b="1">
                <a:latin typeface="Times New Roman"/>
              </a:rPr>
              <a:t>выражать свои мысли</a:t>
            </a:r>
            <a:r>
              <a:rPr lang="ru-RU" sz="3600">
                <a:latin typeface="Times New Roman"/>
              </a:rPr>
              <a:t> в соответствии с задачами и условиями коммуникации; владение монологической и диалогической формами речи в соответствии с грамматическими и синтаксическими нормами  языка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Shape 1"/>
          <p:cNvSpPr txBox="1"/>
          <p:nvPr/>
        </p:nvSpPr>
        <p:spPr>
          <a:xfrm>
            <a:off x="504000" y="237960"/>
            <a:ext cx="9072000" cy="1348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8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/>
          </a:p>
        </p:txBody>
      </p:sp>
      <p:pic>
        <p:nvPicPr>
          <p:cNvPr id="209" name="Picture 2"/>
          <p:cNvPicPr/>
          <p:nvPr/>
        </p:nvPicPr>
        <p:blipFill>
          <a:blip r:embed="rId2"/>
          <a:stretch/>
        </p:blipFill>
        <p:spPr>
          <a:xfrm>
            <a:off x="144000" y="144000"/>
            <a:ext cx="1714320" cy="2345760"/>
          </a:xfrm>
          <a:prstGeom prst="rect">
            <a:avLst/>
          </a:prstGeom>
          <a:ln>
            <a:noFill/>
          </a:ln>
        </p:spPr>
      </p:pic>
      <p:pic>
        <p:nvPicPr>
          <p:cNvPr id="210" name="Рисунок 4"/>
          <p:cNvPicPr/>
          <p:nvPr/>
        </p:nvPicPr>
        <p:blipFill>
          <a:blip r:embed="rId3"/>
          <a:stretch/>
        </p:blipFill>
        <p:spPr>
          <a:xfrm>
            <a:off x="659880" y="1620000"/>
            <a:ext cx="8700120" cy="4140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Определите вид УУД</a:t>
            </a:r>
            <a:endParaRPr/>
          </a:p>
        </p:txBody>
      </p:sp>
      <p:sp>
        <p:nvSpPr>
          <p:cNvPr id="212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/>
          </a:p>
        </p:txBody>
      </p:sp>
      <p:pic>
        <p:nvPicPr>
          <p:cNvPr id="213" name="Рисунок 4"/>
          <p:cNvPicPr/>
          <p:nvPr/>
        </p:nvPicPr>
        <p:blipFill>
          <a:blip r:embed="rId2"/>
          <a:stretch/>
        </p:blipFill>
        <p:spPr>
          <a:xfrm>
            <a:off x="1467540" y="1919126"/>
            <a:ext cx="7144920" cy="3960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1"/>
          <p:cNvSpPr txBox="1"/>
          <p:nvPr/>
        </p:nvSpPr>
        <p:spPr>
          <a:xfrm>
            <a:off x="504000" y="237960"/>
            <a:ext cx="9072000" cy="1348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15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/>
          </a:p>
        </p:txBody>
      </p:sp>
      <p:pic>
        <p:nvPicPr>
          <p:cNvPr id="216" name="Рисунок 215"/>
          <p:cNvPicPr/>
          <p:nvPr/>
        </p:nvPicPr>
        <p:blipFill>
          <a:blip r:embed="rId2"/>
          <a:srcRect l="-9031"/>
          <a:stretch/>
        </p:blipFill>
        <p:spPr>
          <a:xfrm rot="5400000">
            <a:off x="1205902" y="125415"/>
            <a:ext cx="7416824" cy="6660772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Мониторинг</a:t>
            </a:r>
            <a:endParaRPr/>
          </a:p>
        </p:txBody>
      </p:sp>
      <p:sp>
        <p:nvSpPr>
          <p:cNvPr id="218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just">
              <a:lnSpc>
                <a:spcPct val="100000"/>
              </a:lnSpc>
            </a:pPr>
            <a:r>
              <a:rPr lang="ru-RU" sz="3600" b="1">
                <a:latin typeface="Times New Roman"/>
              </a:rPr>
              <a:t>Методами</a:t>
            </a:r>
            <a:r>
              <a:rPr lang="ru-RU" sz="3600">
                <a:latin typeface="Times New Roman"/>
              </a:rPr>
              <a:t> мониторинга являются:</a:t>
            </a:r>
            <a:endParaRPr/>
          </a:p>
          <a:p>
            <a:pPr algn="just">
              <a:lnSpc>
                <a:spcPct val="115000"/>
              </a:lnSpc>
              <a:buSzPct val="45000"/>
              <a:buFont typeface="StarSymbol"/>
              <a:buChar char=""/>
            </a:pPr>
            <a:r>
              <a:rPr lang="ru-RU" sz="3600">
                <a:latin typeface="Times New Roman"/>
              </a:rPr>
              <a:t>анкетирование; </a:t>
            </a:r>
            <a:endParaRPr/>
          </a:p>
          <a:p>
            <a:pPr algn="just">
              <a:lnSpc>
                <a:spcPct val="115000"/>
              </a:lnSpc>
              <a:buSzPct val="45000"/>
              <a:buFont typeface="StarSymbol"/>
              <a:buChar char=""/>
            </a:pPr>
            <a:r>
              <a:rPr lang="ru-RU" sz="3600">
                <a:latin typeface="Times New Roman"/>
              </a:rPr>
              <a:t>сбор информации;</a:t>
            </a:r>
            <a:endParaRPr/>
          </a:p>
          <a:p>
            <a:pPr algn="just">
              <a:lnSpc>
                <a:spcPct val="115000"/>
              </a:lnSpc>
              <a:buSzPct val="45000"/>
              <a:buFont typeface="StarSymbol"/>
              <a:buChar char=""/>
            </a:pPr>
            <a:r>
              <a:rPr lang="ru-RU" sz="3600">
                <a:latin typeface="Times New Roman"/>
              </a:rPr>
              <a:t>собеседование;</a:t>
            </a:r>
            <a:endParaRPr/>
          </a:p>
          <a:p>
            <a:pPr algn="just">
              <a:lnSpc>
                <a:spcPct val="115000"/>
              </a:lnSpc>
              <a:buSzPct val="45000"/>
              <a:buFont typeface="StarSymbol"/>
              <a:buChar char=""/>
            </a:pPr>
            <a:r>
              <a:rPr lang="ru-RU" sz="3600">
                <a:latin typeface="Times New Roman"/>
              </a:rPr>
              <a:t>педагогическое наблюдение;</a:t>
            </a:r>
            <a:endParaRPr/>
          </a:p>
          <a:p>
            <a:pPr algn="just">
              <a:lnSpc>
                <a:spcPct val="115000"/>
              </a:lnSpc>
              <a:buSzPct val="45000"/>
              <a:buFont typeface="StarSymbol"/>
              <a:buChar char=""/>
            </a:pPr>
            <a:r>
              <a:rPr lang="ru-RU" sz="3600">
                <a:latin typeface="Times New Roman"/>
              </a:rPr>
              <a:t>педагогический анализ;</a:t>
            </a:r>
            <a:endParaRPr/>
          </a:p>
          <a:p>
            <a:pPr algn="just">
              <a:lnSpc>
                <a:spcPct val="115000"/>
              </a:lnSpc>
              <a:buSzPct val="45000"/>
              <a:buFont typeface="StarSymbol"/>
              <a:buChar char=""/>
            </a:pPr>
            <a:r>
              <a:rPr lang="ru-RU" sz="3600">
                <a:latin typeface="Times New Roman"/>
              </a:rPr>
              <a:t>психологическая диагностика.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Как зафиксировать?</a:t>
            </a:r>
            <a:endParaRPr/>
          </a:p>
        </p:txBody>
      </p:sp>
      <p:graphicFrame>
        <p:nvGraphicFramePr>
          <p:cNvPr id="220" name="Table 2"/>
          <p:cNvGraphicFramePr/>
          <p:nvPr/>
        </p:nvGraphicFramePr>
        <p:xfrm>
          <a:off x="504000" y="1823760"/>
          <a:ext cx="9072000" cy="2011680"/>
        </p:xfrm>
        <a:graphic>
          <a:graphicData uri="http://schemas.openxmlformats.org/drawingml/2006/table">
            <a:tbl>
              <a:tblPr/>
              <a:tblGrid>
                <a:gridCol w="2268000"/>
                <a:gridCol w="2268000"/>
                <a:gridCol w="2268000"/>
                <a:gridCol w="2268000"/>
              </a:tblGrid>
              <a:tr h="349920">
                <a:tc>
                  <a:txBody>
                    <a:bodyPr/>
                    <a:lstStyle/>
                    <a:p>
                      <a:pPr algn="ctr"/>
                      <a:r>
                        <a:rPr lang="ru-RU" b="1">
                          <a:latin typeface="Arial"/>
                        </a:rPr>
                        <a:t>Познавательные УУД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5880">
                <a:tc>
                  <a:txBody>
                    <a:bodyPr/>
                    <a:lstStyle/>
                    <a:p>
                      <a:pPr algn="ctr"/>
                      <a:r>
                        <a:rPr lang="ru-RU" b="1">
                          <a:latin typeface="Arial"/>
                        </a:rPr>
                        <a:t>Вид УУД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>
                          <a:latin typeface="Arial"/>
                        </a:rPr>
                        <a:t> 0 </a:t>
                      </a:r>
                      <a:endParaRPr/>
                    </a:p>
                    <a:p>
                      <a:pPr algn="ctr"/>
                      <a:r>
                        <a:rPr lang="ru-RU" b="1">
                          <a:latin typeface="Arial"/>
                        </a:rPr>
                        <a:t>(не сформирован)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>
                          <a:latin typeface="Arial"/>
                        </a:rPr>
                        <a:t>1 </a:t>
                      </a:r>
                      <a:endParaRPr/>
                    </a:p>
                    <a:p>
                      <a:pPr algn="ctr"/>
                      <a:r>
                        <a:rPr lang="ru-RU" b="1">
                          <a:latin typeface="Arial"/>
                        </a:rPr>
                        <a:t>(частично)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>
                          <a:latin typeface="Arial"/>
                        </a:rPr>
                        <a:t>2 </a:t>
                      </a:r>
                      <a:endParaRPr/>
                    </a:p>
                    <a:p>
                      <a:pPr algn="ctr"/>
                      <a:r>
                        <a:rPr lang="ru-RU" b="1">
                          <a:latin typeface="Arial"/>
                        </a:rPr>
                        <a:t>(полностью)</a:t>
                      </a:r>
                      <a:endParaRPr/>
                    </a:p>
                  </a:txBody>
                  <a:tcPr/>
                </a:tc>
              </a:tr>
              <a:tr h="349920">
                <a:tc>
                  <a:txBody>
                    <a:bodyPr/>
                    <a:lstStyle/>
                    <a:p>
                      <a:r>
                        <a:rPr lang="ru-RU">
                          <a:latin typeface="Arial"/>
                        </a:rPr>
                        <a:t>синтез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9920">
                <a:tc>
                  <a:txBody>
                    <a:bodyPr/>
                    <a:lstStyle/>
                    <a:p>
                      <a:r>
                        <a:rPr lang="ru-RU">
                          <a:latin typeface="Arial"/>
                        </a:rPr>
                        <a:t>анализ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ЧТО ТАКОЕ УУД?</a:t>
            </a:r>
            <a:endParaRPr/>
          </a:p>
        </p:txBody>
      </p:sp>
      <p:sp>
        <p:nvSpPr>
          <p:cNvPr id="125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just"/>
            <a:r>
              <a:rPr lang="ru-RU" sz="3600" strike="noStrike">
                <a:solidFill>
                  <a:srgbClr val="000000"/>
                </a:solidFill>
                <a:latin typeface="Times New Roman"/>
                <a:ea typeface="Droid Sans Fallback"/>
              </a:rPr>
              <a:t>ФГОС: «…умение учиться, т.е. способность субъекта к саморазвитию и самосовершенствованию путем сознательного и активного присвоения нового социального опыта»</a:t>
            </a:r>
            <a:endParaRPr/>
          </a:p>
          <a:p>
            <a:pPr algn="just"/>
            <a:endParaRPr/>
          </a:p>
          <a:p>
            <a:pPr algn="just"/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3600" b="1" strike="noStrike">
                <a:solidFill>
                  <a:srgbClr val="000000"/>
                </a:solidFill>
                <a:latin typeface="Times New Roman"/>
                <a:ea typeface="Droid Sans Fallback"/>
              </a:rPr>
              <a:t>Универсальный характер  УУД</a:t>
            </a:r>
            <a:endParaRPr/>
          </a:p>
        </p:txBody>
      </p:sp>
      <p:sp>
        <p:nvSpPr>
          <p:cNvPr id="127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57200" indent="-457200">
              <a:buSzPct val="45000"/>
              <a:buFont typeface="Wingdings" panose="05000000000000000000" pitchFamily="2" charset="2"/>
              <a:buChar char="q"/>
            </a:pPr>
            <a:r>
              <a:rPr lang="ru-RU" sz="3200" strike="noStrike" dirty="0" err="1">
                <a:solidFill>
                  <a:srgbClr val="000000"/>
                </a:solidFill>
                <a:latin typeface="Times New Roman"/>
                <a:ea typeface="Droid Sans Fallback"/>
              </a:rPr>
              <a:t>надпредметный</a:t>
            </a:r>
            <a:r>
              <a:rPr lang="ru-RU" sz="32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, </a:t>
            </a:r>
            <a:r>
              <a:rPr lang="ru-RU" sz="3200" strike="noStrike" dirty="0" err="1">
                <a:solidFill>
                  <a:srgbClr val="000000"/>
                </a:solidFill>
                <a:latin typeface="Times New Roman"/>
                <a:ea typeface="Droid Sans Fallback"/>
              </a:rPr>
              <a:t>метапредметный</a:t>
            </a:r>
            <a:r>
              <a:rPr lang="ru-RU" sz="32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 характер </a:t>
            </a:r>
            <a:endParaRPr sz="3200" dirty="0"/>
          </a:p>
          <a:p>
            <a:pPr marL="457200" indent="-457200">
              <a:buSzPct val="45000"/>
              <a:buFont typeface="Wingdings" panose="05000000000000000000" pitchFamily="2" charset="2"/>
              <a:buChar char="q"/>
            </a:pPr>
            <a:r>
              <a:rPr lang="ru-RU" sz="32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реализуют целостность личностного, социального, познавательного, коммуникативного  развития личности; </a:t>
            </a:r>
            <a:endParaRPr sz="3200" dirty="0"/>
          </a:p>
          <a:p>
            <a:pPr marL="457200" indent="-457200">
              <a:buSzPct val="45000"/>
              <a:buFont typeface="Wingdings" panose="05000000000000000000" pitchFamily="2" charset="2"/>
              <a:buChar char="q"/>
            </a:pPr>
            <a:r>
              <a:rPr lang="ru-RU" sz="32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обеспечивают успешное усвоение знаний, умений и навыков и формирование компетентностей в любой предметной области; </a:t>
            </a:r>
            <a:endParaRPr sz="3200" dirty="0"/>
          </a:p>
          <a:p>
            <a:pPr marL="457200" indent="-457200">
              <a:buSzPct val="45000"/>
              <a:buFont typeface="Wingdings" panose="05000000000000000000" pitchFamily="2" charset="2"/>
              <a:buChar char="q"/>
            </a:pPr>
            <a:r>
              <a:rPr lang="ru-RU" sz="32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создают условия для  обучающихся к решению жизненных задач.</a:t>
            </a:r>
            <a:endParaRPr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504000" y="237960"/>
            <a:ext cx="9072000" cy="1348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ДЛЯ ЧЕГО? ...или 
ФУНКЦИИ УУД</a:t>
            </a:r>
            <a:endParaRPr/>
          </a:p>
        </p:txBody>
      </p:sp>
      <p:sp>
        <p:nvSpPr>
          <p:cNvPr id="129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just"/>
            <a:r>
              <a:rPr lang="ru-RU" sz="3600" strike="noStrike">
                <a:solidFill>
                  <a:srgbClr val="000000"/>
                </a:solidFill>
                <a:latin typeface="Times New Roman"/>
                <a:ea typeface="Droid Sans Fallback"/>
              </a:rPr>
              <a:t>обеспечение возможностей учащегося самостоятельно осуществлять деятельность учения, ставить учебные цели, искать и использовать необходимые средства и способы достижения, контролировать и оценивать процесс и результаты деятельности;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504000" y="237960"/>
            <a:ext cx="9072000" cy="13482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759">
                <a:latin typeface="Arial"/>
              </a:rPr>
              <a:t>ДЛЯ ЧЕГО? ...или 
ФУНКЦИИ УУД</a:t>
            </a:r>
            <a:endParaRPr/>
          </a:p>
        </p:txBody>
      </p:sp>
      <p:sp>
        <p:nvSpPr>
          <p:cNvPr id="131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just"/>
            <a:endParaRPr/>
          </a:p>
          <a:p>
            <a:pPr algn="ctr"/>
            <a:r>
              <a:rPr lang="ru-RU" sz="3600" b="1" strike="noStrike">
                <a:solidFill>
                  <a:srgbClr val="000000"/>
                </a:solidFill>
                <a:latin typeface="Times New Roman"/>
                <a:ea typeface="Droid Sans Fallback"/>
              </a:rPr>
              <a:t>Реализация формирования УУД направлена на достижение</a:t>
            </a:r>
            <a:r>
              <a:rPr lang="ru-RU" sz="3600" strike="noStrike">
                <a:solidFill>
                  <a:srgbClr val="000000"/>
                </a:solidFill>
                <a:latin typeface="Times New Roman"/>
                <a:ea typeface="Droid Sans Fallback"/>
              </a:rPr>
              <a:t> личностных, метапредметных, предметных результатов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3600" b="1" strike="noStrike">
                <a:solidFill>
                  <a:srgbClr val="000000"/>
                </a:solidFill>
                <a:latin typeface="Times New Roman"/>
                <a:ea typeface="Droid Sans Fallback"/>
              </a:rPr>
              <a:t>Личностные результаты</a:t>
            </a:r>
            <a:endParaRPr/>
          </a:p>
        </p:txBody>
      </p:sp>
      <p:sp>
        <p:nvSpPr>
          <p:cNvPr id="133" name="TextShape 2"/>
          <p:cNvSpPr txBox="1"/>
          <p:nvPr/>
        </p:nvSpPr>
        <p:spPr>
          <a:xfrm>
            <a:off x="548767" y="153612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457200" indent="-457200">
              <a:buSzPct val="45000"/>
              <a:buFont typeface="Wingdings" panose="05000000000000000000" pitchFamily="2" charset="2"/>
              <a:buChar char="q"/>
            </a:pPr>
            <a:r>
              <a:rPr lang="ru-RU" sz="32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готовность и способность обучающихся к саморазвитию, </a:t>
            </a:r>
            <a:endParaRPr sz="3200" dirty="0"/>
          </a:p>
          <a:p>
            <a:pPr marL="457200" indent="-457200">
              <a:buSzPct val="45000"/>
              <a:buFont typeface="Wingdings" panose="05000000000000000000" pitchFamily="2" charset="2"/>
              <a:buChar char="q"/>
            </a:pPr>
            <a:r>
              <a:rPr lang="ru-RU" sz="3200" strike="noStrike" dirty="0" err="1">
                <a:solidFill>
                  <a:srgbClr val="000000"/>
                </a:solidFill>
                <a:latin typeface="Times New Roman"/>
                <a:ea typeface="Droid Sans Fallback"/>
              </a:rPr>
              <a:t>сформированность</a:t>
            </a:r>
            <a:r>
              <a:rPr lang="ru-RU" sz="32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 мотивации к учению и познанию, </a:t>
            </a:r>
            <a:endParaRPr sz="3200" dirty="0"/>
          </a:p>
          <a:p>
            <a:pPr marL="457200" indent="-457200">
              <a:buSzPct val="45000"/>
              <a:buFont typeface="Wingdings" panose="05000000000000000000" pitchFamily="2" charset="2"/>
              <a:buChar char="q"/>
            </a:pPr>
            <a:r>
              <a:rPr lang="ru-RU" sz="3200" strike="noStrike" dirty="0" err="1">
                <a:solidFill>
                  <a:srgbClr val="000000"/>
                </a:solidFill>
                <a:latin typeface="Times New Roman"/>
                <a:ea typeface="Droid Sans Fallback"/>
              </a:rPr>
              <a:t>ценносто</a:t>
            </a:r>
            <a:r>
              <a:rPr lang="ru-RU" sz="32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-смысловые установки выпускников начальной школы, отражающие их индивидуально-личностные позиции, социальные компетентности, личностные качества; </a:t>
            </a:r>
            <a:endParaRPr sz="3200" dirty="0"/>
          </a:p>
          <a:p>
            <a:pPr marL="457200" indent="-457200">
              <a:buSzPct val="45000"/>
              <a:buFont typeface="Wingdings" panose="05000000000000000000" pitchFamily="2" charset="2"/>
              <a:buChar char="q"/>
            </a:pPr>
            <a:r>
              <a:rPr lang="ru-RU" sz="3200" strike="noStrike" dirty="0" err="1">
                <a:solidFill>
                  <a:srgbClr val="000000"/>
                </a:solidFill>
                <a:latin typeface="Times New Roman"/>
                <a:ea typeface="Droid Sans Fallback"/>
              </a:rPr>
              <a:t>сформированность</a:t>
            </a:r>
            <a:r>
              <a:rPr lang="ru-RU" sz="3200" strike="noStrike" dirty="0">
                <a:solidFill>
                  <a:srgbClr val="000000"/>
                </a:solidFill>
                <a:latin typeface="Times New Roman"/>
                <a:ea typeface="Droid Sans Fallback"/>
              </a:rPr>
              <a:t> основ российской, гражданской идентичности.</a:t>
            </a:r>
            <a:endParaRPr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Shape 1"/>
          <p:cNvSpPr txBox="1"/>
          <p:nvPr/>
        </p:nvSpPr>
        <p:spPr>
          <a:xfrm>
            <a:off x="504000" y="288000"/>
            <a:ext cx="9072000" cy="12481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3600" b="1" strike="noStrike">
                <a:solidFill>
                  <a:srgbClr val="000000"/>
                </a:solidFill>
                <a:latin typeface="Times New Roman"/>
                <a:ea typeface="Droid Sans Fallback"/>
              </a:rPr>
              <a:t>Метапредметные результаты</a:t>
            </a:r>
            <a:endParaRPr/>
          </a:p>
        </p:txBody>
      </p:sp>
      <p:sp>
        <p:nvSpPr>
          <p:cNvPr id="135" name="TextShape 2"/>
          <p:cNvSpPr txBox="1"/>
          <p:nvPr/>
        </p:nvSpPr>
        <p:spPr>
          <a:xfrm>
            <a:off x="504000" y="182376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/>
            <a:r>
              <a:rPr lang="ru-RU" sz="3600" strike="noStrike">
                <a:solidFill>
                  <a:srgbClr val="000000"/>
                </a:solidFill>
                <a:latin typeface="Times New Roman"/>
                <a:ea typeface="Droid Sans Fallback"/>
              </a:rPr>
              <a:t>освоенные обучающимися познавательные, регулятивные и коммуникативные УУД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955</Words>
  <Application>Microsoft Office PowerPoint</Application>
  <PresentationFormat>Произвольный</PresentationFormat>
  <Paragraphs>152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38</vt:i4>
      </vt:variant>
    </vt:vector>
  </HeadingPairs>
  <TitlesOfParts>
    <vt:vector size="41" baseType="lpstr"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16</cp:revision>
  <dcterms:created xsi:type="dcterms:W3CDTF">2009-04-16T11:32:32Z</dcterms:created>
  <dcterms:modified xsi:type="dcterms:W3CDTF">2016-02-26T06:53:26Z</dcterms:modified>
  <dc:language>ru-RU</dc:language>
</cp:coreProperties>
</file>