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43"/>
  </p:notesMasterIdLst>
  <p:sldIdLst>
    <p:sldId id="257" r:id="rId3"/>
    <p:sldId id="430" r:id="rId4"/>
    <p:sldId id="428" r:id="rId5"/>
    <p:sldId id="434" r:id="rId6"/>
    <p:sldId id="435" r:id="rId7"/>
    <p:sldId id="433" r:id="rId8"/>
    <p:sldId id="431" r:id="rId9"/>
    <p:sldId id="432" r:id="rId10"/>
    <p:sldId id="316" r:id="rId11"/>
    <p:sldId id="436" r:id="rId12"/>
    <p:sldId id="446" r:id="rId13"/>
    <p:sldId id="437" r:id="rId14"/>
    <p:sldId id="439" r:id="rId15"/>
    <p:sldId id="440" r:id="rId16"/>
    <p:sldId id="438" r:id="rId17"/>
    <p:sldId id="441" r:id="rId18"/>
    <p:sldId id="390" r:id="rId19"/>
    <p:sldId id="338" r:id="rId20"/>
    <p:sldId id="425" r:id="rId21"/>
    <p:sldId id="427" r:id="rId22"/>
    <p:sldId id="393" r:id="rId23"/>
    <p:sldId id="394" r:id="rId24"/>
    <p:sldId id="372" r:id="rId25"/>
    <p:sldId id="373" r:id="rId26"/>
    <p:sldId id="374" r:id="rId27"/>
    <p:sldId id="370" r:id="rId28"/>
    <p:sldId id="383" r:id="rId29"/>
    <p:sldId id="384" r:id="rId30"/>
    <p:sldId id="385" r:id="rId31"/>
    <p:sldId id="386" r:id="rId32"/>
    <p:sldId id="442" r:id="rId33"/>
    <p:sldId id="398" r:id="rId34"/>
    <p:sldId id="399" r:id="rId35"/>
    <p:sldId id="443" r:id="rId36"/>
    <p:sldId id="445" r:id="rId37"/>
    <p:sldId id="450" r:id="rId38"/>
    <p:sldId id="448" r:id="rId39"/>
    <p:sldId id="447" r:id="rId40"/>
    <p:sldId id="449" r:id="rId41"/>
    <p:sldId id="451" r:id="rId4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94" autoAdjust="0"/>
    <p:restoredTop sz="94660"/>
  </p:normalViewPr>
  <p:slideViewPr>
    <p:cSldViewPr>
      <p:cViewPr>
        <p:scale>
          <a:sx n="90" d="100"/>
          <a:sy n="90" d="100"/>
        </p:scale>
        <p:origin x="-2244" y="-7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fld id="{8C51BDC5-D8C3-458B-A564-B2B6532C1EB9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AFA27B3-5CD9-463A-A670-5A80DC4F41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Элегантный абстрактный\Elegant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5327576" cy="1470025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5013176"/>
            <a:ext cx="3643278" cy="115212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0A75F-13E2-43A9-ABCF-9228F0E123A0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9A83D-865A-45E2-9B3C-8B94108ADF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47A7C-F725-4779-82F6-D0C46255AE1B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CB559-9392-4851-A48A-18DEFD46D4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7D655-4EDD-4E38-A48A-EBBA71C32CA8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E97DC-51A2-44F7-B804-4361F62B6E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61A25-94B8-4D09-80F1-53AD46977784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A9728-EA9C-4A6D-8A02-5AB838DB6B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F6DE5-A3DD-4AB7-AD48-1982C349F8D0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082BF-BD2A-40F2-8968-FCB38F7BFB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292AF-05F1-4E77-BD55-4D0C57D329BA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7CD89-1E15-4E9B-BEB8-5D8FE7B065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0543A-2CD3-4D4B-B51F-76B5DC3EA4E6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622D6-BE6D-4368-9889-1727C5C9EC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3A9D5-DE4C-45E9-8412-C801682F136C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0B32C-2416-4149-BC02-9E8B86150B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661E6-59EB-4B70-AFCB-5878C2E6358F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4471F-B930-4C46-B298-7A3551D3CA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081C2-E609-4CA0-A374-6122C6AD816C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E1FB0-8B12-49B4-87F5-13B67A93FA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24DB0-D5AD-4D44-9FA6-316AECD7CCA3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09402-C3D8-4605-BA56-785F447831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Элегантный абстрактный\ElegantSlid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331913" y="260350"/>
            <a:ext cx="74882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331913" y="1557338"/>
            <a:ext cx="749935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-31750" y="6638925"/>
            <a:ext cx="1335088" cy="2778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1200" smtClean="0">
                <a:solidFill>
                  <a:schemeClr val="bg1"/>
                </a:solidFill>
                <a:latin typeface="Baskerville Old Face" pitchFamily="18" charset="0"/>
                <a:cs typeface="+mn-cs"/>
              </a:rPr>
              <a:t>ProPowerPoint.Ru</a:t>
            </a:r>
            <a:endParaRPr lang="ru-RU" sz="1200" smtClean="0">
              <a:solidFill>
                <a:schemeClr val="bg1"/>
              </a:solidFill>
              <a:latin typeface="Ariston" pitchFamily="66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6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3480FC44-C2CC-4956-B1C4-22F69CE58AC1}" type="datetimeFigureOut">
              <a:rPr lang="ru-RU"/>
              <a:pPr>
                <a:defRPr/>
              </a:pPr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5442EB5-B801-41E8-96C9-037662F0F5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www.englishteachers.ru/shop/ware/654" TargetMode="Externa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hyperlink" Target="https://www.englishteachers.ru/shop" TargetMode="External"/><Relationship Id="rId7" Type="http://schemas.openxmlformats.org/officeDocument/2006/relationships/image" Target="../media/image38.png"/><Relationship Id="rId2" Type="http://schemas.openxmlformats.org/officeDocument/2006/relationships/hyperlink" Target="https://www.englishteachers.ru/forum/index.php?showforum=65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jpeg"/><Relationship Id="rId5" Type="http://schemas.openxmlformats.org/officeDocument/2006/relationships/hyperlink" Target="https://www.facebook.com/titulpublishers" TargetMode="External"/><Relationship Id="rId4" Type="http://schemas.openxmlformats.org/officeDocument/2006/relationships/hyperlink" Target="http://vk.com/titulpublishers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itul.ru/audio/51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s://www.englishteachers.ru/shop/ware/586" TargetMode="Externa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hyperlink" Target="https://www.englishteachers.ru/shop" TargetMode="External"/><Relationship Id="rId7" Type="http://schemas.openxmlformats.org/officeDocument/2006/relationships/image" Target="../media/image38.png"/><Relationship Id="rId2" Type="http://schemas.openxmlformats.org/officeDocument/2006/relationships/hyperlink" Target="https://www.englishteachers.ru/forum/index.php?showforum=65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jpeg"/><Relationship Id="rId5" Type="http://schemas.openxmlformats.org/officeDocument/2006/relationships/hyperlink" Target="https://www.facebook.com/titulpublishers" TargetMode="External"/><Relationship Id="rId4" Type="http://schemas.openxmlformats.org/officeDocument/2006/relationships/hyperlink" Target="http://vk.com/titulpublishers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ъект 2"/>
          <p:cNvSpPr>
            <a:spLocks noGrp="1"/>
          </p:cNvSpPr>
          <p:nvPr>
            <p:ph idx="1"/>
          </p:nvPr>
        </p:nvSpPr>
        <p:spPr>
          <a:xfrm>
            <a:off x="3306763" y="5445125"/>
            <a:ext cx="5843587" cy="2376488"/>
          </a:xfrm>
        </p:spPr>
        <p:txBody>
          <a:bodyPr/>
          <a:lstStyle/>
          <a:p>
            <a:pPr algn="r" eaLnBrk="1" hangingPunct="1">
              <a:buFont typeface="Arial" pitchFamily="34" charset="0"/>
              <a:buNone/>
            </a:pPr>
            <a:r>
              <a:rPr lang="ru-RU" altLang="ru-RU" sz="2000" b="1" smtClean="0">
                <a:latin typeface="Times New Roman" pitchFamily="18" charset="0"/>
                <a:cs typeface="Times New Roman" pitchFamily="18" charset="0"/>
              </a:rPr>
              <a:t>Буров Илья Михайлович</a:t>
            </a: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en-US" altLang="ru-RU" sz="2000" smtClean="0">
              <a:latin typeface="Times New Roman" pitchFamily="18" charset="0"/>
              <a:cs typeface="Times New Roman" pitchFamily="18" charset="0"/>
            </a:endParaRPr>
          </a:p>
          <a:p>
            <a:pPr algn="r" eaLnBrk="1" hangingPunct="1">
              <a:buFont typeface="Arial" pitchFamily="34" charset="0"/>
              <a:buNone/>
            </a:pPr>
            <a:r>
              <a:rPr lang="ru-RU" altLang="ru-RU" sz="2000" smtClean="0">
                <a:latin typeface="Times New Roman" pitchFamily="18" charset="0"/>
                <a:cs typeface="Times New Roman" pitchFamily="18" charset="0"/>
              </a:rPr>
              <a:t>ведущий методист издательства «Титул»</a:t>
            </a:r>
            <a:endParaRPr lang="ru-RU" altLang="ru-RU" smtClean="0"/>
          </a:p>
        </p:txBody>
      </p:sp>
      <p:sp>
        <p:nvSpPr>
          <p:cNvPr id="4099" name="Прямоугольник 5"/>
          <p:cNvSpPr>
            <a:spLocks noChangeArrowheads="1"/>
          </p:cNvSpPr>
          <p:nvPr/>
        </p:nvSpPr>
        <p:spPr bwMode="auto">
          <a:xfrm>
            <a:off x="539750" y="1484313"/>
            <a:ext cx="8280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3600" b="1"/>
              <a:t>Готовим 11 класс к ВПР по английскому языку: Устная часть</a:t>
            </a:r>
            <a:endParaRPr lang="ru-RU" altLang="ru-RU" sz="360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4100" name="Picture 4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1888" y="-387350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6" descr="https://pp.userapi.com/c841436/v841436035/5c386/s4w18iBVIT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852738"/>
            <a:ext cx="2651125" cy="365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/>
              <a:t>Возможности для подготовки есть!</a:t>
            </a:r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6" name="Picture 6" descr="https://pp.userapi.com/c841436/v841436035/5c386/s4w18iBVIT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675" y="1557338"/>
            <a:ext cx="3659188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188640"/>
            <a:ext cx="4834880" cy="92211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НОВИНКА!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9952" y="1340768"/>
            <a:ext cx="5004048" cy="54006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Представляем новое пособие для подготовки к ВПР по английскому языку учащихся 11 класса - " ВПР. Письменная и устная части. 11 класс. Тренировочные тесты. Базовый уровень"! 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Cоответствует</a:t>
            </a:r>
            <a:r>
              <a:rPr lang="ru-RU" dirty="0" smtClean="0">
                <a:solidFill>
                  <a:srgbClr val="FF0000"/>
                </a:solidFill>
              </a:rPr>
              <a:t> проекту ВПР</a:t>
            </a:r>
          </a:p>
          <a:p>
            <a:r>
              <a:rPr lang="ru-RU" dirty="0" smtClean="0"/>
              <a:t>Пособие поможет школьникам подготовиться к Всероссийской проверочной работе базового уровня в 11 классе. </a:t>
            </a:r>
          </a:p>
          <a:p>
            <a:r>
              <a:rPr lang="ru-RU" dirty="0" smtClean="0"/>
              <a:t>Также сборник может использоваться для дополнительной подготовки к ЕГЭ по английскому языку. </a:t>
            </a:r>
            <a:r>
              <a:rPr lang="ru-RU" dirty="0" smtClean="0">
                <a:solidFill>
                  <a:srgbClr val="FF0000"/>
                </a:solidFill>
              </a:rPr>
              <a:t>Аудиоприложение можно скачать бесплатно.</a:t>
            </a:r>
          </a:p>
          <a:p>
            <a:r>
              <a:rPr lang="ru-RU" dirty="0" smtClean="0">
                <a:hlinkClick r:id="rId2"/>
              </a:rPr>
              <a:t>https://www.englishteachers.ru/shop/ware/654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https://pp.userapi.com/c841436/v841436035/5c386/s4w18iBVIT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2736"/>
            <a:ext cx="3888432" cy="53562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970088" y="274638"/>
            <a:ext cx="6716712" cy="1143000"/>
          </a:xfrm>
        </p:spPr>
        <p:txBody>
          <a:bodyPr/>
          <a:lstStyle/>
          <a:p>
            <a:r>
              <a:rPr lang="ru-RU" smtClean="0"/>
              <a:t>Как готовится?</a:t>
            </a:r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40" name="Picture 6" descr="https://pp.userapi.com/c841436/v841436035/5c386/s4w18iBVIT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6988"/>
            <a:ext cx="1790700" cy="246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0088" y="1501775"/>
            <a:ext cx="68167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19250" y="1268413"/>
            <a:ext cx="6840538" cy="4884737"/>
          </a:xfrm>
          <a:noFill/>
        </p:spPr>
      </p:pic>
      <p:pic>
        <p:nvPicPr>
          <p:cNvPr id="15364" name="Picture 6" descr="https://pp.userapi.com/c841436/v841436035/5c386/s4w18iBVIT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63" y="26988"/>
            <a:ext cx="1581150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/>
              <a:t>Задания устной части</a:t>
            </a:r>
            <a:br>
              <a:rPr lang="ru-RU" sz="3600" smtClean="0"/>
            </a:br>
            <a:r>
              <a:rPr lang="ru-RU" sz="3600" smtClean="0"/>
              <a:t>проект демо-версии:</a:t>
            </a:r>
          </a:p>
        </p:txBody>
      </p:sp>
      <p:pic>
        <p:nvPicPr>
          <p:cNvPr id="163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1560513"/>
            <a:ext cx="6904037" cy="5297487"/>
          </a:xfr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Возможная схема подготовки: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Выбираем картинку  (удобнее в описании, легче тема, помним больше слов по теме);</a:t>
            </a:r>
          </a:p>
          <a:p>
            <a:r>
              <a:rPr lang="ru-RU" dirty="0" smtClean="0"/>
              <a:t>Работаем над банком языковых клише по </a:t>
            </a:r>
            <a:r>
              <a:rPr lang="ru-RU" dirty="0" smtClean="0"/>
              <a:t>теме (вводные фразы, заключительные фразы и др.);</a:t>
            </a:r>
            <a:endParaRPr lang="ru-RU" dirty="0" smtClean="0"/>
          </a:p>
          <a:p>
            <a:r>
              <a:rPr lang="ru-RU" dirty="0" smtClean="0"/>
              <a:t>Тренируемся в выполнении задания.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Задания из учебников и доп. пособий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endParaRPr lang="ru-RU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smtClean="0"/>
              <a:t>New Millennium English - 10</a:t>
            </a:r>
            <a:endParaRPr lang="ru-RU" altLang="ru-RU" smtClean="0"/>
          </a:p>
        </p:txBody>
      </p:sp>
      <p:pic>
        <p:nvPicPr>
          <p:cNvPr id="194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1376" r="21376" b="34137"/>
          <a:stretch>
            <a:fillRect/>
          </a:stretch>
        </p:blipFill>
        <p:spPr>
          <a:xfrm>
            <a:off x="792163" y="520700"/>
            <a:ext cx="8351837" cy="6337300"/>
          </a:xfrm>
        </p:spPr>
      </p:pic>
      <p:pic>
        <p:nvPicPr>
          <p:cNvPr id="19460" name="Picture 2" descr="https://www.englishteachers.ru/uploadedfiles/waresimgs/3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874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5175"/>
          </a:xfrm>
        </p:spPr>
        <p:txBody>
          <a:bodyPr/>
          <a:lstStyle/>
          <a:p>
            <a:pPr eaLnBrk="1" hangingPunct="1"/>
            <a:endParaRPr lang="ru-RU" altLang="ru-RU" sz="3600" dirty="0" smtClean="0"/>
          </a:p>
        </p:txBody>
      </p:sp>
      <p:pic>
        <p:nvPicPr>
          <p:cNvPr id="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19250" y="765175"/>
            <a:ext cx="5738813" cy="6092825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988" y="2997200"/>
            <a:ext cx="9144001" cy="3408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5888"/>
            <a:ext cx="1827213" cy="2592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838" y="133350"/>
            <a:ext cx="4752975" cy="67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549275"/>
            <a:ext cx="2814638" cy="418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ВПР по английскому языку:</a:t>
            </a:r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</a:t>
            </a:r>
            <a:r>
              <a:rPr lang="ru-RU" dirty="0" smtClean="0"/>
              <a:t>угает </a:t>
            </a:r>
            <a:r>
              <a:rPr lang="ru-RU" dirty="0" smtClean="0"/>
              <a:t>ваших учеников?</a:t>
            </a:r>
          </a:p>
          <a:p>
            <a:r>
              <a:rPr lang="ru-RU" dirty="0" smtClean="0"/>
              <a:t>вызывает трудности в подготовке?</a:t>
            </a:r>
          </a:p>
          <a:p>
            <a:r>
              <a:rPr lang="ru-RU" dirty="0" smtClean="0"/>
              <a:t>вызывает трудности из-за сложностей связанных с проведением, организацией проверочной работы?</a:t>
            </a:r>
          </a:p>
          <a:p>
            <a:r>
              <a:rPr lang="ru-RU" dirty="0" smtClean="0"/>
              <a:t>другое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-14288"/>
            <a:ext cx="5605463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549275"/>
            <a:ext cx="2814638" cy="418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275" y="104775"/>
            <a:ext cx="4929188" cy="606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6100"/>
            <a:ext cx="363537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655638"/>
            <a:ext cx="338137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1"/>
          <p:cNvPicPr>
            <a:picLocks noChangeAspect="1" noChangeArrowheads="1"/>
          </p:cNvPicPr>
          <p:nvPr/>
        </p:nvPicPr>
        <p:blipFill>
          <a:blip r:embed="rId3" cstate="print"/>
          <a:srcRect t="4771"/>
          <a:stretch>
            <a:fillRect/>
          </a:stretch>
        </p:blipFill>
        <p:spPr bwMode="auto">
          <a:xfrm>
            <a:off x="3779838" y="0"/>
            <a:ext cx="4964112" cy="645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30157" t="984" r="29723" b="13751"/>
          <a:stretch>
            <a:fillRect/>
          </a:stretch>
        </p:blipFill>
        <p:spPr bwMode="auto">
          <a:xfrm>
            <a:off x="2339975" y="0"/>
            <a:ext cx="5661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63" y="0"/>
            <a:ext cx="187801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l="30954" t="2579" r="29723" b="2924"/>
          <a:stretch>
            <a:fillRect/>
          </a:stretch>
        </p:blipFill>
        <p:spPr bwMode="auto">
          <a:xfrm>
            <a:off x="3589338" y="0"/>
            <a:ext cx="4943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8" y="68263"/>
            <a:ext cx="2201862" cy="336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l="30711" t="984" r="30275" b="1564"/>
          <a:stretch>
            <a:fillRect/>
          </a:stretch>
        </p:blipFill>
        <p:spPr bwMode="auto">
          <a:xfrm>
            <a:off x="3059113" y="0"/>
            <a:ext cx="48402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671763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2969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9700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7700" y="1309688"/>
            <a:ext cx="7085013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07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0724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1417638"/>
            <a:ext cx="6257925" cy="399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174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1748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3575" y="1309688"/>
            <a:ext cx="5859463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277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2772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1309688"/>
            <a:ext cx="6958013" cy="491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Устная часть ВПР состоит из:</a:t>
            </a:r>
          </a:p>
        </p:txBody>
      </p:sp>
      <p:sp>
        <p:nvSpPr>
          <p:cNvPr id="6147" name="Объект 2"/>
          <p:cNvSpPr>
            <a:spLocks noGrp="1"/>
          </p:cNvSpPr>
          <p:nvPr>
            <p:ph idx="1"/>
          </p:nvPr>
        </p:nvSpPr>
        <p:spPr>
          <a:xfrm>
            <a:off x="914400" y="1844824"/>
            <a:ext cx="8229600" cy="4525963"/>
          </a:xfrm>
        </p:spPr>
        <p:txBody>
          <a:bodyPr/>
          <a:lstStyle/>
          <a:p>
            <a:r>
              <a:rPr lang="ru-RU" smtClean="0"/>
              <a:t>задания на чтение, как в ОГЭ и ЕГЭ;</a:t>
            </a:r>
          </a:p>
          <a:p>
            <a:r>
              <a:rPr lang="ru-RU" smtClean="0"/>
              <a:t>задания на описание картинки (монологическая речь).</a:t>
            </a:r>
            <a:br>
              <a:rPr lang="ru-RU" smtClean="0"/>
            </a:br>
            <a:r>
              <a:rPr lang="ru-RU" smtClean="0"/>
              <a:t>Диалогическая речь не проверяется.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2060575"/>
            <a:ext cx="76581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3796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Полезно учить описывать картинки</a:t>
            </a:r>
          </a:p>
        </p:txBody>
      </p:sp>
      <p:sp>
        <p:nvSpPr>
          <p:cNvPr id="3481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Система упражнений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0" y="5013325"/>
            <a:ext cx="3348038" cy="1041400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ru-RU" altLang="ru-RU" smtClean="0"/>
              <a:t>©Буров И.М.</a:t>
            </a:r>
          </a:p>
        </p:txBody>
      </p:sp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845425" cy="454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2850" y="3937000"/>
            <a:ext cx="4121150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Система упражнений</a:t>
            </a:r>
          </a:p>
        </p:txBody>
      </p:sp>
      <p:sp>
        <p:nvSpPr>
          <p:cNvPr id="36867" name="Объект 2"/>
          <p:cNvSpPr>
            <a:spLocks noGrp="1"/>
          </p:cNvSpPr>
          <p:nvPr>
            <p:ph idx="1"/>
          </p:nvPr>
        </p:nvSpPr>
        <p:spPr>
          <a:xfrm>
            <a:off x="5651500" y="5816600"/>
            <a:ext cx="3348038" cy="1041400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ru-RU" altLang="ru-RU" smtClean="0"/>
              <a:t>©Буров И.М.</a:t>
            </a:r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845425" cy="454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8575"/>
            <a:ext cx="8524875" cy="604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Резюме:</a:t>
            </a:r>
          </a:p>
        </p:txBody>
      </p:sp>
      <p:sp>
        <p:nvSpPr>
          <p:cNvPr id="378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Для подготовки учащихся к ВПР есть вся методическая база и достаточное количество времени;</a:t>
            </a:r>
          </a:p>
          <a:p>
            <a:r>
              <a:rPr lang="ru-RU" dirty="0" smtClean="0"/>
              <a:t>Задания для подготовке к устной части можно брать из пособий по подготовке к ОГЭ, ЕГЭ, олимпиадам.</a:t>
            </a:r>
          </a:p>
          <a:p>
            <a:r>
              <a:rPr lang="ru-RU" dirty="0" smtClean="0"/>
              <a:t>ВПР (устная часть) отличается от устной части ЕГЭ незначительно.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26469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Форум </a:t>
            </a:r>
            <a:r>
              <a:rPr lang="en-US" dirty="0" smtClean="0"/>
              <a:t>www.englishteachers.ru</a:t>
            </a:r>
            <a:endParaRPr lang="ru-RU" dirty="0" smtClean="0"/>
          </a:p>
          <a:p>
            <a:pPr marL="0" indent="0" algn="ctr">
              <a:buNone/>
            </a:pPr>
            <a:r>
              <a:rPr lang="en-US" sz="2800" dirty="0" smtClean="0">
                <a:hlinkClick r:id="rId2"/>
              </a:rPr>
              <a:t>https</a:t>
            </a:r>
            <a:r>
              <a:rPr lang="en-US" sz="2800" dirty="0">
                <a:hlinkClick r:id="rId2"/>
              </a:rPr>
              <a:t>://</a:t>
            </a:r>
            <a:r>
              <a:rPr lang="en-US" sz="2800" dirty="0" smtClean="0">
                <a:hlinkClick r:id="rId2"/>
              </a:rPr>
              <a:t>www.englishteachers.ru/forum/</a:t>
            </a:r>
            <a:endParaRPr lang="ru-RU" sz="2800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издательства «Титул» </a:t>
            </a:r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https://www.englishteachers.ru/shop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ru-RU" altLang="ru-RU" u="sng" dirty="0" smtClean="0"/>
          </a:p>
          <a:p>
            <a:pPr marL="0" indent="0" algn="ctr">
              <a:buNone/>
            </a:pPr>
            <a:r>
              <a:rPr lang="ru-RU" altLang="ru-RU" b="1" u="sng" dirty="0" smtClean="0"/>
              <a:t>«ТИТУЛ» в социальных сетях</a:t>
            </a:r>
          </a:p>
          <a:p>
            <a:pPr marL="0" indent="0" algn="ctr">
              <a:buNone/>
            </a:pPr>
            <a:r>
              <a:rPr lang="ru-RU" altLang="ru-RU" dirty="0" err="1" smtClean="0"/>
              <a:t>ВКонтакте</a:t>
            </a:r>
            <a:r>
              <a:rPr lang="ru-RU" altLang="ru-RU" dirty="0" smtClean="0"/>
              <a:t> - </a:t>
            </a:r>
            <a:r>
              <a:rPr lang="en-US" altLang="ru-RU" dirty="0" smtClean="0">
                <a:hlinkClick r:id="rId4"/>
              </a:rPr>
              <a:t>http://vk.com/titulpublishers</a:t>
            </a:r>
            <a:r>
              <a:rPr lang="ru-RU" altLang="ru-RU" dirty="0" smtClean="0"/>
              <a:t> </a:t>
            </a:r>
          </a:p>
          <a:p>
            <a:pPr marL="0" indent="0" algn="ctr">
              <a:buNone/>
            </a:pPr>
            <a:r>
              <a:rPr lang="en-US" altLang="ru-RU" dirty="0" err="1" smtClean="0"/>
              <a:t>Facebook</a:t>
            </a:r>
            <a:r>
              <a:rPr lang="en-US" altLang="ru-RU" dirty="0" smtClean="0"/>
              <a:t> - </a:t>
            </a:r>
            <a:r>
              <a:rPr lang="en-US" altLang="ru-RU" dirty="0" smtClean="0">
                <a:hlinkClick r:id="rId5"/>
              </a:rPr>
              <a:t>https://www.facebook.com/titulpublishers</a:t>
            </a:r>
            <a:endParaRPr lang="ru-RU" altLang="ru-RU" dirty="0" smtClean="0"/>
          </a:p>
          <a:p>
            <a:pPr marL="0" indent="0" algn="ctr">
              <a:buNone/>
            </a:pPr>
            <a:r>
              <a:rPr lang="en-US" altLang="ru-RU" dirty="0" err="1" smtClean="0"/>
              <a:t>Instagram</a:t>
            </a:r>
            <a:r>
              <a:rPr lang="en-US" altLang="ru-RU" dirty="0" smtClean="0"/>
              <a:t> - </a:t>
            </a:r>
            <a:r>
              <a:rPr lang="en-US" altLang="ru-RU" dirty="0" smtClean="0">
                <a:solidFill>
                  <a:srgbClr val="0033CC"/>
                </a:solidFill>
              </a:rPr>
              <a:t>@titulpublishers</a:t>
            </a:r>
          </a:p>
          <a:p>
            <a:pPr marL="0" indent="0" algn="ctr">
              <a:buNone/>
            </a:pPr>
            <a:endParaRPr lang="ru-RU" altLang="ru-RU" dirty="0" smtClean="0">
              <a:solidFill>
                <a:srgbClr val="0033CC"/>
              </a:solidFill>
            </a:endParaRP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ru-RU" sz="3800" dirty="0" err="1" smtClean="0">
                <a:solidFill>
                  <a:srgbClr val="0033CC"/>
                </a:solidFill>
              </a:rPr>
              <a:t>издательствотитул</a:t>
            </a:r>
            <a:r>
              <a:rPr lang="ru-RU" sz="3800" dirty="0" smtClean="0">
                <a:solidFill>
                  <a:srgbClr val="0033CC"/>
                </a:solidFill>
              </a:rPr>
              <a:t> </a:t>
            </a:r>
            <a:r>
              <a:rPr lang="en-US" sz="3800" dirty="0" smtClean="0">
                <a:solidFill>
                  <a:srgbClr val="0033CC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en-US" sz="3800" dirty="0" smtClean="0">
                <a:solidFill>
                  <a:srgbClr val="0033CC"/>
                </a:solidFill>
              </a:rPr>
              <a:t>titulpublishers </a:t>
            </a:r>
            <a:endParaRPr lang="ru-RU" sz="3800" dirty="0"/>
          </a:p>
        </p:txBody>
      </p:sp>
      <p:grpSp>
        <p:nvGrpSpPr>
          <p:cNvPr id="2" name="Группа 8"/>
          <p:cNvGrpSpPr/>
          <p:nvPr/>
        </p:nvGrpSpPr>
        <p:grpSpPr>
          <a:xfrm>
            <a:off x="467544" y="3429000"/>
            <a:ext cx="2161848" cy="1152128"/>
            <a:chOff x="467544" y="3429000"/>
            <a:chExt cx="2161848" cy="1152128"/>
          </a:xfrm>
        </p:grpSpPr>
        <p:pic>
          <p:nvPicPr>
            <p:cNvPr id="4098" name="Picture 2" descr="Картинки по запросу instagram free log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67744" y="4221088"/>
              <a:ext cx="361648" cy="360040"/>
            </a:xfrm>
            <a:prstGeom prst="rect">
              <a:avLst/>
            </a:prstGeom>
            <a:noFill/>
          </p:spPr>
        </p:pic>
        <p:pic>
          <p:nvPicPr>
            <p:cNvPr id="4106" name="Picture 10" descr="Картинки по запросу vk logo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331640" y="3429000"/>
              <a:ext cx="360040" cy="360040"/>
            </a:xfrm>
            <a:prstGeom prst="rect">
              <a:avLst/>
            </a:prstGeom>
            <a:noFill/>
          </p:spPr>
        </p:pic>
        <p:pic>
          <p:nvPicPr>
            <p:cNvPr id="4108" name="Picture 12" descr="Картинки по запросу facebook logo"/>
            <p:cNvPicPr>
              <a:picLocks noChangeAspect="1" noChangeArrowheads="1"/>
            </p:cNvPicPr>
            <p:nvPr/>
          </p:nvPicPr>
          <p:blipFill>
            <a:blip r:embed="rId8" cstate="print"/>
            <a:srcRect l="21396" r="21548"/>
            <a:stretch>
              <a:fillRect/>
            </a:stretch>
          </p:blipFill>
          <p:spPr bwMode="auto">
            <a:xfrm>
              <a:off x="467544" y="3789040"/>
              <a:ext cx="360040" cy="35718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6470658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НОВИНКА!</a:t>
            </a:r>
            <a:endParaRPr lang="ru-RU" dirty="0"/>
          </a:p>
        </p:txBody>
      </p:sp>
      <p:sp>
        <p:nvSpPr>
          <p:cNvPr id="52226" name="AutoShape 2" descr="Словохотов К. П. Учебное пособие. Диагностическая работа для школ Москвы. 9 класс. Тренировочные тесты. Базовый уровень. QR-код для аудио. Английский язык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22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4786" t="27679" r="43735" b="19818"/>
          <a:stretch>
            <a:fillRect/>
          </a:stretch>
        </p:blipFill>
        <p:spPr bwMode="auto">
          <a:xfrm>
            <a:off x="0" y="1412776"/>
            <a:ext cx="345638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635896" y="1628800"/>
            <a:ext cx="525658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Пособие поможет школьникам подготовиться к диагностической работе в 9 классе. </a:t>
            </a:r>
            <a:endParaRPr lang="ru-RU" sz="2000" dirty="0" smtClean="0"/>
          </a:p>
          <a:p>
            <a:endParaRPr lang="ru-RU" sz="2000" dirty="0"/>
          </a:p>
          <a:p>
            <a:r>
              <a:rPr lang="ru-RU" sz="2000" dirty="0" smtClean="0"/>
              <a:t>По </a:t>
            </a:r>
            <a:r>
              <a:rPr lang="ru-RU" sz="2000" dirty="0"/>
              <a:t>формату заданий и уровню сложности тренировочные тесты соответствуют диагностическим тестам МЦКО. </a:t>
            </a:r>
            <a:endParaRPr lang="ru-RU" sz="2000" dirty="0" smtClean="0"/>
          </a:p>
          <a:p>
            <a:endParaRPr lang="ru-RU" sz="2000" dirty="0"/>
          </a:p>
          <a:p>
            <a:r>
              <a:rPr lang="ru-RU" sz="2000" dirty="0" smtClean="0"/>
              <a:t>Также </a:t>
            </a:r>
            <a:r>
              <a:rPr lang="ru-RU" sz="2000" dirty="0"/>
              <a:t>сборник может использоваться для дополнительной подготовки к ОГЭ по английскому языку. </a:t>
            </a:r>
            <a:endParaRPr lang="ru-RU" sz="2000" dirty="0" smtClean="0"/>
          </a:p>
          <a:p>
            <a:r>
              <a:rPr lang="ru-RU" sz="2000" dirty="0" err="1" smtClean="0"/>
              <a:t>Аудиоприложение</a:t>
            </a:r>
            <a:r>
              <a:rPr lang="ru-RU" sz="2000" dirty="0" smtClean="0"/>
              <a:t> </a:t>
            </a:r>
            <a:r>
              <a:rPr lang="ru-RU" sz="2000" dirty="0"/>
              <a:t>можно скачать бесплатно, </a:t>
            </a:r>
            <a:r>
              <a:rPr lang="ru-RU" sz="2000" dirty="0" err="1"/>
              <a:t>сосканировав</a:t>
            </a:r>
            <a:r>
              <a:rPr lang="ru-RU" sz="2000" dirty="0"/>
              <a:t> QR-код с обложки или пройдя по ссылке: </a:t>
            </a:r>
            <a:r>
              <a:rPr lang="ru-RU" sz="2000" dirty="0" err="1" smtClean="0">
                <a:hlinkClick r:id="rId3"/>
              </a:rPr>
              <a:t>www.titul.ru</a:t>
            </a:r>
            <a:r>
              <a:rPr lang="ru-RU" sz="2000" dirty="0" smtClean="0">
                <a:hlinkClick r:id="rId3"/>
              </a:rPr>
              <a:t>/</a:t>
            </a:r>
            <a:r>
              <a:rPr lang="ru-RU" sz="2000" dirty="0" err="1" smtClean="0">
                <a:hlinkClick r:id="rId3"/>
              </a:rPr>
              <a:t>audio</a:t>
            </a:r>
            <a:r>
              <a:rPr lang="ru-RU" sz="2000" dirty="0" smtClean="0">
                <a:hlinkClick r:id="rId3"/>
              </a:rPr>
              <a:t>/51</a:t>
            </a:r>
            <a:r>
              <a:rPr lang="ru-RU" sz="2000" dirty="0" smtClean="0"/>
              <a:t> </a:t>
            </a:r>
            <a:endParaRPr lang="ru-RU" sz="20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5698976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НОВИНКА!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87824" y="1052736"/>
            <a:ext cx="6156176" cy="5805264"/>
          </a:xfrm>
        </p:spPr>
        <p:txBody>
          <a:bodyPr>
            <a:noAutofit/>
          </a:bodyPr>
          <a:lstStyle/>
          <a:p>
            <a:pPr marL="288000">
              <a:spcBef>
                <a:spcPts val="200"/>
              </a:spcBef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Пособие для обучения чтению в начальной школе - </a:t>
            </a: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"Как читать на "пять"!</a:t>
            </a:r>
          </a:p>
          <a:p>
            <a:pPr marL="288000">
              <a:spcBef>
                <a:spcPts val="200"/>
              </a:spcBef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Пособие создано учителями из г. Дубна, проверено и отработано на практике со школьниками и позволяет эффективно обучать читать по-английски учащихся младших классов. </a:t>
            </a:r>
          </a:p>
          <a:p>
            <a:pPr marL="288000">
              <a:spcBef>
                <a:spcPts val="200"/>
              </a:spcBef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В книге есть правила чтения для каждого типа слога, объяснения чтения сложных сочетаний гласных и согласных и удобная система упражнений для практической отработки правил. Правила чтения отрабатываются в разнообразных видах деятельности. Дети учатся читать сразу простые слова, запоминают и отрабатывают значения этих слов с помощью картинок и упражнений, учатся понимать транскрипционные знаки, выполняют упражнения на сопоставления слов и их транскрипции, слов и их перевода, на перевод простых фраз и предложений. </a:t>
            </a:r>
          </a:p>
          <a:p>
            <a:pPr marL="288000">
              <a:spcBef>
                <a:spcPts val="200"/>
              </a:spcBef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Пособие одновременно является рабочей тетрадью, все упражнения можно выполнять сразу в книге. К заданиям в конце книги даны ключи. В пособии использована наиболее </a:t>
            </a:r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употребимая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лексика, которая пригодится для реального общения. </a:t>
            </a:r>
          </a:p>
          <a:p>
            <a:pPr marL="288000">
              <a:spcBef>
                <a:spcPts val="200"/>
              </a:spcBef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Пособие может использоваться не только в начальной школе, но и для повторения правил чтения в более старшем возрасте. </a:t>
            </a:r>
            <a:r>
              <a:rPr lang="ru-RU" sz="1400" dirty="0" smtClean="0">
                <a:latin typeface="Arial" pitchFamily="34" charset="0"/>
                <a:cs typeface="Arial" pitchFamily="34" charset="0"/>
                <a:hlinkClick r:id="rId2"/>
              </a:rPr>
              <a:t>https://www.englishteachers.ru/shop/ware/586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4274" name="Picture 2" descr="https://pp.userapi.com/c834103/v834103719/6d862/Y6UwY8fU7f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980728"/>
            <a:ext cx="2827328" cy="3888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АКЦИЯ!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3250" name="Picture 2" descr="https://pp.userapi.com/c841336/v841336702/598c0/hEyBsWXUnl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72816"/>
            <a:ext cx="8784975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АКЦИЯ!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6324" name="AutoShape 4" descr="https://www.englishteachers.ru/uploads/carousel/englishposobia2_20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6" name="AutoShape 6" descr="https://www.englishteachers.ru/uploads/carousel/englishposobia2_20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6328" name="AutoShape 8" descr="https://www.englishteachers.ru/uploads/carousel/englishposobia2_20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6330" name="Picture 10" descr="https://pp.userapi.com/c824411/v824411635/882b2/uVKyI5vuNz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4"/>
            <a:ext cx="8784974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Задания устной части</a:t>
            </a:r>
            <a:br>
              <a:rPr lang="ru-RU" smtClean="0"/>
            </a:br>
            <a:r>
              <a:rPr lang="ru-RU" smtClean="0"/>
              <a:t>проект демо-версии:</a:t>
            </a:r>
          </a:p>
        </p:txBody>
      </p:sp>
      <p:pic>
        <p:nvPicPr>
          <p:cNvPr id="71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3863" y="1700213"/>
            <a:ext cx="8150225" cy="4249737"/>
          </a:xfr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26469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Форум </a:t>
            </a:r>
            <a:r>
              <a:rPr lang="en-US" dirty="0" smtClean="0"/>
              <a:t>www.englishteachers.ru</a:t>
            </a:r>
            <a:endParaRPr lang="ru-RU" dirty="0" smtClean="0"/>
          </a:p>
          <a:p>
            <a:pPr marL="0" indent="0" algn="ctr">
              <a:buNone/>
            </a:pPr>
            <a:r>
              <a:rPr lang="en-US" sz="2800" dirty="0" smtClean="0">
                <a:hlinkClick r:id="rId2"/>
              </a:rPr>
              <a:t>https</a:t>
            </a:r>
            <a:r>
              <a:rPr lang="en-US" sz="2800" dirty="0">
                <a:hlinkClick r:id="rId2"/>
              </a:rPr>
              <a:t>://</a:t>
            </a:r>
            <a:r>
              <a:rPr lang="en-US" sz="2800" dirty="0" smtClean="0">
                <a:hlinkClick r:id="rId2"/>
              </a:rPr>
              <a:t>www.englishteachers.ru/forum/</a:t>
            </a:r>
            <a:endParaRPr lang="ru-RU" sz="2800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издательства «Титул» </a:t>
            </a:r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https://www.englishteachers.ru/shop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ru-RU" altLang="ru-RU" u="sng" dirty="0" smtClean="0"/>
          </a:p>
          <a:p>
            <a:pPr marL="0" indent="0" algn="ctr">
              <a:buNone/>
            </a:pPr>
            <a:r>
              <a:rPr lang="ru-RU" altLang="ru-RU" b="1" u="sng" dirty="0" smtClean="0"/>
              <a:t>«ТИТУЛ» в социальных сетях</a:t>
            </a:r>
          </a:p>
          <a:p>
            <a:pPr marL="0" indent="0" algn="ctr">
              <a:buNone/>
            </a:pPr>
            <a:r>
              <a:rPr lang="ru-RU" altLang="ru-RU" dirty="0" err="1" smtClean="0"/>
              <a:t>ВКонтакте</a:t>
            </a:r>
            <a:r>
              <a:rPr lang="ru-RU" altLang="ru-RU" dirty="0" smtClean="0"/>
              <a:t> - </a:t>
            </a:r>
            <a:r>
              <a:rPr lang="en-US" altLang="ru-RU" dirty="0" smtClean="0">
                <a:hlinkClick r:id="rId4"/>
              </a:rPr>
              <a:t>http://vk.com/titulpublishers</a:t>
            </a:r>
            <a:r>
              <a:rPr lang="ru-RU" altLang="ru-RU" dirty="0" smtClean="0"/>
              <a:t> </a:t>
            </a:r>
          </a:p>
          <a:p>
            <a:pPr marL="0" indent="0" algn="ctr">
              <a:buNone/>
            </a:pPr>
            <a:r>
              <a:rPr lang="en-US" altLang="ru-RU" dirty="0" err="1" smtClean="0"/>
              <a:t>Facebook</a:t>
            </a:r>
            <a:r>
              <a:rPr lang="en-US" altLang="ru-RU" dirty="0" smtClean="0"/>
              <a:t> - </a:t>
            </a:r>
            <a:r>
              <a:rPr lang="en-US" altLang="ru-RU" dirty="0" smtClean="0">
                <a:hlinkClick r:id="rId5"/>
              </a:rPr>
              <a:t>https://www.facebook.com/titulpublishers</a:t>
            </a:r>
            <a:endParaRPr lang="ru-RU" altLang="ru-RU" dirty="0" smtClean="0"/>
          </a:p>
          <a:p>
            <a:pPr marL="0" indent="0" algn="ctr">
              <a:buNone/>
            </a:pPr>
            <a:r>
              <a:rPr lang="en-US" altLang="ru-RU" dirty="0" err="1" smtClean="0"/>
              <a:t>Instagram</a:t>
            </a:r>
            <a:r>
              <a:rPr lang="en-US" altLang="ru-RU" dirty="0" smtClean="0"/>
              <a:t> - </a:t>
            </a:r>
            <a:r>
              <a:rPr lang="en-US" altLang="ru-RU" dirty="0" smtClean="0">
                <a:solidFill>
                  <a:srgbClr val="0033CC"/>
                </a:solidFill>
              </a:rPr>
              <a:t>@titulpublishers</a:t>
            </a:r>
          </a:p>
          <a:p>
            <a:pPr marL="0" indent="0" algn="ctr">
              <a:buNone/>
            </a:pPr>
            <a:endParaRPr lang="ru-RU" altLang="ru-RU" dirty="0" smtClean="0">
              <a:solidFill>
                <a:srgbClr val="0033CC"/>
              </a:solidFill>
            </a:endParaRP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ru-RU" sz="3800" dirty="0" err="1" smtClean="0">
                <a:solidFill>
                  <a:srgbClr val="0033CC"/>
                </a:solidFill>
              </a:rPr>
              <a:t>издательствотитул</a:t>
            </a:r>
            <a:r>
              <a:rPr lang="ru-RU" sz="3800" dirty="0" smtClean="0">
                <a:solidFill>
                  <a:srgbClr val="0033CC"/>
                </a:solidFill>
              </a:rPr>
              <a:t> </a:t>
            </a:r>
            <a:r>
              <a:rPr lang="en-US" sz="3800" dirty="0" smtClean="0">
                <a:solidFill>
                  <a:srgbClr val="0033CC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en-US" sz="3800" dirty="0" smtClean="0">
                <a:solidFill>
                  <a:srgbClr val="0033CC"/>
                </a:solidFill>
              </a:rPr>
              <a:t>titulpublishers </a:t>
            </a:r>
            <a:endParaRPr lang="ru-RU" sz="3800" dirty="0"/>
          </a:p>
        </p:txBody>
      </p:sp>
      <p:grpSp>
        <p:nvGrpSpPr>
          <p:cNvPr id="2" name="Группа 8"/>
          <p:cNvGrpSpPr/>
          <p:nvPr/>
        </p:nvGrpSpPr>
        <p:grpSpPr>
          <a:xfrm>
            <a:off x="467544" y="3429000"/>
            <a:ext cx="2161848" cy="1152128"/>
            <a:chOff x="467544" y="3429000"/>
            <a:chExt cx="2161848" cy="1152128"/>
          </a:xfrm>
        </p:grpSpPr>
        <p:pic>
          <p:nvPicPr>
            <p:cNvPr id="4098" name="Picture 2" descr="Картинки по запросу instagram free log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67744" y="4221088"/>
              <a:ext cx="361648" cy="360040"/>
            </a:xfrm>
            <a:prstGeom prst="rect">
              <a:avLst/>
            </a:prstGeom>
            <a:noFill/>
          </p:spPr>
        </p:pic>
        <p:pic>
          <p:nvPicPr>
            <p:cNvPr id="4106" name="Picture 10" descr="Картинки по запросу vk logo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331640" y="3429000"/>
              <a:ext cx="360040" cy="360040"/>
            </a:xfrm>
            <a:prstGeom prst="rect">
              <a:avLst/>
            </a:prstGeom>
            <a:noFill/>
          </p:spPr>
        </p:pic>
        <p:pic>
          <p:nvPicPr>
            <p:cNvPr id="4108" name="Picture 12" descr="Картинки по запросу facebook logo"/>
            <p:cNvPicPr>
              <a:picLocks noChangeAspect="1" noChangeArrowheads="1"/>
            </p:cNvPicPr>
            <p:nvPr/>
          </p:nvPicPr>
          <p:blipFill>
            <a:blip r:embed="rId8" cstate="print"/>
            <a:srcRect l="21396" r="21548"/>
            <a:stretch>
              <a:fillRect/>
            </a:stretch>
          </p:blipFill>
          <p:spPr bwMode="auto">
            <a:xfrm>
              <a:off x="467544" y="3789040"/>
              <a:ext cx="360040" cy="35718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6470658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/>
              <a:t>Задания устной части</a:t>
            </a:r>
            <a:br>
              <a:rPr lang="ru-RU" sz="3600" smtClean="0"/>
            </a:br>
            <a:r>
              <a:rPr lang="ru-RU" sz="3600" smtClean="0"/>
              <a:t>проект демо-версии:</a:t>
            </a:r>
          </a:p>
        </p:txBody>
      </p:sp>
      <p:pic>
        <p:nvPicPr>
          <p:cNvPr id="81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1560513"/>
            <a:ext cx="6904037" cy="5297487"/>
          </a:xfr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Обсудим критерии:</a:t>
            </a:r>
          </a:p>
        </p:txBody>
      </p:sp>
      <p:pic>
        <p:nvPicPr>
          <p:cNvPr id="92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1196975"/>
            <a:ext cx="7489825" cy="5495925"/>
          </a:xfrm>
          <a:noFill/>
        </p:spPr>
      </p:pic>
      <p:sp>
        <p:nvSpPr>
          <p:cNvPr id="4" name="Прямоугольник 3"/>
          <p:cNvSpPr/>
          <p:nvPr/>
        </p:nvSpPr>
        <p:spPr>
          <a:xfrm>
            <a:off x="827584" y="4437112"/>
            <a:ext cx="7272808" cy="20882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53975"/>
            <a:ext cx="5688012" cy="683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12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557338"/>
            <a:ext cx="8113712" cy="3959225"/>
          </a:xfr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На что стоит обратить внимание?</a:t>
            </a: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В 19 задании при подготовке особое внимание уделяем интонации и отрабатываем произношение сложных </a:t>
            </a:r>
            <a:r>
              <a:rPr lang="ru-RU" dirty="0" smtClean="0"/>
              <a:t>(с точки зрения произношения) </a:t>
            </a:r>
            <a:r>
              <a:rPr lang="ru-RU" dirty="0" smtClean="0"/>
              <a:t>слов;</a:t>
            </a:r>
          </a:p>
          <a:p>
            <a:pPr eaLnBrk="1" hangingPunct="1"/>
            <a:r>
              <a:rPr lang="ru-RU" dirty="0" smtClean="0"/>
              <a:t>20 задание – формулировка и критерии аналогичны 3 заданию в ЕГЭ, поэтому стратегия подготовки будет </a:t>
            </a:r>
            <a:r>
              <a:rPr lang="ru-RU" dirty="0" smtClean="0"/>
              <a:t>схожей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legant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Elegant</Template>
  <TotalTime>8174</TotalTime>
  <Words>500</Words>
  <Application>Microsoft Office PowerPoint</Application>
  <PresentationFormat>Экран (4:3)</PresentationFormat>
  <Paragraphs>84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40</vt:i4>
      </vt:variant>
    </vt:vector>
  </HeadingPairs>
  <TitlesOfParts>
    <vt:vector size="48" baseType="lpstr">
      <vt:lpstr>Calibri</vt:lpstr>
      <vt:lpstr>Arial</vt:lpstr>
      <vt:lpstr>Baskerville Old Face</vt:lpstr>
      <vt:lpstr>Ariston</vt:lpstr>
      <vt:lpstr>Times New Roman</vt:lpstr>
      <vt:lpstr>Arial Black</vt:lpstr>
      <vt:lpstr>Elegant</vt:lpstr>
      <vt:lpstr>Тема Office</vt:lpstr>
      <vt:lpstr>Слайд 1</vt:lpstr>
      <vt:lpstr>ВПР по английскому языку:</vt:lpstr>
      <vt:lpstr>Устная часть ВПР состоит из:</vt:lpstr>
      <vt:lpstr>Задания устной части проект демо-версии:</vt:lpstr>
      <vt:lpstr>Задания устной части проект демо-версии:</vt:lpstr>
      <vt:lpstr>Обсудим критерии:</vt:lpstr>
      <vt:lpstr>Слайд 7</vt:lpstr>
      <vt:lpstr>Слайд 8</vt:lpstr>
      <vt:lpstr>На что стоит обратить внимание?</vt:lpstr>
      <vt:lpstr>Возможности для подготовки есть!</vt:lpstr>
      <vt:lpstr>НОВИНКА!</vt:lpstr>
      <vt:lpstr>Как готовится?</vt:lpstr>
      <vt:lpstr>Слайд 13</vt:lpstr>
      <vt:lpstr>Задания устной части проект демо-версии:</vt:lpstr>
      <vt:lpstr>Возможная схема подготовки:</vt:lpstr>
      <vt:lpstr>Задания из учебников и доп. пособий</vt:lpstr>
      <vt:lpstr>New Millennium English - 10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Полезно учить описывать картинки</vt:lpstr>
      <vt:lpstr>Система упражнений</vt:lpstr>
      <vt:lpstr>Система упражнений</vt:lpstr>
      <vt:lpstr>Резюме:</vt:lpstr>
      <vt:lpstr>Слайд 35</vt:lpstr>
      <vt:lpstr>НОВИНКА!</vt:lpstr>
      <vt:lpstr>НОВИНКА!</vt:lpstr>
      <vt:lpstr>АКЦИЯ!</vt:lpstr>
      <vt:lpstr>АКЦИЯ!</vt:lpstr>
      <vt:lpstr>Слайд 40</vt:lpstr>
    </vt:vector>
  </TitlesOfParts>
  <Company>TITUL PUBLISHERS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Абстрактный</dc:subject>
  <dc:creator>bim</dc:creator>
  <dc:description>http://propowerpoint.ru - Бесплатные шаблоны для презентаций. Полезные советы и уроки PowerPoint .</dc:description>
  <cp:lastModifiedBy>bim</cp:lastModifiedBy>
  <cp:revision>284</cp:revision>
  <dcterms:created xsi:type="dcterms:W3CDTF">2014-09-24T05:28:12Z</dcterms:created>
  <dcterms:modified xsi:type="dcterms:W3CDTF">2018-01-19T07:02:36Z</dcterms:modified>
</cp:coreProperties>
</file>