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  <p:sldId id="278" r:id="rId4"/>
    <p:sldId id="280" r:id="rId5"/>
    <p:sldId id="283" r:id="rId6"/>
    <p:sldId id="284" r:id="rId7"/>
    <p:sldId id="285" r:id="rId8"/>
    <p:sldId id="286" r:id="rId9"/>
    <p:sldId id="287" r:id="rId10"/>
    <p:sldId id="289" r:id="rId11"/>
    <p:sldId id="288" r:id="rId12"/>
    <p:sldId id="281" r:id="rId13"/>
    <p:sldId id="258" r:id="rId14"/>
    <p:sldId id="274" r:id="rId15"/>
    <p:sldId id="259" r:id="rId16"/>
    <p:sldId id="269" r:id="rId17"/>
    <p:sldId id="257" r:id="rId18"/>
    <p:sldId id="260" r:id="rId19"/>
    <p:sldId id="261" r:id="rId20"/>
    <p:sldId id="270" r:id="rId21"/>
    <p:sldId id="271" r:id="rId22"/>
    <p:sldId id="272" r:id="rId23"/>
    <p:sldId id="273" r:id="rId24"/>
    <p:sldId id="299" r:id="rId25"/>
    <p:sldId id="304" r:id="rId26"/>
    <p:sldId id="311" r:id="rId27"/>
    <p:sldId id="300" r:id="rId28"/>
    <p:sldId id="308" r:id="rId29"/>
    <p:sldId id="309" r:id="rId30"/>
    <p:sldId id="310" r:id="rId31"/>
    <p:sldId id="282" r:id="rId32"/>
    <p:sldId id="301" r:id="rId33"/>
    <p:sldId id="297" r:id="rId34"/>
    <p:sldId id="298" r:id="rId35"/>
    <p:sldId id="262" r:id="rId36"/>
    <p:sldId id="263" r:id="rId37"/>
    <p:sldId id="264" r:id="rId38"/>
    <p:sldId id="265" r:id="rId39"/>
    <p:sldId id="266" r:id="rId40"/>
    <p:sldId id="267" r:id="rId41"/>
    <p:sldId id="268" r:id="rId42"/>
    <p:sldId id="294" r:id="rId43"/>
    <p:sldId id="295" r:id="rId44"/>
    <p:sldId id="291" r:id="rId45"/>
    <p:sldId id="290" r:id="rId46"/>
    <p:sldId id="296" r:id="rId47"/>
    <p:sldId id="302" r:id="rId48"/>
    <p:sldId id="303" r:id="rId49"/>
    <p:sldId id="292" r:id="rId50"/>
    <p:sldId id="293" r:id="rId51"/>
    <p:sldId id="275" r:id="rId52"/>
    <p:sldId id="277" r:id="rId53"/>
    <p:sldId id="276" r:id="rId54"/>
    <p:sldId id="305" r:id="rId55"/>
    <p:sldId id="306" r:id="rId56"/>
    <p:sldId id="307" r:id="rId57"/>
    <p:sldId id="312" r:id="rId5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audio.neteducom.com/books/17/" TargetMode="External"/><Relationship Id="rId4" Type="http://schemas.openxmlformats.org/officeDocument/2006/relationships/hyperlink" Target="http://audio.neteducom.com/books/16/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audio.neteducom.com/download.php?id=books/16/sounds/027.mp3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lishteachers.ru/forum/index.php?showtopic=3586&amp;p=121744" TargetMode="External"/><Relationship Id="rId2" Type="http://schemas.openxmlformats.org/officeDocument/2006/relationships/hyperlink" Target="https://www.englishteachers.ru/forum/index.php?showtopic=3586&amp;p=121080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ducationworld.com/a_tech/archives/projects.shtml" TargetMode="External"/><Relationship Id="rId7" Type="http://schemas.openxmlformats.org/officeDocument/2006/relationships/hyperlink" Target="https://iearn.org/cc/space-2/group-8" TargetMode="External"/><Relationship Id="rId2" Type="http://schemas.openxmlformats.org/officeDocument/2006/relationships/hyperlink" Target="http://www.connectallschools.org/node/13229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iearn.org/cc/space-2/group-7" TargetMode="External"/><Relationship Id="rId5" Type="http://schemas.openxmlformats.org/officeDocument/2006/relationships/hyperlink" Target="https://iearn.org/cc/space-31" TargetMode="External"/><Relationship Id="rId4" Type="http://schemas.openxmlformats.org/officeDocument/2006/relationships/hyperlink" Target="http://www.epals.com/" TargetMode="Externa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s://goo.gl/3hrMtT" TargetMode="External"/><Relationship Id="rId2" Type="http://schemas.openxmlformats.org/officeDocument/2006/relationships/hyperlink" Target="https://goo.gl/qNrcqx" TargetMode="Externa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hyperlink" Target="https://www.englishteachers.ru/Wares?category=discount&amp;backto=L3Nob3A" TargetMode="Externa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hyperlink" Target="https://www.englishteachers.ru/forum/index.php?showtopic=3646" TargetMode="Externa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hyperlink" Target="http://audio.neteducom.com/download.php?id=books/17/sounds/033.mp3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Внеклассная и внеурочная деятельность по английскому языку: в чем разница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sz="2700" b="1" i="1" dirty="0" smtClean="0"/>
              <a:t>(на примере курсов и пособий издательства “Титул”)</a:t>
            </a:r>
            <a:endParaRPr lang="ru-RU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5085184"/>
            <a:ext cx="6400800" cy="1248544"/>
          </a:xfrm>
        </p:spPr>
        <p:txBody>
          <a:bodyPr>
            <a:normAutofit/>
          </a:bodyPr>
          <a:lstStyle/>
          <a:p>
            <a:r>
              <a:rPr lang="ru-RU" sz="2000" i="1" dirty="0" smtClean="0"/>
              <a:t>Казеичева А.Е., заместитель руководителя Центра образовательных программ издательства </a:t>
            </a:r>
            <a:r>
              <a:rPr lang="en-US" sz="2000" i="1" dirty="0" smtClean="0"/>
              <a:t>“</a:t>
            </a:r>
            <a:r>
              <a:rPr lang="ru-RU" sz="2000" i="1" dirty="0" smtClean="0"/>
              <a:t>Титул</a:t>
            </a:r>
            <a:r>
              <a:rPr lang="en-US" sz="2000" i="1" dirty="0" smtClean="0"/>
              <a:t>”</a:t>
            </a:r>
            <a:r>
              <a:rPr lang="ru-RU" sz="2000" i="1" dirty="0" smtClean="0"/>
              <a:t>, автор учебных пособий</a:t>
            </a:r>
            <a:endParaRPr lang="ru-RU" sz="20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63867" y="0"/>
            <a:ext cx="514639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7958429" cy="662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597749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0"/>
            <a:ext cx="7842681" cy="674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930478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Зачем?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Внеклассная и внеурочная  деятельность ставят перед собой </a:t>
            </a:r>
            <a:r>
              <a:rPr lang="ru-RU" u="sng" dirty="0" smtClean="0"/>
              <a:t>цель</a:t>
            </a:r>
            <a:r>
              <a:rPr lang="ru-RU" dirty="0" smtClean="0"/>
              <a:t> – обеспечение индивидуальных потребностей обучающихся.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u="sng" dirty="0" smtClean="0"/>
              <a:t>Решают следующие задачи</a:t>
            </a:r>
            <a:r>
              <a:rPr lang="ru-RU" dirty="0" smtClean="0"/>
              <a:t>:</a:t>
            </a:r>
          </a:p>
          <a:p>
            <a:r>
              <a:rPr lang="ru-RU" dirty="0" smtClean="0"/>
              <a:t>формирование познавательного интереса к предмету;</a:t>
            </a:r>
          </a:p>
          <a:p>
            <a:r>
              <a:rPr lang="ru-RU" dirty="0" smtClean="0"/>
              <a:t>связывание школьного предмета с жизнью;</a:t>
            </a:r>
          </a:p>
          <a:p>
            <a:r>
              <a:rPr lang="ru-RU" dirty="0" smtClean="0"/>
              <a:t>углубление и расширение содержания изучаемого предмета;</a:t>
            </a:r>
          </a:p>
          <a:p>
            <a:r>
              <a:rPr lang="ru-RU" dirty="0" smtClean="0"/>
              <a:t>развитие способностей учащихся;</a:t>
            </a:r>
          </a:p>
          <a:p>
            <a:r>
              <a:rPr lang="ru-RU" dirty="0" smtClean="0"/>
              <a:t>осуществление индивидуального подхода;</a:t>
            </a:r>
          </a:p>
          <a:p>
            <a:r>
              <a:rPr lang="ru-RU" dirty="0" smtClean="0"/>
              <a:t>совершенствование умений и навыков использования источников информации.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dirty="0" smtClean="0"/>
              <a:t>Внеурочная деятельность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268760"/>
            <a:ext cx="8219256" cy="5400600"/>
          </a:xfrm>
        </p:spPr>
        <p:txBody>
          <a:bodyPr>
            <a:normAutofit fontScale="62500" lnSpcReduction="20000"/>
          </a:bodyPr>
          <a:lstStyle/>
          <a:p>
            <a:r>
              <a:rPr lang="ru-RU" u="sng" dirty="0" smtClean="0"/>
              <a:t>Основной педагогической единицей внеурочной деятельности является </a:t>
            </a:r>
            <a:r>
              <a:rPr lang="ru-RU" dirty="0" smtClean="0"/>
              <a:t>культурная практика, представляющая собой </a:t>
            </a:r>
            <a:r>
              <a:rPr lang="ru-RU" u="sng" dirty="0" smtClean="0"/>
              <a:t>организуемое педагогами и воспитанниками культурное событие</a:t>
            </a:r>
            <a:r>
              <a:rPr lang="ru-RU" dirty="0" smtClean="0"/>
              <a:t>, участие в котором помещает их в меняющиеся культурные среды, расширяет их опыт конструктивного, обучаемого, творческого поведения в культуре.</a:t>
            </a:r>
          </a:p>
          <a:p>
            <a:r>
              <a:rPr lang="ru-RU" dirty="0" smtClean="0"/>
              <a:t>Занятия внеурочной деятельностью </a:t>
            </a:r>
            <a:r>
              <a:rPr lang="ru-RU" u="sng" dirty="0" smtClean="0"/>
              <a:t>играют значительную роль в достижении результата</a:t>
            </a:r>
            <a:r>
              <a:rPr lang="ru-RU" dirty="0" smtClean="0"/>
              <a:t>, соответствующего выпускному нормативу ученика начальной школы:</a:t>
            </a:r>
          </a:p>
          <a:p>
            <a:pPr>
              <a:buNone/>
            </a:pPr>
            <a:r>
              <a:rPr lang="ru-RU" dirty="0" smtClean="0"/>
              <a:t>- любознательный, интересующийся, активно познающий мир;  владеющий основными умениями учиться;</a:t>
            </a:r>
          </a:p>
          <a:p>
            <a:pPr>
              <a:buNone/>
            </a:pPr>
            <a:r>
              <a:rPr lang="ru-RU" dirty="0" smtClean="0"/>
              <a:t>- любящий родной край и свою страну;</a:t>
            </a:r>
          </a:p>
          <a:p>
            <a:pPr>
              <a:buNone/>
            </a:pPr>
            <a:r>
              <a:rPr lang="ru-RU" dirty="0" smtClean="0"/>
              <a:t>- уважающий и принимающий ценности семьи и общества;</a:t>
            </a:r>
          </a:p>
          <a:p>
            <a:pPr>
              <a:buNone/>
            </a:pPr>
            <a:r>
              <a:rPr lang="ru-RU" dirty="0" smtClean="0"/>
              <a:t>- готовый самостоятельно действовать и отвечать за свои поступки перед семьей и школой;</a:t>
            </a:r>
          </a:p>
          <a:p>
            <a:pPr>
              <a:buNone/>
            </a:pPr>
            <a:r>
              <a:rPr lang="ru-RU" dirty="0" smtClean="0"/>
              <a:t>- доброжелательный, умеющий слушать и слышать партнера, умеющий высказывать свое мнение;</a:t>
            </a:r>
          </a:p>
          <a:p>
            <a:pPr>
              <a:buNone/>
            </a:pPr>
            <a:r>
              <a:rPr lang="ru-RU" dirty="0" smtClean="0"/>
              <a:t>- выполняющий правила здорового и безопасного образа жизни для себя и окружающих.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Организация внеурочной деятельности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844824"/>
            <a:ext cx="7560840" cy="4525963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1 – 4 классы: до 1350 часов.</a:t>
            </a:r>
          </a:p>
          <a:p>
            <a:r>
              <a:rPr lang="ru-RU" dirty="0" smtClean="0"/>
              <a:t>5 – 9 классы: до 1750 часов.</a:t>
            </a:r>
          </a:p>
          <a:p>
            <a:r>
              <a:rPr lang="ru-RU" dirty="0" smtClean="0"/>
              <a:t>10-11 классы: до 700 часов.</a:t>
            </a:r>
          </a:p>
          <a:p>
            <a:pPr>
              <a:buNone/>
            </a:pPr>
            <a:endParaRPr lang="ru-RU" dirty="0" smtClean="0"/>
          </a:p>
          <a:p>
            <a:pPr indent="3429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900" dirty="0" smtClean="0"/>
              <a:t>Максимально допустимый недельный объем нагрузки внеурочной деятельности не зависит от продолжительности  учебной недели и не  должен превышать во всех классах 10 академических часов в неделю.</a:t>
            </a:r>
          </a:p>
          <a:p>
            <a:pPr>
              <a:buNone/>
            </a:pPr>
            <a:endParaRPr lang="ru-RU" sz="2900" dirty="0" smtClean="0"/>
          </a:p>
          <a:p>
            <a:pPr indent="3429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900" dirty="0" smtClean="0"/>
              <a:t>Образовательное учреждение самостоятельно разрабатывает и утверждает план внеурочной деятельности</a:t>
            </a:r>
            <a:endParaRPr lang="ru-RU" sz="2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Внеурочная деятельность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Время, отводимое на внеурочную деятельность, </a:t>
            </a:r>
            <a:r>
              <a:rPr lang="ru-RU" u="sng" dirty="0" smtClean="0"/>
              <a:t>используется по желанию детей, родителей</a:t>
            </a:r>
            <a:r>
              <a:rPr lang="ru-RU" dirty="0" smtClean="0"/>
              <a:t>  на основе добровольного  выбора;   </a:t>
            </a:r>
            <a:r>
              <a:rPr lang="ru-RU" u="sng" dirty="0" smtClean="0"/>
              <a:t>осуществляется в формах, отличных от классно-урочных</a:t>
            </a:r>
            <a:r>
              <a:rPr lang="ru-RU" dirty="0" smtClean="0"/>
              <a:t>: экскурсии, </a:t>
            </a:r>
            <a:r>
              <a:rPr lang="ru-RU" dirty="0" smtClean="0">
                <a:solidFill>
                  <a:srgbClr val="0070C0"/>
                </a:solidFill>
              </a:rPr>
              <a:t>кружки</a:t>
            </a:r>
            <a:r>
              <a:rPr lang="ru-RU" dirty="0" smtClean="0"/>
              <a:t>, секции, </a:t>
            </a:r>
            <a:r>
              <a:rPr lang="ru-RU" dirty="0" smtClean="0">
                <a:solidFill>
                  <a:srgbClr val="0070C0"/>
                </a:solidFill>
              </a:rPr>
              <a:t>круглые столы</a:t>
            </a:r>
            <a:r>
              <a:rPr lang="ru-RU" dirty="0" smtClean="0"/>
              <a:t>, </a:t>
            </a:r>
            <a:r>
              <a:rPr lang="ru-RU" dirty="0" smtClean="0">
                <a:solidFill>
                  <a:srgbClr val="0070C0"/>
                </a:solidFill>
              </a:rPr>
              <a:t>конференции</a:t>
            </a:r>
            <a:r>
              <a:rPr lang="ru-RU" dirty="0" smtClean="0"/>
              <a:t>, </a:t>
            </a:r>
            <a:r>
              <a:rPr lang="ru-RU" dirty="0" smtClean="0">
                <a:solidFill>
                  <a:srgbClr val="0070C0"/>
                </a:solidFill>
              </a:rPr>
              <a:t>диспуты</a:t>
            </a:r>
            <a:r>
              <a:rPr lang="ru-RU" dirty="0" smtClean="0"/>
              <a:t>, </a:t>
            </a:r>
            <a:r>
              <a:rPr lang="ru-RU" dirty="0" err="1" smtClean="0"/>
              <a:t>КВНы</a:t>
            </a:r>
            <a:r>
              <a:rPr lang="ru-RU" dirty="0" smtClean="0"/>
              <a:t>, </a:t>
            </a:r>
            <a:r>
              <a:rPr lang="ru-RU" dirty="0" smtClean="0">
                <a:solidFill>
                  <a:srgbClr val="0070C0"/>
                </a:solidFill>
              </a:rPr>
              <a:t>школьные научные сообщества</a:t>
            </a:r>
            <a:r>
              <a:rPr lang="ru-RU" dirty="0" smtClean="0"/>
              <a:t>, </a:t>
            </a:r>
            <a:r>
              <a:rPr lang="ru-RU" dirty="0" smtClean="0">
                <a:solidFill>
                  <a:srgbClr val="0070C0"/>
                </a:solidFill>
              </a:rPr>
              <a:t>олимпиады</a:t>
            </a:r>
            <a:r>
              <a:rPr lang="ru-RU" dirty="0" smtClean="0"/>
              <a:t>, соревнования, </a:t>
            </a:r>
            <a:r>
              <a:rPr lang="ru-RU" dirty="0" smtClean="0">
                <a:solidFill>
                  <a:srgbClr val="0070C0"/>
                </a:solidFill>
              </a:rPr>
              <a:t>поисковые и научные исследования</a:t>
            </a:r>
            <a:r>
              <a:rPr lang="ru-RU" dirty="0" smtClean="0"/>
              <a:t> и т.д.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Направления развития личности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93307"/>
          </a:xfrm>
        </p:spPr>
        <p:txBody>
          <a:bodyPr>
            <a:normAutofit/>
          </a:bodyPr>
          <a:lstStyle/>
          <a:p>
            <a:r>
              <a:rPr lang="ru-RU" dirty="0" smtClean="0"/>
              <a:t>Спортивно-оздоровительное,</a:t>
            </a:r>
          </a:p>
          <a:p>
            <a:r>
              <a:rPr lang="ru-RU" dirty="0" smtClean="0"/>
              <a:t>Духовно-нравственное,</a:t>
            </a:r>
          </a:p>
          <a:p>
            <a:r>
              <a:rPr lang="ru-RU" dirty="0" smtClean="0"/>
              <a:t>Социальное,</a:t>
            </a:r>
          </a:p>
          <a:p>
            <a:r>
              <a:rPr lang="ru-RU" dirty="0" smtClean="0"/>
              <a:t>Общеинтеллектуальное,</a:t>
            </a:r>
          </a:p>
          <a:p>
            <a:r>
              <a:rPr lang="ru-RU" dirty="0" smtClean="0"/>
              <a:t>Общекультурное.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Виды и направления внеурочной деятельности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916832"/>
            <a:ext cx="8229600" cy="4525963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Для реализации в школе доступны следующие виды внеурочной деятельности:</a:t>
            </a:r>
          </a:p>
          <a:p>
            <a:pPr>
              <a:buNone/>
            </a:pPr>
            <a:r>
              <a:rPr lang="ru-RU" dirty="0" smtClean="0"/>
              <a:t>1) игровая деятельность;</a:t>
            </a:r>
          </a:p>
          <a:p>
            <a:pPr>
              <a:buNone/>
            </a:pPr>
            <a:r>
              <a:rPr lang="ru-RU" dirty="0" smtClean="0"/>
              <a:t>2) познавательная деятельность;</a:t>
            </a:r>
          </a:p>
          <a:p>
            <a:pPr>
              <a:buNone/>
            </a:pPr>
            <a:r>
              <a:rPr lang="ru-RU" dirty="0" smtClean="0"/>
              <a:t>3) проблемно-ценностное общение;</a:t>
            </a:r>
          </a:p>
          <a:p>
            <a:pPr>
              <a:buNone/>
            </a:pPr>
            <a:r>
              <a:rPr lang="ru-RU" dirty="0" smtClean="0"/>
              <a:t>4) досугово-развлекательная деятельность (досуговое общение);</a:t>
            </a:r>
          </a:p>
          <a:p>
            <a:pPr>
              <a:buNone/>
            </a:pPr>
            <a:r>
              <a:rPr lang="ru-RU" dirty="0" smtClean="0"/>
              <a:t>5) художественное творчество;</a:t>
            </a:r>
          </a:p>
          <a:p>
            <a:pPr>
              <a:buNone/>
            </a:pPr>
            <a:r>
              <a:rPr lang="ru-RU" dirty="0" smtClean="0"/>
              <a:t>6) социальное творчество (социально преобразующая добровольческая деятельность);</a:t>
            </a:r>
          </a:p>
          <a:p>
            <a:pPr>
              <a:buNone/>
            </a:pPr>
            <a:r>
              <a:rPr lang="ru-RU" dirty="0" smtClean="0"/>
              <a:t>7) трудовая (производственная) деятельность;</a:t>
            </a:r>
          </a:p>
          <a:p>
            <a:pPr>
              <a:buNone/>
            </a:pPr>
            <a:r>
              <a:rPr lang="ru-RU" dirty="0" smtClean="0"/>
              <a:t>8) спортивно-оздоровительная деятельность;</a:t>
            </a:r>
          </a:p>
          <a:p>
            <a:pPr>
              <a:buNone/>
            </a:pPr>
            <a:r>
              <a:rPr lang="ru-RU" dirty="0" smtClean="0"/>
              <a:t>9) туристско-краеведческая деятельность.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Программа внеурочной  деятельности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052736"/>
            <a:ext cx="8712968" cy="5544616"/>
          </a:xfrm>
        </p:spPr>
        <p:txBody>
          <a:bodyPr>
            <a:noAutofit/>
          </a:bodyPr>
          <a:lstStyle/>
          <a:p>
            <a:pPr marL="252000">
              <a:lnSpc>
                <a:spcPct val="90000"/>
              </a:lnSpc>
            </a:pPr>
            <a:r>
              <a:rPr lang="ru-RU" sz="2200" dirty="0" smtClean="0"/>
              <a:t>Разработка  программы внеурочной  деятельности должна начинаться с  </a:t>
            </a:r>
            <a:r>
              <a:rPr lang="ru-RU" sz="2200" u="sng" dirty="0" smtClean="0"/>
              <a:t>глубокого изучения интересов, запросов детей и родителей</a:t>
            </a:r>
            <a:r>
              <a:rPr lang="ru-RU" sz="2200" dirty="0" smtClean="0"/>
              <a:t>, </a:t>
            </a:r>
            <a:r>
              <a:rPr lang="ru-RU" sz="2200" u="sng" dirty="0" smtClean="0"/>
              <a:t>возможностей образовательного учреждения</a:t>
            </a:r>
            <a:r>
              <a:rPr lang="ru-RU" sz="2200" dirty="0" smtClean="0"/>
              <a:t>, а также </a:t>
            </a:r>
            <a:r>
              <a:rPr lang="ru-RU" sz="2200" u="sng" dirty="0" smtClean="0"/>
              <a:t>возможностей учреждений дополнительного образования </a:t>
            </a:r>
            <a:r>
              <a:rPr lang="ru-RU" sz="2200" dirty="0" smtClean="0"/>
              <a:t>детей, учреждений культуры, спорта. </a:t>
            </a:r>
          </a:p>
          <a:p>
            <a:pPr marL="252000">
              <a:lnSpc>
                <a:spcPct val="90000"/>
              </a:lnSpc>
            </a:pPr>
            <a:r>
              <a:rPr lang="ru-RU" sz="2200" dirty="0" smtClean="0"/>
              <a:t>На родительских собраниях необходимо подробно объяснить, </a:t>
            </a:r>
            <a:r>
              <a:rPr lang="ru-RU" sz="2200" b="1" i="1" dirty="0" smtClean="0"/>
              <a:t>проиллюстрировать</a:t>
            </a:r>
            <a:r>
              <a:rPr lang="ru-RU" sz="2200" i="1" dirty="0" smtClean="0"/>
              <a:t>,  </a:t>
            </a:r>
            <a:r>
              <a:rPr lang="ru-RU" sz="2200" dirty="0" smtClean="0"/>
              <a:t>какие формы будут использованы в работе с детьми, </a:t>
            </a:r>
            <a:r>
              <a:rPr lang="ru-RU" sz="2200" u="sng" dirty="0" smtClean="0"/>
              <a:t>как внеурочные занятия отличаются от урочных</a:t>
            </a:r>
            <a:r>
              <a:rPr lang="ru-RU" sz="2200" dirty="0" smtClean="0"/>
              <a:t>, как изменится среда проведения этих занятий и т.д.</a:t>
            </a:r>
          </a:p>
          <a:p>
            <a:pPr marL="252000">
              <a:lnSpc>
                <a:spcPct val="90000"/>
              </a:lnSpc>
            </a:pPr>
            <a:r>
              <a:rPr lang="ru-RU" sz="2200" dirty="0" smtClean="0"/>
              <a:t>Одним из требований к Программам является </a:t>
            </a:r>
            <a:r>
              <a:rPr lang="ru-RU" sz="2200" u="sng" dirty="0" smtClean="0"/>
              <a:t>интеграция урочной, внеурочной и внешкольной деятельности</a:t>
            </a:r>
            <a:r>
              <a:rPr lang="ru-RU" sz="2200" dirty="0" smtClean="0"/>
              <a:t>, поэтому при их разработке педагогу следует проанализировать воспитательный потенциал предметных программ </a:t>
            </a:r>
            <a:r>
              <a:rPr lang="ru-RU" sz="2200" i="1" dirty="0" smtClean="0"/>
              <a:t>(например, объяснить родителям, что использование дополнительной литературы и форма занятия в виде кружка продолжит и углубит знания, которые дети приобретают в процессе изучения предмета по УМК в рамках классно-урочной системы).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Требования к программам внеурочной деятельности </a:t>
            </a:r>
            <a:r>
              <a:rPr lang="ru-RU" dirty="0" smtClean="0"/>
              <a:t>        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77500" lnSpcReduction="20000"/>
          </a:bodyPr>
          <a:lstStyle/>
          <a:p>
            <a:r>
              <a:rPr lang="ru-RU" u="sng" dirty="0" smtClean="0"/>
              <a:t>в разделе «результаты»</a:t>
            </a:r>
            <a:r>
              <a:rPr lang="ru-RU" dirty="0" smtClean="0"/>
              <a:t> должны быть </a:t>
            </a:r>
            <a:r>
              <a:rPr lang="ru-RU" b="1" i="1" dirty="0" smtClean="0"/>
              <a:t>зафиксированы</a:t>
            </a:r>
            <a:r>
              <a:rPr lang="ru-RU" dirty="0" smtClean="0"/>
              <a:t> личностные, метапредметные, предметные результаты, системно-деятельностный подход; </a:t>
            </a:r>
          </a:p>
          <a:p>
            <a:r>
              <a:rPr lang="ru-RU" u="sng" dirty="0" smtClean="0"/>
              <a:t>в структуре  - </a:t>
            </a:r>
            <a:r>
              <a:rPr lang="ru-RU" dirty="0" smtClean="0"/>
              <a:t>наличие частей «интеграция учебной и внеурочной  деятельности»; включение «неаудиторной занятости»; </a:t>
            </a:r>
          </a:p>
          <a:p>
            <a:r>
              <a:rPr lang="ru-RU" u="sng" dirty="0" smtClean="0"/>
              <a:t>в условиях  </a:t>
            </a:r>
            <a:r>
              <a:rPr lang="ru-RU" b="1" i="1" dirty="0" smtClean="0"/>
              <a:t>зафиксировано</a:t>
            </a:r>
            <a:r>
              <a:rPr lang="ru-RU" dirty="0" smtClean="0"/>
              <a:t>  наличие кадров педагогов-воспитателей, система повышения их профессиональной компетентности;  материально-техническое обеспечение; наличие информационной среды, методического обеспечения.</a:t>
            </a:r>
          </a:p>
          <a:p>
            <a:r>
              <a:rPr lang="ru-RU" dirty="0" smtClean="0"/>
              <a:t>В программах строго продумывается соответствие форм и содержания ожидаемым результатам, поставленным целям.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475656" y="980728"/>
            <a:ext cx="5616624" cy="540060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3600" b="1" dirty="0" smtClean="0"/>
              <a:t>КЛАСС</a:t>
            </a:r>
            <a:endParaRPr lang="ru-RU" sz="3600" b="1" dirty="0"/>
          </a:p>
        </p:txBody>
      </p:sp>
      <p:sp>
        <p:nvSpPr>
          <p:cNvPr id="5" name="Овал 4"/>
          <p:cNvSpPr/>
          <p:nvPr/>
        </p:nvSpPr>
        <p:spPr>
          <a:xfrm>
            <a:off x="2483768" y="2492896"/>
            <a:ext cx="3528392" cy="3456384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3600" b="1" dirty="0" smtClean="0"/>
              <a:t>УРОК</a:t>
            </a:r>
            <a:endParaRPr lang="ru-RU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188640"/>
            <a:ext cx="4235518" cy="52322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0070C0"/>
                </a:solidFill>
              </a:rPr>
              <a:t>Внеклассная деятельность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16016" y="188640"/>
            <a:ext cx="4118115" cy="52322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0070C0"/>
                </a:solidFill>
              </a:rPr>
              <a:t>Внеурочная деятельность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rot="21138950">
            <a:off x="761067" y="944291"/>
            <a:ext cx="6126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0070C0"/>
                </a:solidFill>
              </a:rPr>
              <a:t>?</a:t>
            </a:r>
            <a:endParaRPr lang="ru-RU" sz="7200" b="1" dirty="0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476742">
            <a:off x="1769179" y="584252"/>
            <a:ext cx="6126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0070C0"/>
                </a:solidFill>
              </a:rPr>
              <a:t>?</a:t>
            </a:r>
            <a:endParaRPr lang="ru-RU" sz="7200" b="1" dirty="0">
              <a:solidFill>
                <a:srgbClr val="0070C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 rot="21138950">
            <a:off x="545042" y="2024411"/>
            <a:ext cx="6126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0070C0"/>
                </a:solidFill>
              </a:rPr>
              <a:t>?</a:t>
            </a:r>
            <a:endParaRPr lang="ru-RU" sz="7200" b="1" dirty="0">
              <a:solidFill>
                <a:srgbClr val="0070C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 rot="762552">
            <a:off x="545042" y="3392562"/>
            <a:ext cx="6126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0070C0"/>
                </a:solidFill>
              </a:rPr>
              <a:t>?</a:t>
            </a:r>
            <a:endParaRPr lang="ru-RU" sz="7200" b="1" dirty="0">
              <a:solidFill>
                <a:srgbClr val="0070C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 rot="21138950">
            <a:off x="1265122" y="5192764"/>
            <a:ext cx="6126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0070C0"/>
                </a:solidFill>
              </a:rPr>
              <a:t>?</a:t>
            </a:r>
            <a:endParaRPr lang="ru-RU" sz="7200" b="1" dirty="0">
              <a:solidFill>
                <a:srgbClr val="0070C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 rot="21138950">
            <a:off x="6449698" y="728268"/>
            <a:ext cx="6126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0070C0"/>
                </a:solidFill>
              </a:rPr>
              <a:t>?</a:t>
            </a:r>
            <a:endParaRPr lang="ru-RU" sz="7200" b="1" dirty="0">
              <a:solidFill>
                <a:srgbClr val="0070C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 rot="1585690">
            <a:off x="7097771" y="1520355"/>
            <a:ext cx="6126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0070C0"/>
                </a:solidFill>
              </a:rPr>
              <a:t>?</a:t>
            </a:r>
            <a:endParaRPr lang="ru-RU" sz="7200" b="1" dirty="0">
              <a:solidFill>
                <a:srgbClr val="0070C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 rot="21138950">
            <a:off x="7745843" y="2384452"/>
            <a:ext cx="6126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0070C0"/>
                </a:solidFill>
              </a:rPr>
              <a:t>?</a:t>
            </a:r>
            <a:endParaRPr lang="ru-RU" sz="7200" b="1" dirty="0">
              <a:solidFill>
                <a:srgbClr val="0070C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 rot="21138950">
            <a:off x="7313794" y="3608587"/>
            <a:ext cx="6126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0070C0"/>
                </a:solidFill>
              </a:rPr>
              <a:t>?</a:t>
            </a:r>
            <a:endParaRPr lang="ru-RU" sz="7200" b="1" dirty="0">
              <a:solidFill>
                <a:srgbClr val="0070C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 rot="1208533">
            <a:off x="7928285" y="4505893"/>
            <a:ext cx="6126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0070C0"/>
                </a:solidFill>
              </a:rPr>
              <a:t>?</a:t>
            </a:r>
            <a:endParaRPr lang="ru-RU" sz="7200" b="1" dirty="0">
              <a:solidFill>
                <a:srgbClr val="0070C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 rot="21138950">
            <a:off x="6521707" y="5264772"/>
            <a:ext cx="6126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0070C0"/>
                </a:solidFill>
              </a:rPr>
              <a:t>?</a:t>
            </a:r>
            <a:endParaRPr lang="ru-RU" sz="7200" b="1" dirty="0">
              <a:solidFill>
                <a:srgbClr val="0070C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 rot="21138950">
            <a:off x="473034" y="4616698"/>
            <a:ext cx="6126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0070C0"/>
                </a:solidFill>
              </a:rPr>
              <a:t>?</a:t>
            </a:r>
            <a:endParaRPr lang="ru-RU" sz="72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Классификация результатов внеурочной деятельности учащихся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12776"/>
            <a:ext cx="8964488" cy="5229200"/>
          </a:xfrm>
        </p:spPr>
        <p:txBody>
          <a:bodyPr>
            <a:normAutofit fontScale="85000" lnSpcReduction="20000"/>
          </a:bodyPr>
          <a:lstStyle/>
          <a:p>
            <a:r>
              <a:rPr lang="ru-RU" i="1" dirty="0" smtClean="0"/>
              <a:t>Первый уровень результатов – </a:t>
            </a:r>
            <a:r>
              <a:rPr lang="ru-RU" dirty="0" smtClean="0"/>
              <a:t>приобретение школьником социальных знаний (об общественных нормах, устройстве общества, о социально одобряемых и неодобряемых формах поведения в обществе и т. п.), первичного понимания социальной реальности и повседневной жизни.</a:t>
            </a:r>
          </a:p>
          <a:p>
            <a:r>
              <a:rPr lang="ru-RU" dirty="0" smtClean="0"/>
              <a:t>Особое значение имеет взаимодействие ученика со своими учителями (в основном в дополнительном образовании) как значимыми для него носителями положительного социального знания и повседневного опыта.</a:t>
            </a:r>
          </a:p>
          <a:p>
            <a:r>
              <a:rPr lang="ru-RU" dirty="0" smtClean="0"/>
              <a:t>Например, рассказывая о вежливости, о правилах поведения в обществе (в т.ч. в стране изучаемого языка), ученик воспримет информацию глубже, если педагог сам соблюдает правила поведения, если он вежлив и пр.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i="1" dirty="0" smtClean="0"/>
              <a:t>Второй уровень результатов </a:t>
            </a:r>
            <a:r>
              <a:rPr lang="ru-RU" dirty="0" smtClean="0"/>
              <a:t>– получение школьником опыта переживания и позитивного отношения к базовым ценностям общества (человек, семья, Отечество, природа, мир, знания, труд, культура), ценностного отношения к социальной реальности в целом.</a:t>
            </a:r>
          </a:p>
          <a:p>
            <a:r>
              <a:rPr lang="ru-RU" dirty="0" smtClean="0"/>
              <a:t>Особое значение имеет взаимодействие школьников между собой на уровне класса, школы, т. е. в защищенной, дружественной среде. </a:t>
            </a:r>
          </a:p>
          <a:p>
            <a:r>
              <a:rPr lang="ru-RU" dirty="0" smtClean="0"/>
              <a:t>В такой близкой социальной среде ребёнок получает (или не получает) первое практическое подтверждение приобретённых социальных знаний, начинает их ценить (или отвергает).</a:t>
            </a: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Классификация результатов внеурочной деятельности учащихся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70000" lnSpcReduction="20000"/>
          </a:bodyPr>
          <a:lstStyle/>
          <a:p>
            <a:r>
              <a:rPr lang="ru-RU" i="1" dirty="0" smtClean="0"/>
              <a:t>Третий уровень результатов – </a:t>
            </a:r>
            <a:r>
              <a:rPr lang="ru-RU" dirty="0" smtClean="0"/>
              <a:t>получение школьником опыта самостоятельного общественного действия. </a:t>
            </a:r>
          </a:p>
          <a:p>
            <a:r>
              <a:rPr lang="ru-RU" dirty="0" smtClean="0"/>
              <a:t>Только в самостоятельном общественном действии, действии в открытом социуме, за пределами дружественной среды школы, для других, зачастую незнакомых людей, которые вовсе не обязательно положительно к нему настроены, юный человек действительно становится социальным деятелем, гражданином, свободным человеком. </a:t>
            </a:r>
          </a:p>
          <a:p>
            <a:r>
              <a:rPr lang="ru-RU" dirty="0" smtClean="0"/>
              <a:t>В опыте самостоятельного общественного действия приобретается то мужество, та готовность к поступку, без которых немыслимо существование гражданина и гражданского общества.</a:t>
            </a:r>
          </a:p>
          <a:p>
            <a:r>
              <a:rPr lang="ru-RU" dirty="0" smtClean="0"/>
              <a:t>Очевидно, что для достижения данного уровня результатов особое значение имеет взаимодействие школьника с социальными субъектами за пределами школы, в открытой общественной среде.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Классификация результатов внеурочной деятельности учащихся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Связь уровней и форм 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u="sng" dirty="0" smtClean="0"/>
              <a:t>Первый уровень </a:t>
            </a:r>
            <a:r>
              <a:rPr lang="ru-RU" dirty="0" smtClean="0"/>
              <a:t>результатов может быть достигнут относительно простыми формами </a:t>
            </a:r>
            <a:r>
              <a:rPr lang="ru-RU" sz="2600" i="1" dirty="0" smtClean="0"/>
              <a:t>(познавательные беседы, предметные факультативы, олимпиады).</a:t>
            </a:r>
            <a:endParaRPr lang="ru-RU" i="1" dirty="0" smtClean="0"/>
          </a:p>
          <a:p>
            <a:r>
              <a:rPr lang="ru-RU" u="sng" dirty="0" smtClean="0"/>
              <a:t>Второй уровень </a:t>
            </a:r>
            <a:r>
              <a:rPr lang="ru-RU" dirty="0" smtClean="0"/>
              <a:t>– более сложными </a:t>
            </a:r>
            <a:r>
              <a:rPr lang="ru-RU" sz="2600" i="1" dirty="0" smtClean="0"/>
              <a:t>(театр, интеллектуальный клуб ).</a:t>
            </a:r>
            <a:endParaRPr lang="ru-RU" i="1" dirty="0" smtClean="0"/>
          </a:p>
          <a:p>
            <a:r>
              <a:rPr lang="ru-RU" u="sng" dirty="0" smtClean="0"/>
              <a:t>Третий уровень </a:t>
            </a:r>
            <a:r>
              <a:rPr lang="ru-RU" dirty="0" smtClean="0"/>
              <a:t>– самыми сложными формами внеурочной деятельности </a:t>
            </a:r>
            <a:r>
              <a:rPr lang="ru-RU" sz="2600" i="1" dirty="0" smtClean="0"/>
              <a:t>(исследовательские проекты, конференции учащихся, интеллектуальные марафоны, школьный музей).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Music club (Grades 2 - 11)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4048" y="1412776"/>
            <a:ext cx="3096344" cy="424516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1412776"/>
            <a:ext cx="3127623" cy="431015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71800" y="5805264"/>
            <a:ext cx="40991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Аудио бесплатно! </a:t>
            </a:r>
            <a:endParaRPr lang="ru-RU" b="1" dirty="0" smtClean="0">
              <a:hlinkClick r:id="rId4"/>
            </a:endParaRPr>
          </a:p>
          <a:p>
            <a:pPr algn="ctr"/>
            <a:r>
              <a:rPr lang="en-US" dirty="0" smtClean="0">
                <a:hlinkClick r:id="rId4"/>
              </a:rPr>
              <a:t>http</a:t>
            </a:r>
            <a:r>
              <a:rPr lang="en-US" dirty="0" smtClean="0">
                <a:hlinkClick r:id="rId4"/>
              </a:rPr>
              <a:t>://audio.neteducom.com/books/16</a:t>
            </a:r>
            <a:r>
              <a:rPr lang="en-US" dirty="0" smtClean="0">
                <a:hlinkClick r:id="rId4"/>
              </a:rPr>
              <a:t>/</a:t>
            </a:r>
            <a:endParaRPr lang="ru-RU" dirty="0" smtClean="0"/>
          </a:p>
          <a:p>
            <a:pPr algn="ctr"/>
            <a:r>
              <a:rPr lang="en-US" dirty="0" smtClean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audio.neteducom.com/books/1</a:t>
            </a:r>
            <a:r>
              <a:rPr lang="ru-RU" dirty="0" smtClean="0">
                <a:hlinkClick r:id="rId5"/>
              </a:rPr>
              <a:t>7</a:t>
            </a:r>
            <a:r>
              <a:rPr lang="en-US" dirty="0" smtClean="0">
                <a:hlinkClick r:id="rId5"/>
              </a:rPr>
              <a:t>/</a:t>
            </a:r>
            <a:r>
              <a:rPr lang="ru-RU" dirty="0" smtClean="0"/>
              <a:t> </a:t>
            </a:r>
            <a:r>
              <a:rPr lang="en-US" dirty="0" smtClean="0"/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811820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ongs_2_4_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87824" y="0"/>
            <a:ext cx="4991638" cy="6858000"/>
          </a:xfrm>
          <a:prstGeom prst="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1" y="332656"/>
            <a:ext cx="2351338" cy="324036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Songs_2_4_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48680"/>
            <a:ext cx="4572000" cy="6309320"/>
          </a:xfrm>
          <a:prstGeom prst="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pic>
        <p:nvPicPr>
          <p:cNvPr id="5" name="Рисунок 4" descr="Songs_2_4_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548680"/>
            <a:ext cx="4572000" cy="6309320"/>
          </a:xfrm>
          <a:prstGeom prst="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260648"/>
          </a:xfrm>
        </p:spPr>
        <p:txBody>
          <a:bodyPr>
            <a:noAutofit/>
          </a:bodyPr>
          <a:lstStyle/>
          <a:p>
            <a:r>
              <a:rPr lang="en-US" sz="2000" dirty="0" smtClean="0">
                <a:hlinkClick r:id="rId4"/>
              </a:rPr>
              <a:t>http://</a:t>
            </a:r>
            <a:r>
              <a:rPr lang="en-US" sz="2000" dirty="0" smtClean="0">
                <a:hlinkClick r:id="rId4"/>
              </a:rPr>
              <a:t>audio.neteducom.com/download.php?id=books/16/sounds/027.mp3</a:t>
            </a:r>
            <a:r>
              <a:rPr lang="ru-RU" sz="2000" dirty="0" smtClean="0"/>
              <a:t> </a:t>
            </a:r>
            <a:endParaRPr lang="ru-RU" sz="20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Reading club (Grades </a:t>
            </a:r>
            <a:r>
              <a:rPr lang="ru-RU" dirty="0" smtClean="0"/>
              <a:t>5 – 11</a:t>
            </a:r>
            <a:r>
              <a:rPr lang="en-US" dirty="0" smtClean="0"/>
              <a:t>)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0232" y="3681737"/>
            <a:ext cx="2350341" cy="313102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7299" y="1904374"/>
            <a:ext cx="2350341" cy="31310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29671" y="3681737"/>
            <a:ext cx="2350341" cy="30977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19274" y="1916832"/>
            <a:ext cx="2350341" cy="310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0900931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 cstate="print"/>
          <a:srcRect t="3840" b="4926"/>
          <a:stretch>
            <a:fillRect/>
          </a:stretch>
        </p:blipFill>
        <p:spPr bwMode="auto">
          <a:xfrm>
            <a:off x="2411760" y="0"/>
            <a:ext cx="56618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188640"/>
            <a:ext cx="2016224" cy="266455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 cstate="print"/>
          <a:srcRect t="3517" b="4489"/>
          <a:stretch>
            <a:fillRect/>
          </a:stretch>
        </p:blipFill>
        <p:spPr bwMode="auto">
          <a:xfrm>
            <a:off x="2339752" y="40854"/>
            <a:ext cx="5581650" cy="6817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188640"/>
            <a:ext cx="2016224" cy="26645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475656" y="980728"/>
            <a:ext cx="5616624" cy="540060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3600" b="1" dirty="0" smtClean="0"/>
              <a:t>КЛАСС</a:t>
            </a:r>
            <a:endParaRPr lang="ru-RU" sz="3600" b="1" dirty="0"/>
          </a:p>
        </p:txBody>
      </p:sp>
      <p:sp>
        <p:nvSpPr>
          <p:cNvPr id="5" name="Овал 4"/>
          <p:cNvSpPr/>
          <p:nvPr/>
        </p:nvSpPr>
        <p:spPr>
          <a:xfrm>
            <a:off x="2483768" y="2492896"/>
            <a:ext cx="3528392" cy="3456384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3600" b="1" dirty="0" smtClean="0"/>
              <a:t>УРОК</a:t>
            </a:r>
            <a:endParaRPr lang="ru-RU" sz="3600" b="1" dirty="0"/>
          </a:p>
        </p:txBody>
      </p:sp>
      <p:sp>
        <p:nvSpPr>
          <p:cNvPr id="6" name="TextBox 5"/>
          <p:cNvSpPr txBox="1"/>
          <p:nvPr/>
        </p:nvSpPr>
        <p:spPr>
          <a:xfrm rot="20555419">
            <a:off x="232779" y="882302"/>
            <a:ext cx="4235518" cy="52322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0070C0"/>
                </a:solidFill>
              </a:rPr>
              <a:t>Внеклассная деятельность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12" name="Выгнутая вправо стрелка 11"/>
          <p:cNvSpPr/>
          <p:nvPr/>
        </p:nvSpPr>
        <p:spPr>
          <a:xfrm rot="4701976">
            <a:off x="6583265" y="3154606"/>
            <a:ext cx="805604" cy="1675770"/>
          </a:xfrm>
          <a:prstGeom prst="curvedLeftArrow">
            <a:avLst>
              <a:gd name="adj1" fmla="val 25000"/>
              <a:gd name="adj2" fmla="val 70318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Выгнутая вверх стрелка 12"/>
          <p:cNvSpPr/>
          <p:nvPr/>
        </p:nvSpPr>
        <p:spPr>
          <a:xfrm>
            <a:off x="6300192" y="1556792"/>
            <a:ext cx="1757467" cy="864096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rot="1155892">
            <a:off x="5054871" y="2725555"/>
            <a:ext cx="4118115" cy="52322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0070C0"/>
                </a:solidFill>
              </a:rPr>
              <a:t>Внеурочная деятельность</a:t>
            </a:r>
            <a:endParaRPr lang="ru-RU" sz="28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 cstate="print"/>
          <a:srcRect t="8745" b="4773"/>
          <a:stretch>
            <a:fillRect/>
          </a:stretch>
        </p:blipFill>
        <p:spPr bwMode="auto">
          <a:xfrm>
            <a:off x="2267744" y="-1"/>
            <a:ext cx="5976664" cy="6862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404664"/>
            <a:ext cx="1945935" cy="2592288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/>
              <a:t>Условия организации внеурочной деятельности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/>
          <a:lstStyle/>
          <a:p>
            <a:r>
              <a:rPr lang="ru-RU" dirty="0" smtClean="0"/>
              <a:t>Количество часов учебного плана;</a:t>
            </a:r>
          </a:p>
          <a:p>
            <a:r>
              <a:rPr lang="ru-RU" dirty="0" smtClean="0"/>
              <a:t>Форма организации занятий отличная от урочной;</a:t>
            </a:r>
          </a:p>
          <a:p>
            <a:r>
              <a:rPr lang="ru-RU" dirty="0" smtClean="0"/>
              <a:t>Связь с урочной деятельностью;</a:t>
            </a:r>
          </a:p>
          <a:p>
            <a:r>
              <a:rPr lang="ru-RU" dirty="0" smtClean="0"/>
              <a:t>Выход на личностные, предметные и </a:t>
            </a:r>
            <a:br>
              <a:rPr lang="ru-RU" dirty="0" smtClean="0"/>
            </a:br>
            <a:r>
              <a:rPr lang="ru-RU" dirty="0" smtClean="0"/>
              <a:t>метапредметные результаты.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274638"/>
            <a:ext cx="2024471" cy="2789907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27784" y="-5822"/>
            <a:ext cx="5010497" cy="6863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386049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248809"/>
            <a:ext cx="2162175" cy="2952750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19375" y="0"/>
            <a:ext cx="4942818" cy="6877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6421987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19375" y="4192"/>
            <a:ext cx="4999828" cy="6853808"/>
          </a:xfrm>
          <a:prstGeom prst="rect">
            <a:avLst/>
          </a:prstGeom>
        </p:spPr>
      </p:pic>
      <p:pic>
        <p:nvPicPr>
          <p:cNvPr id="5" name="Объект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248809"/>
            <a:ext cx="2162175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2118952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s://www.englishteachers.ru/uploadedfiles/waresimgs/4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909821" cy="2636911"/>
          </a:xfrm>
          <a:prstGeom prst="rect">
            <a:avLst/>
          </a:prstGeom>
          <a:noFill/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34544" y="-27384"/>
            <a:ext cx="4986834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4211960" y="1340768"/>
            <a:ext cx="3024336" cy="288032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spcAft>
                <a:spcPts val="0"/>
              </a:spcAft>
            </a:pP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englishteachers.ru/uploadedfiles/waresimgs/4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909821" cy="2636911"/>
          </a:xfrm>
          <a:prstGeom prst="rect">
            <a:avLst/>
          </a:prstGeom>
          <a:noFill/>
        </p:spPr>
      </p:pic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0"/>
            <a:ext cx="4986834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2627784" y="3068960"/>
            <a:ext cx="4752528" cy="3456384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spcAft>
                <a:spcPts val="0"/>
              </a:spcAft>
            </a:pP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englishteachers.ru/uploadedfiles/waresimgs/4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909821" cy="2636911"/>
          </a:xfrm>
          <a:prstGeom prst="rect">
            <a:avLst/>
          </a:prstGeom>
          <a:noFill/>
        </p:spPr>
      </p:pic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2507146"/>
            <a:ext cx="7555607" cy="415163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englishteachers.ru/uploadedfiles/waresimgs/4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909821" cy="2636911"/>
          </a:xfrm>
          <a:prstGeom prst="rect">
            <a:avLst/>
          </a:prstGeom>
          <a:noFill/>
        </p:spPr>
      </p:pic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5" y="0"/>
            <a:ext cx="4986833" cy="68580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116632"/>
            <a:ext cx="5402941" cy="652534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Picture 2" descr="https://www.englishteachers.ru/uploadedfiles/waresimgs/49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1909821" cy="2636911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3275856" y="188640"/>
            <a:ext cx="5184576" cy="2232248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spcAft>
                <a:spcPts val="0"/>
              </a:spcAft>
            </a:pP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563888" y="4725144"/>
            <a:ext cx="5184576" cy="1872208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spcAft>
                <a:spcPts val="0"/>
              </a:spcAft>
            </a:pP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Внеклассная </a:t>
            </a:r>
            <a:r>
              <a:rPr lang="en-US" b="1" dirty="0" smtClean="0"/>
              <a:t>vs</a:t>
            </a:r>
            <a:r>
              <a:rPr lang="en-US" b="1" dirty="0"/>
              <a:t>. </a:t>
            </a:r>
            <a:r>
              <a:rPr lang="ru-RU" b="1" dirty="0" smtClean="0"/>
              <a:t>внеурочная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/>
              <a:t>Внеклассная деятельность </a:t>
            </a:r>
            <a:r>
              <a:rPr lang="ru-RU" dirty="0" smtClean="0"/>
              <a:t>- организация педагогом различных видов деятельности школьников во внеурочное время, обеспечивающих необходимые условия для социализации личности ребенка.</a:t>
            </a:r>
          </a:p>
          <a:p>
            <a:r>
              <a:rPr lang="ru-RU" b="1" dirty="0"/>
              <a:t>Внеклассные мероприятия – </a:t>
            </a:r>
            <a:r>
              <a:rPr lang="ru-RU" dirty="0"/>
              <a:t>это события, занятия, ситуации в коллективе, организуемые преподавателями или кем-нибудь другим для учащихся с целью непосредственного воспитательного воздействия на них.</a:t>
            </a:r>
          </a:p>
          <a:p>
            <a:r>
              <a:rPr lang="ru-RU" b="1" dirty="0"/>
              <a:t>Внеурочная деятельность – </a:t>
            </a:r>
            <a:r>
              <a:rPr lang="ru-RU" dirty="0"/>
              <a:t>образовательная деятельность, осуществляемая в формах, отличных от классно-урочных, и направленная на достижение планируемых результатов освоения образовательной программы.</a:t>
            </a:r>
            <a:r>
              <a:rPr lang="ru-RU" b="1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104154" y="116632"/>
            <a:ext cx="4756986" cy="65527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https://www.englishteachers.ru/uploadedfiles/waresimgs/4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56184" cy="2265693"/>
          </a:xfrm>
          <a:prstGeom prst="rect">
            <a:avLst/>
          </a:prstGeom>
          <a:noFill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33046" y="145833"/>
            <a:ext cx="6757905" cy="6523527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Скругленный прямоугольник 8"/>
          <p:cNvSpPr/>
          <p:nvPr/>
        </p:nvSpPr>
        <p:spPr>
          <a:xfrm>
            <a:off x="3275856" y="260648"/>
            <a:ext cx="5184576" cy="1872208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spcAft>
                <a:spcPts val="0"/>
              </a:spcAft>
            </a:pP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84797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8330"/>
          <a:stretch/>
        </p:blipFill>
        <p:spPr>
          <a:xfrm>
            <a:off x="2483768" y="116632"/>
            <a:ext cx="5565209" cy="6741368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2" descr="https://www.englishteachers.ru/uploadedfiles/waresimgs/4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5" y="138490"/>
            <a:ext cx="1656184" cy="2265693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3131840" y="1916832"/>
            <a:ext cx="4608512" cy="252028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44062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7836" y="959702"/>
            <a:ext cx="3986164" cy="55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547664" cy="2132856"/>
          </a:xfrm>
          <a:prstGeom prst="rect">
            <a:avLst/>
          </a:prstGeom>
          <a:noFill/>
        </p:spPr>
      </p:pic>
      <p:pic>
        <p:nvPicPr>
          <p:cNvPr id="12697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8424" y="959702"/>
            <a:ext cx="3948651" cy="55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02661326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0324"/>
            <a:ext cx="1547664" cy="2132856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6592" y="1196752"/>
            <a:ext cx="4123439" cy="56612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1" y="1196752"/>
            <a:ext cx="4135042" cy="5661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7588247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Выноска со стрелкой вниз 5"/>
          <p:cNvSpPr/>
          <p:nvPr/>
        </p:nvSpPr>
        <p:spPr>
          <a:xfrm>
            <a:off x="3716733" y="25602"/>
            <a:ext cx="2718645" cy="1048269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6679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Творчество</a:t>
            </a:r>
            <a:endParaRPr lang="ru-RU" dirty="0"/>
          </a:p>
        </p:txBody>
      </p:sp>
      <p:pic>
        <p:nvPicPr>
          <p:cNvPr id="5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29607"/>
            <a:ext cx="1656184" cy="2278303"/>
          </a:xfrm>
          <a:prstGeom prst="rect">
            <a:avLst/>
          </a:prstGeom>
          <a:noFill/>
        </p:spPr>
      </p:pic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2137576" y="-185249"/>
            <a:ext cx="5400600" cy="8308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199237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1661" y="332656"/>
            <a:ext cx="4550463" cy="62382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268294"/>
            <a:ext cx="4396118" cy="6048672"/>
          </a:xfrm>
          <a:prstGeom prst="rect">
            <a:avLst/>
          </a:prstGeom>
        </p:spPr>
      </p:pic>
      <p:sp>
        <p:nvSpPr>
          <p:cNvPr id="6" name="Стрелка вниз 5"/>
          <p:cNvSpPr/>
          <p:nvPr/>
        </p:nvSpPr>
        <p:spPr>
          <a:xfrm rot="1150922">
            <a:off x="3875212" y="151111"/>
            <a:ext cx="1553824" cy="1280955"/>
          </a:xfrm>
          <a:prstGeom prst="downArrow">
            <a:avLst>
              <a:gd name="adj1" fmla="val 50000"/>
              <a:gd name="adj2" fmla="val 4585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Игра</a:t>
            </a:r>
            <a:endParaRPr lang="ru-RU" dirty="0"/>
          </a:p>
        </p:txBody>
      </p:sp>
      <p:pic>
        <p:nvPicPr>
          <p:cNvPr id="9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0541" y="3535078"/>
            <a:ext cx="2146158" cy="27818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67206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t="3380" b="86434"/>
          <a:stretch/>
        </p:blipFill>
        <p:spPr>
          <a:xfrm>
            <a:off x="2171291" y="174934"/>
            <a:ext cx="6783343" cy="952012"/>
          </a:xfrm>
          <a:prstGeom prst="rect">
            <a:avLst/>
          </a:prstGeom>
        </p:spPr>
      </p:pic>
      <p:pic>
        <p:nvPicPr>
          <p:cNvPr id="7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04146"/>
            <a:ext cx="1800589" cy="2420889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/>
          <a:srcRect l="8455" t="12373" r="2507" b="2121"/>
          <a:stretch/>
        </p:blipFill>
        <p:spPr>
          <a:xfrm rot="5400000">
            <a:off x="2471527" y="120413"/>
            <a:ext cx="5719152" cy="7566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9434878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0" y="0"/>
            <a:ext cx="9199117" cy="2160240"/>
            <a:chOff x="0" y="0"/>
            <a:chExt cx="9199117" cy="216024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7512" t="37515" r="8244" b="30832"/>
            <a:stretch>
              <a:fillRect/>
            </a:stretch>
          </p:blipFill>
          <p:spPr bwMode="auto">
            <a:xfrm>
              <a:off x="0" y="0"/>
              <a:ext cx="9199117" cy="2160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Прямоугольник 4"/>
            <p:cNvSpPr/>
            <p:nvPr/>
          </p:nvSpPr>
          <p:spPr>
            <a:xfrm>
              <a:off x="7740352" y="188640"/>
              <a:ext cx="936104" cy="14401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-3156" y="1916832"/>
            <a:ext cx="9147156" cy="2016224"/>
            <a:chOff x="0" y="2132856"/>
            <a:chExt cx="9147156" cy="2016224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 l="6626" t="34570" r="8000" b="35321"/>
            <a:stretch>
              <a:fillRect/>
            </a:stretch>
          </p:blipFill>
          <p:spPr bwMode="auto">
            <a:xfrm>
              <a:off x="0" y="2132856"/>
              <a:ext cx="9147156" cy="2016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Прямоугольник 6"/>
            <p:cNvSpPr/>
            <p:nvPr/>
          </p:nvSpPr>
          <p:spPr>
            <a:xfrm>
              <a:off x="7596336" y="2204864"/>
              <a:ext cx="936104" cy="14401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0" y="3786733"/>
            <a:ext cx="9144001" cy="3071267"/>
            <a:chOff x="0" y="4005064"/>
            <a:chExt cx="9144001" cy="3071267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 l="7718" t="23669" r="8026" b="31052"/>
            <a:stretch>
              <a:fillRect/>
            </a:stretch>
          </p:blipFill>
          <p:spPr bwMode="auto">
            <a:xfrm>
              <a:off x="0" y="4005064"/>
              <a:ext cx="9144001" cy="30712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Прямоугольник 8"/>
            <p:cNvSpPr/>
            <p:nvPr/>
          </p:nvSpPr>
          <p:spPr>
            <a:xfrm>
              <a:off x="7596336" y="4077072"/>
              <a:ext cx="936104" cy="14401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922114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Еще отзывы о работе с «Метапредметными портфелями» во внеурочной деятельности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96752"/>
            <a:ext cx="8892480" cy="1152127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www.englishteachers.ru/forum/index.php?showtopic=3586&amp;p=121080</a:t>
            </a:r>
            <a:r>
              <a:rPr lang="en-US" dirty="0" smtClean="0"/>
              <a:t> </a:t>
            </a:r>
          </a:p>
          <a:p>
            <a:r>
              <a:rPr lang="en-US" dirty="0" smtClean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www.englishteachers.ru/forum/index.php?showtopic=3586&amp;p=121744</a:t>
            </a:r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2050" name="Picture 2" descr="vF2xrhS21Jw.jpg"/>
          <p:cNvPicPr>
            <a:picLocks noChangeAspect="1" noChangeArrowheads="1"/>
          </p:cNvPicPr>
          <p:nvPr/>
        </p:nvPicPr>
        <p:blipFill>
          <a:blip r:embed="rId4" cstate="print"/>
          <a:srcRect l="10317" t="8024" r="1990"/>
          <a:stretch>
            <a:fillRect/>
          </a:stretch>
        </p:blipFill>
        <p:spPr bwMode="auto">
          <a:xfrm>
            <a:off x="1691680" y="1916832"/>
            <a:ext cx="6041657" cy="4752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91542" y="147643"/>
            <a:ext cx="6273554" cy="65217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4" descr="http://www.titul.ru/central/pickup.php?s=www_titul_ru&amp;i=8ka6g52mlniacje8rk3vg45g1yham21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47643"/>
            <a:ext cx="1724451" cy="23452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574572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268760"/>
            <a:ext cx="8568952" cy="4525963"/>
          </a:xfrm>
        </p:spPr>
        <p:txBody>
          <a:bodyPr/>
          <a:lstStyle/>
          <a:p>
            <a:pPr>
              <a:buNone/>
            </a:pPr>
            <a:r>
              <a:rPr lang="ru-RU" b="1" dirty="0"/>
              <a:t>Цель</a:t>
            </a:r>
            <a:r>
              <a:rPr lang="ru-RU" dirty="0"/>
              <a:t> внеклассных мероприятий – обеспечение всестороннего и гармонического развития школьников.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Это </a:t>
            </a:r>
            <a:r>
              <a:rPr lang="ru-RU" dirty="0"/>
              <a:t>требование отвечает основной идее воспитания – воспитать человека, гармонически сочетающего в себе духовное богатство, моральную чистоту и физическое совершенство.</a:t>
            </a:r>
          </a:p>
        </p:txBody>
      </p:sp>
    </p:spTree>
    <p:extLst>
      <p:ext uri="{BB962C8B-B14F-4D97-AF65-F5344CB8AC3E}">
        <p14:creationId xmlns:p14="http://schemas.microsoft.com/office/powerpoint/2010/main" xmlns="" val="3750105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titul.ru/central/pickup.php?s=www_titul_ru&amp;i=6pfvkr5jsjja8q37i7o6fktgqad6vw1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4269"/>
            <a:ext cx="1872208" cy="25667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44510" y="1268760"/>
            <a:ext cx="8877989" cy="5400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657825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94122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Вариант организации внеурочной деятельности (5 – 11 классы)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340768"/>
            <a:ext cx="8435280" cy="5517232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b="1" i="1" dirty="0"/>
              <a:t>В</a:t>
            </a:r>
            <a:r>
              <a:rPr lang="ru-RU" b="1" i="1" dirty="0" smtClean="0"/>
              <a:t>ыпуск общешкольной газеты </a:t>
            </a:r>
            <a:r>
              <a:rPr lang="en-US" b="1" i="1" dirty="0" smtClean="0"/>
              <a:t>”The Voice of School”</a:t>
            </a:r>
            <a:endParaRPr lang="ru-RU" b="1" i="1" dirty="0" smtClean="0"/>
          </a:p>
          <a:p>
            <a:pPr>
              <a:buNone/>
            </a:pPr>
            <a:r>
              <a:rPr lang="ru-RU" b="1" i="1" u="sng" dirty="0" smtClean="0"/>
              <a:t>Раздел </a:t>
            </a:r>
            <a:r>
              <a:rPr lang="en-US" b="1" i="1" u="sng" dirty="0" smtClean="0"/>
              <a:t>I:</a:t>
            </a:r>
            <a:r>
              <a:rPr lang="en-US" i="1" u="sng" dirty="0" smtClean="0"/>
              <a:t> </a:t>
            </a:r>
            <a:r>
              <a:rPr lang="ru-RU" i="1" u="sng" dirty="0" smtClean="0"/>
              <a:t>Как </a:t>
            </a:r>
            <a:r>
              <a:rPr lang="ru-RU" i="1" u="sng" dirty="0" smtClean="0"/>
              <a:t>делается газета.</a:t>
            </a:r>
            <a:r>
              <a:rPr lang="ru-RU" b="1" i="1" u="sng" dirty="0" smtClean="0"/>
              <a:t> </a:t>
            </a:r>
          </a:p>
          <a:p>
            <a:pPr marL="0" indent="0">
              <a:buNone/>
            </a:pPr>
            <a:r>
              <a:rPr lang="ru-RU" i="1" dirty="0" smtClean="0"/>
              <a:t>Содержание занятий: </a:t>
            </a:r>
            <a:r>
              <a:rPr lang="ru-RU" dirty="0" smtClean="0"/>
              <a:t>виды газет, работа редакционной коллегии, выбор название, разработка газетных рубрик, заголовки, продумывание вёрстки, оформление. Выбор названия для общешкольной газеты (например, с помощью общешкольного конкурса).</a:t>
            </a:r>
          </a:p>
          <a:p>
            <a:pPr>
              <a:buNone/>
            </a:pPr>
            <a:r>
              <a:rPr lang="ru-RU" b="1" i="1" u="sng" dirty="0" smtClean="0"/>
              <a:t>Раздел </a:t>
            </a:r>
            <a:r>
              <a:rPr lang="en-US" b="1" i="1" u="sng" dirty="0" smtClean="0"/>
              <a:t>II: </a:t>
            </a:r>
            <a:r>
              <a:rPr lang="ru-RU" i="1" u="sng" dirty="0" smtClean="0"/>
              <a:t>Проб</a:t>
            </a:r>
            <a:r>
              <a:rPr lang="ru-RU" i="1" u="sng" dirty="0" smtClean="0"/>
              <a:t>а пера</a:t>
            </a:r>
            <a:r>
              <a:rPr lang="ru-RU" i="1" u="sng" dirty="0" smtClean="0"/>
              <a:t>.</a:t>
            </a:r>
            <a:endParaRPr lang="ru-RU" i="1" u="sng" dirty="0" smtClean="0"/>
          </a:p>
          <a:p>
            <a:pPr marL="0" indent="0">
              <a:buNone/>
            </a:pPr>
            <a:r>
              <a:rPr lang="ru-RU" i="1" dirty="0" smtClean="0"/>
              <a:t>Содержание занятий: </a:t>
            </a:r>
            <a:r>
              <a:rPr lang="ru-RU" dirty="0" smtClean="0"/>
              <a:t>Интервью. Репортаж. Соцопрос. </a:t>
            </a:r>
            <a:r>
              <a:rPr lang="ru-RU" dirty="0" smtClean="0"/>
              <a:t>Выпуск пробного информационного дайджеста.</a:t>
            </a:r>
            <a:endParaRPr lang="ru-RU" dirty="0" smtClean="0"/>
          </a:p>
          <a:p>
            <a:pPr>
              <a:buNone/>
            </a:pPr>
            <a:r>
              <a:rPr lang="ru-RU" b="1" i="1" u="sng" dirty="0" smtClean="0"/>
              <a:t>Раздел </a:t>
            </a:r>
            <a:r>
              <a:rPr lang="en-US" b="1" i="1" u="sng" dirty="0" smtClean="0"/>
              <a:t>III: </a:t>
            </a:r>
            <a:r>
              <a:rPr lang="ru-RU" i="1" u="sng" dirty="0" smtClean="0"/>
              <a:t>Выпуск </a:t>
            </a:r>
            <a:r>
              <a:rPr lang="ru-RU" i="1" u="sng" dirty="0" smtClean="0"/>
              <a:t>газеты.</a:t>
            </a:r>
            <a:r>
              <a:rPr lang="ru-RU" b="1" i="1" u="sng" dirty="0" smtClean="0"/>
              <a:t> </a:t>
            </a:r>
          </a:p>
          <a:p>
            <a:pPr marL="0" indent="0">
              <a:buNone/>
            </a:pPr>
            <a:r>
              <a:rPr lang="ru-RU" i="1" dirty="0"/>
              <a:t>Содержание занятий: </a:t>
            </a:r>
            <a:r>
              <a:rPr lang="ru-RU" dirty="0"/>
              <a:t>Создание </a:t>
            </a:r>
            <a:r>
              <a:rPr lang="ru-RU" dirty="0" smtClean="0"/>
              <a:t>редсовета, распределение обязанностей. Выпуск и презентация перед школой первого номера газеты. Выпуск номера </a:t>
            </a:r>
            <a:r>
              <a:rPr lang="en-US" dirty="0" smtClean="0"/>
              <a:t>“Our School and our teachers</a:t>
            </a:r>
            <a:r>
              <a:rPr lang="en-US" dirty="0" smtClean="0"/>
              <a:t>” (deadline – </a:t>
            </a:r>
            <a:r>
              <a:rPr lang="ru-RU" dirty="0" smtClean="0"/>
              <a:t>5 октября</a:t>
            </a:r>
            <a:r>
              <a:rPr lang="en-US" dirty="0" smtClean="0"/>
              <a:t>)</a:t>
            </a:r>
            <a:r>
              <a:rPr lang="ru-RU" dirty="0" smtClean="0"/>
              <a:t>. </a:t>
            </a:r>
            <a:r>
              <a:rPr lang="ru-RU" dirty="0" smtClean="0"/>
              <a:t>Выпуск номера по итогам жизни школы в первом полугодии. Выпуск номера</a:t>
            </a:r>
            <a:r>
              <a:rPr lang="en-US" dirty="0" smtClean="0"/>
              <a:t> “My city</a:t>
            </a:r>
            <a:r>
              <a:rPr lang="en-US" dirty="0" smtClean="0"/>
              <a:t>”</a:t>
            </a:r>
            <a:r>
              <a:rPr lang="ru-RU" dirty="0" smtClean="0"/>
              <a:t> (</a:t>
            </a:r>
            <a:r>
              <a:rPr lang="en-US" dirty="0" smtClean="0"/>
              <a:t>deadline </a:t>
            </a:r>
            <a:r>
              <a:rPr lang="en-US" dirty="0" smtClean="0"/>
              <a:t>–</a:t>
            </a:r>
            <a:r>
              <a:rPr lang="ru-RU" dirty="0" smtClean="0"/>
              <a:t> День города</a:t>
            </a:r>
            <a:r>
              <a:rPr lang="ru-RU" dirty="0" smtClean="0"/>
              <a:t>)</a:t>
            </a:r>
            <a:r>
              <a:rPr lang="en-US" dirty="0" smtClean="0"/>
              <a:t>. </a:t>
            </a:r>
            <a:r>
              <a:rPr lang="ru-RU" dirty="0" smtClean="0"/>
              <a:t>Выпуск номера</a:t>
            </a:r>
            <a:r>
              <a:rPr lang="en-US" dirty="0" smtClean="0"/>
              <a:t> “International Women Day</a:t>
            </a:r>
            <a:r>
              <a:rPr lang="en-US" dirty="0" smtClean="0"/>
              <a:t>”</a:t>
            </a:r>
            <a:r>
              <a:rPr lang="ru-RU" dirty="0" smtClean="0"/>
              <a:t> (</a:t>
            </a:r>
            <a:r>
              <a:rPr lang="en-US" dirty="0" smtClean="0"/>
              <a:t>deadline </a:t>
            </a:r>
            <a:r>
              <a:rPr lang="en-US" dirty="0" smtClean="0"/>
              <a:t>–</a:t>
            </a:r>
            <a:r>
              <a:rPr lang="ru-RU" dirty="0" smtClean="0"/>
              <a:t> 8 марта</a:t>
            </a:r>
            <a:r>
              <a:rPr lang="ru-RU" dirty="0" smtClean="0"/>
              <a:t>)</a:t>
            </a:r>
            <a:r>
              <a:rPr lang="en-US" dirty="0" smtClean="0"/>
              <a:t>.</a:t>
            </a:r>
            <a:r>
              <a:rPr lang="ru-RU" dirty="0" smtClean="0"/>
              <a:t> </a:t>
            </a:r>
            <a:r>
              <a:rPr lang="ru-RU" dirty="0" smtClean="0"/>
              <a:t>Выпуск номера </a:t>
            </a:r>
            <a:r>
              <a:rPr lang="en-US" dirty="0" smtClean="0"/>
              <a:t>“Victory Day</a:t>
            </a:r>
            <a:r>
              <a:rPr lang="en-US" dirty="0" smtClean="0"/>
              <a:t>”</a:t>
            </a:r>
            <a:r>
              <a:rPr lang="ru-RU" dirty="0" smtClean="0"/>
              <a:t> (</a:t>
            </a:r>
            <a:r>
              <a:rPr lang="en-US" dirty="0" smtClean="0"/>
              <a:t>deadline </a:t>
            </a:r>
            <a:r>
              <a:rPr lang="en-US" dirty="0" smtClean="0"/>
              <a:t>–</a:t>
            </a:r>
            <a:r>
              <a:rPr lang="ru-RU" dirty="0" smtClean="0"/>
              <a:t> 9 мая</a:t>
            </a:r>
            <a:r>
              <a:rPr lang="ru-RU" dirty="0" smtClean="0"/>
              <a:t>).</a:t>
            </a:r>
            <a:endParaRPr lang="ru-RU" dirty="0" smtClean="0"/>
          </a:p>
          <a:p>
            <a:pPr>
              <a:buNone/>
            </a:pPr>
            <a:r>
              <a:rPr lang="ru-RU" b="1" i="1" u="sng" dirty="0" smtClean="0"/>
              <a:t>Раздел </a:t>
            </a:r>
            <a:r>
              <a:rPr lang="en-US" b="1" i="1" u="sng" dirty="0" smtClean="0"/>
              <a:t>IV: </a:t>
            </a:r>
            <a:r>
              <a:rPr lang="ru-RU" i="1" u="sng" dirty="0" smtClean="0"/>
              <a:t>Подведение </a:t>
            </a:r>
            <a:r>
              <a:rPr lang="ru-RU" i="1" u="sng" dirty="0" smtClean="0"/>
              <a:t>итогов.</a:t>
            </a:r>
            <a:r>
              <a:rPr lang="ru-RU" b="1" i="1" u="sng" dirty="0" smtClean="0"/>
              <a:t> </a:t>
            </a:r>
          </a:p>
          <a:p>
            <a:pPr marL="0" indent="0">
              <a:buNone/>
            </a:pPr>
            <a:r>
              <a:rPr lang="ru-RU" i="1" dirty="0"/>
              <a:t>Содержание занятий:</a:t>
            </a:r>
            <a:r>
              <a:rPr lang="ru-RU" dirty="0"/>
              <a:t> Самоанализ </a:t>
            </a:r>
            <a:r>
              <a:rPr lang="ru-RU" dirty="0" smtClean="0"/>
              <a:t>деятельности </a:t>
            </a:r>
            <a:r>
              <a:rPr lang="ru-RU" dirty="0" smtClean="0"/>
              <a:t>класса</a:t>
            </a:r>
            <a:r>
              <a:rPr lang="ru-RU" dirty="0" smtClean="0"/>
              <a:t> </a:t>
            </a:r>
            <a:r>
              <a:rPr lang="ru-RU" dirty="0" smtClean="0"/>
              <a:t>по выпуску общешкольной </a:t>
            </a:r>
            <a:r>
              <a:rPr lang="ru-RU" dirty="0" smtClean="0"/>
              <a:t>газеты на всех этапах.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/>
              <a:t>Идеи для внеурочной </a:t>
            </a:r>
            <a:br>
              <a:rPr lang="ru-RU" sz="3600" b="1" dirty="0" smtClean="0"/>
            </a:br>
            <a:r>
              <a:rPr lang="ru-RU" sz="3600" b="1" dirty="0" smtClean="0"/>
              <a:t>и внеклассной работы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88600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hlinkClick r:id="rId2"/>
              </a:rPr>
              <a:t>http://www.connectallschools.org/node/132295</a:t>
            </a:r>
            <a:r>
              <a:rPr lang="ru-RU" dirty="0" smtClean="0"/>
              <a:t>  - </a:t>
            </a:r>
            <a:r>
              <a:rPr lang="en-US" dirty="0" smtClean="0"/>
              <a:t>Resources for Collaborative Project Work</a:t>
            </a:r>
          </a:p>
          <a:p>
            <a:r>
              <a:rPr lang="en-US" dirty="0" smtClean="0">
                <a:hlinkClick r:id="rId3"/>
              </a:rPr>
              <a:t>http://www.educationworld.com/a_tech/archives/projects.shtml</a:t>
            </a:r>
            <a:r>
              <a:rPr lang="ru-RU" dirty="0" smtClean="0"/>
              <a:t> </a:t>
            </a:r>
          </a:p>
          <a:p>
            <a:r>
              <a:rPr lang="en-US" dirty="0" smtClean="0">
                <a:hlinkClick r:id="rId4"/>
              </a:rPr>
              <a:t>http://www.epals.com/#/exploreExperience/view/rbWwg4v4pYEPTbQ6y</a:t>
            </a:r>
            <a:r>
              <a:rPr lang="ru-RU" dirty="0" smtClean="0"/>
              <a:t> - </a:t>
            </a:r>
            <a:r>
              <a:rPr lang="en-US" dirty="0" smtClean="0"/>
              <a:t>Folktale Exchange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http://www.epals.com/#/exploreExperience/view/sTjBit3yByXczmXuD</a:t>
            </a:r>
            <a:r>
              <a:rPr lang="ru-RU" dirty="0" smtClean="0"/>
              <a:t> - </a:t>
            </a:r>
            <a:r>
              <a:rPr lang="en-US" dirty="0" smtClean="0"/>
              <a:t>School Swap</a:t>
            </a:r>
            <a:endParaRPr lang="ru-RU" dirty="0" smtClean="0"/>
          </a:p>
          <a:p>
            <a:r>
              <a:rPr lang="en-US" dirty="0" smtClean="0">
                <a:hlinkClick r:id="rId5"/>
              </a:rPr>
              <a:t>https://iearn.org/cc/space-31</a:t>
            </a:r>
            <a:r>
              <a:rPr lang="ru-RU" dirty="0" smtClean="0"/>
              <a:t> - </a:t>
            </a:r>
            <a:r>
              <a:rPr lang="en-US" dirty="0" smtClean="0"/>
              <a:t>Learning Circles: January 2017 to May 2017</a:t>
            </a:r>
            <a:r>
              <a:rPr lang="ru-RU" dirty="0" smtClean="0"/>
              <a:t> </a:t>
            </a:r>
            <a:r>
              <a:rPr lang="ru-RU" sz="2400" dirty="0" smtClean="0"/>
              <a:t>(части проекта </a:t>
            </a:r>
            <a:r>
              <a:rPr lang="en-US" sz="2400" dirty="0" smtClean="0">
                <a:hlinkClick r:id="rId6"/>
              </a:rPr>
              <a:t>https://iearn.org/cc/space-2/group-7</a:t>
            </a:r>
            <a:r>
              <a:rPr lang="ru-RU" sz="2400" dirty="0" smtClean="0"/>
              <a:t> - </a:t>
            </a:r>
            <a:r>
              <a:rPr lang="en-US" sz="2400" dirty="0" smtClean="0"/>
              <a:t>World We Live in</a:t>
            </a:r>
            <a:r>
              <a:rPr lang="ru-RU" sz="2400" dirty="0" smtClean="0"/>
              <a:t>, </a:t>
            </a:r>
            <a:r>
              <a:rPr lang="en-US" sz="2400" dirty="0" smtClean="0">
                <a:hlinkClick r:id="rId7"/>
              </a:rPr>
              <a:t>https://iearn.org/cc/space-2/group-8</a:t>
            </a:r>
            <a:r>
              <a:rPr lang="ru-RU" sz="2400" dirty="0" smtClean="0"/>
              <a:t> - </a:t>
            </a:r>
            <a:r>
              <a:rPr lang="en-US" sz="2400" dirty="0" smtClean="0"/>
              <a:t>My City and Me</a:t>
            </a:r>
            <a:r>
              <a:rPr lang="ru-RU" sz="2400" dirty="0" smtClean="0"/>
              <a:t>)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Документальная база внеурочной деятельности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4538" y="1988840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ФГОС НОО, ФГОС ООО, ФГОС С(П)ОО</a:t>
            </a:r>
          </a:p>
          <a:p>
            <a:r>
              <a:rPr lang="ru-RU" dirty="0" smtClean="0"/>
              <a:t>Примерные программы</a:t>
            </a:r>
            <a:endParaRPr lang="ru-RU" dirty="0" smtClean="0">
              <a:hlinkClick r:id="rId2"/>
            </a:endParaRPr>
          </a:p>
          <a:p>
            <a:r>
              <a:rPr lang="en-US" dirty="0" smtClean="0">
                <a:hlinkClick r:id="rId2"/>
              </a:rPr>
              <a:t>https://goo.gl/qNrcqx</a:t>
            </a:r>
            <a:r>
              <a:rPr lang="ru-RU" dirty="0" smtClean="0"/>
              <a:t> - Стратегия развития воспитания в Российской Федерации на период до 2025 года</a:t>
            </a:r>
          </a:p>
          <a:p>
            <a:r>
              <a:rPr lang="en-US" dirty="0" smtClean="0">
                <a:hlinkClick r:id="rId3"/>
              </a:rPr>
              <a:t>https://goo.gl/3hrMtT</a:t>
            </a:r>
            <a:r>
              <a:rPr lang="ru-RU" dirty="0" smtClean="0"/>
              <a:t> - Программа развития воспитательной компоненты в  общеобразовательных учреждениях (Письмо </a:t>
            </a:r>
            <a:r>
              <a:rPr lang="ru-RU" dirty="0" err="1" smtClean="0"/>
              <a:t>Минобрнауки</a:t>
            </a:r>
            <a:r>
              <a:rPr lang="ru-RU" dirty="0" smtClean="0"/>
              <a:t> РФ)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5517232"/>
            <a:ext cx="7886700" cy="755876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hlinkClick r:id="rId2"/>
              </a:rPr>
              <a:t>https://www.englishteachers.ru/Wares?category=discount&amp;backto=L3Nob3A</a:t>
            </a:r>
            <a:r>
              <a:rPr lang="en-US" dirty="0" smtClean="0"/>
              <a:t>=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 descr="Action 02 201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620688"/>
            <a:ext cx="8047806" cy="4464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4637030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6998" y="6023430"/>
            <a:ext cx="7886700" cy="755135"/>
          </a:xfrm>
        </p:spPr>
        <p:txBody>
          <a:bodyPr>
            <a:normAutofit fontScale="90000"/>
          </a:bodyPr>
          <a:lstStyle/>
          <a:p>
            <a:r>
              <a:rPr lang="en-US" sz="3200" dirty="0" smtClean="0">
                <a:hlinkClick r:id="rId2"/>
              </a:rPr>
              <a:t>https://www.englishteachers.ru/forum/index.php?showtopic=3646</a:t>
            </a:r>
            <a:r>
              <a:rPr lang="ru-RU" sz="3200" dirty="0" smtClean="0"/>
              <a:t> </a:t>
            </a:r>
            <a:endParaRPr lang="ru-RU" sz="32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67544" y="0"/>
            <a:ext cx="8352928" cy="605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9413786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1972" y="365126"/>
            <a:ext cx="8755286" cy="6200775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6879772" y="1146630"/>
            <a:ext cx="1099457" cy="65314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5633662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229600" cy="562074"/>
          </a:xfrm>
        </p:spPr>
        <p:txBody>
          <a:bodyPr>
            <a:noAutofit/>
          </a:bodyPr>
          <a:lstStyle/>
          <a:p>
            <a:r>
              <a:rPr lang="en-US" sz="2000" dirty="0" smtClean="0">
                <a:hlinkClick r:id="rId2"/>
              </a:rPr>
              <a:t>http://</a:t>
            </a:r>
            <a:r>
              <a:rPr lang="en-US" sz="2000" dirty="0" smtClean="0">
                <a:hlinkClick r:id="rId2"/>
              </a:rPr>
              <a:t>audio.neteducom.com/download.php?id=books/17/sounds/033.mp3</a:t>
            </a:r>
            <a:r>
              <a:rPr lang="ru-RU" sz="2000" dirty="0" smtClean="0"/>
              <a:t> 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7" name="Группа 6"/>
          <p:cNvGrpSpPr/>
          <p:nvPr/>
        </p:nvGrpSpPr>
        <p:grpSpPr>
          <a:xfrm>
            <a:off x="0" y="548680"/>
            <a:ext cx="9144000" cy="6309320"/>
            <a:chOff x="0" y="665312"/>
            <a:chExt cx="8962615" cy="6192688"/>
          </a:xfrm>
        </p:grpSpPr>
        <p:pic>
          <p:nvPicPr>
            <p:cNvPr id="4" name="Рисунок 3" descr="Songs_5_11_16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665312"/>
              <a:ext cx="4485730" cy="6192688"/>
            </a:xfrm>
            <a:prstGeom prst="rect">
              <a:avLst/>
            </a:prstGeom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</p:pic>
        <p:pic>
          <p:nvPicPr>
            <p:cNvPr id="5" name="Рисунок 4" descr="Songs_5_11_17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463179" y="665312"/>
              <a:ext cx="4499436" cy="6192688"/>
            </a:xfrm>
            <a:prstGeom prst="rect">
              <a:avLst/>
            </a:prstGeom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</p:pic>
      </p:grpSp>
      <p:pic>
        <p:nvPicPr>
          <p:cNvPr id="6" name="Рисунок 5" descr="Songs_5_11_cover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635896" y="4365104"/>
            <a:ext cx="1656184" cy="2303266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внеклассных мероприятий: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fontAlgn="base"/>
            <a:r>
              <a:rPr lang="ru-RU" dirty="0"/>
              <a:t>Собрание </a:t>
            </a:r>
            <a:r>
              <a:rPr lang="ru-RU" dirty="0" smtClean="0"/>
              <a:t>класса</a:t>
            </a:r>
            <a:r>
              <a:rPr lang="ru-RU" dirty="0"/>
              <a:t>;</a:t>
            </a:r>
          </a:p>
          <a:p>
            <a:pPr fontAlgn="base"/>
            <a:r>
              <a:rPr lang="ru-RU" dirty="0" smtClean="0"/>
              <a:t>КВН;</a:t>
            </a:r>
            <a:endParaRPr lang="ru-RU" dirty="0"/>
          </a:p>
          <a:p>
            <a:pPr fontAlgn="base"/>
            <a:r>
              <a:rPr lang="ru-RU" dirty="0" smtClean="0"/>
              <a:t>Конкурсы; </a:t>
            </a:r>
            <a:endParaRPr lang="ru-RU" dirty="0"/>
          </a:p>
          <a:p>
            <a:pPr fontAlgn="base"/>
            <a:r>
              <a:rPr lang="ru-RU" dirty="0" smtClean="0"/>
              <a:t>Конференция;</a:t>
            </a:r>
            <a:endParaRPr lang="ru-RU" dirty="0"/>
          </a:p>
          <a:p>
            <a:pPr fontAlgn="base"/>
            <a:r>
              <a:rPr lang="ru-RU" dirty="0" smtClean="0"/>
              <a:t>Викторина;</a:t>
            </a:r>
            <a:endParaRPr lang="ru-RU" dirty="0"/>
          </a:p>
          <a:p>
            <a:pPr fontAlgn="base"/>
            <a:r>
              <a:rPr lang="ru-RU" dirty="0" smtClean="0"/>
              <a:t>Дискуссия;</a:t>
            </a:r>
            <a:endParaRPr lang="ru-RU" dirty="0"/>
          </a:p>
          <a:p>
            <a:pPr fontAlgn="base"/>
            <a:r>
              <a:rPr lang="ru-RU" dirty="0" smtClean="0"/>
              <a:t>Праздники;</a:t>
            </a:r>
            <a:endParaRPr lang="ru-RU" dirty="0"/>
          </a:p>
          <a:p>
            <a:pPr fontAlgn="base"/>
            <a:r>
              <a:rPr lang="ru-RU" dirty="0" smtClean="0"/>
              <a:t>Экскурсии и т.д.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06287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Этапы разработки внеклассного мероприятия:</a:t>
            </a:r>
            <a:r>
              <a:rPr lang="ru-RU" sz="3100" b="1" dirty="0" smtClean="0"/>
              <a:t/>
            </a:r>
            <a:br>
              <a:rPr lang="ru-RU" sz="3100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268760"/>
            <a:ext cx="8229600" cy="5472608"/>
          </a:xfrm>
        </p:spPr>
        <p:txBody>
          <a:bodyPr>
            <a:normAutofit fontScale="85000" lnSpcReduction="10000"/>
          </a:bodyPr>
          <a:lstStyle/>
          <a:p>
            <a:pPr fontAlgn="base"/>
            <a:r>
              <a:rPr lang="ru-RU" b="1" dirty="0" smtClean="0"/>
              <a:t>Постановка целей:</a:t>
            </a:r>
            <a:r>
              <a:rPr lang="ru-RU" dirty="0" smtClean="0"/>
              <a:t> </a:t>
            </a:r>
          </a:p>
          <a:p>
            <a:pPr fontAlgn="base">
              <a:buNone/>
            </a:pPr>
            <a:r>
              <a:rPr lang="ru-RU" dirty="0" smtClean="0"/>
              <a:t>На </a:t>
            </a:r>
            <a:r>
              <a:rPr lang="ru-RU" dirty="0"/>
              <a:t>этом этапе необходимо определить </a:t>
            </a:r>
            <a:r>
              <a:rPr lang="ru-RU" dirty="0" smtClean="0"/>
              <a:t>тематику внеклассного </a:t>
            </a:r>
            <a:r>
              <a:rPr lang="ru-RU" dirty="0"/>
              <a:t>мероприятия и согласно ей сформулировать цели. </a:t>
            </a:r>
          </a:p>
          <a:p>
            <a:pPr fontAlgn="base"/>
            <a:r>
              <a:rPr lang="ru-RU" b="1" dirty="0"/>
              <a:t>Разработка </a:t>
            </a:r>
            <a:r>
              <a:rPr lang="ru-RU" b="1" dirty="0" smtClean="0"/>
              <a:t>задач</a:t>
            </a:r>
            <a:r>
              <a:rPr lang="ru-RU" dirty="0"/>
              <a:t>:</a:t>
            </a:r>
            <a:endParaRPr lang="ru-RU" dirty="0" smtClean="0"/>
          </a:p>
          <a:p>
            <a:pPr fontAlgn="base">
              <a:buNone/>
            </a:pPr>
            <a:r>
              <a:rPr lang="ru-RU" dirty="0" smtClean="0"/>
              <a:t>Достижение </a:t>
            </a:r>
            <a:r>
              <a:rPr lang="ru-RU" dirty="0"/>
              <a:t>каждой цели происходит с помощью решения конкретных задач. Для одной цели должно быть разработано как минимум 2-3 задачи. Такая структуризация работы поможет определить дальнейший ход мероприятия.</a:t>
            </a:r>
          </a:p>
          <a:p>
            <a:pPr fontAlgn="base"/>
            <a:r>
              <a:rPr lang="ru-RU" b="1" dirty="0"/>
              <a:t>Формирование сценария</a:t>
            </a:r>
            <a:r>
              <a:rPr lang="ru-RU" dirty="0"/>
              <a:t> или приблизительного хода проведения мероприятия.</a:t>
            </a:r>
          </a:p>
          <a:p>
            <a:pPr fontAlgn="base"/>
            <a:r>
              <a:rPr lang="ru-RU" b="1" dirty="0" smtClean="0"/>
              <a:t>Продумать подведение </a:t>
            </a:r>
            <a:r>
              <a:rPr lang="ru-RU" b="1" dirty="0"/>
              <a:t>итогов</a:t>
            </a:r>
            <a:r>
              <a:rPr lang="ru-RU" b="1" dirty="0" smtClean="0"/>
              <a:t>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3857017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-28675"/>
            <a:ext cx="5112568" cy="685832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23248" y="2276872"/>
            <a:ext cx="783907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545144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973" y="26030"/>
            <a:ext cx="5452002" cy="683196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5656" y="2505248"/>
            <a:ext cx="7419347" cy="3986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8905441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706</TotalTime>
  <Words>940</Words>
  <Application>Microsoft Office PowerPoint</Application>
  <PresentationFormat>Экран (4:3)</PresentationFormat>
  <Paragraphs>155</Paragraphs>
  <Slides>57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57</vt:i4>
      </vt:variant>
    </vt:vector>
  </HeadingPairs>
  <TitlesOfParts>
    <vt:vector size="58" baseType="lpstr">
      <vt:lpstr>Тема Office</vt:lpstr>
      <vt:lpstr>Внеклассная и внеурочная деятельность по английскому языку: в чем разница  (на примере курсов и пособий издательства “Титул”)</vt:lpstr>
      <vt:lpstr>Слайд 2</vt:lpstr>
      <vt:lpstr>Слайд 3</vt:lpstr>
      <vt:lpstr>Внеклассная vs. внеурочная</vt:lpstr>
      <vt:lpstr>Слайд 5</vt:lpstr>
      <vt:lpstr>Виды внеклассных мероприятий:</vt:lpstr>
      <vt:lpstr>Этапы разработки внеклассного мероприятия: </vt:lpstr>
      <vt:lpstr>Слайд 8</vt:lpstr>
      <vt:lpstr>Слайд 9</vt:lpstr>
      <vt:lpstr>Слайд 10</vt:lpstr>
      <vt:lpstr>Слайд 11</vt:lpstr>
      <vt:lpstr>Зачем?</vt:lpstr>
      <vt:lpstr>Внеурочная деятельность</vt:lpstr>
      <vt:lpstr>Организация внеурочной деятельности</vt:lpstr>
      <vt:lpstr>Внеурочная деятельность</vt:lpstr>
      <vt:lpstr>Направления развития личности</vt:lpstr>
      <vt:lpstr>Виды и направления внеурочной деятельности</vt:lpstr>
      <vt:lpstr>Программа внеурочной  деятельности</vt:lpstr>
      <vt:lpstr>Требования к программам внеурочной деятельности           </vt:lpstr>
      <vt:lpstr>Классификация результатов внеурочной деятельности учащихся</vt:lpstr>
      <vt:lpstr>Классификация результатов внеурочной деятельности учащихся</vt:lpstr>
      <vt:lpstr>Классификация результатов внеурочной деятельности учащихся</vt:lpstr>
      <vt:lpstr>Связь уровней и форм </vt:lpstr>
      <vt:lpstr>Music club (Grades 2 - 11)</vt:lpstr>
      <vt:lpstr>Слайд 25</vt:lpstr>
      <vt:lpstr>http://audio.neteducom.com/download.php?id=books/16/sounds/027.mp3 </vt:lpstr>
      <vt:lpstr>Reading club (Grades 5 – 11) </vt:lpstr>
      <vt:lpstr>Слайд 28</vt:lpstr>
      <vt:lpstr>Слайд 29</vt:lpstr>
      <vt:lpstr>Слайд 30</vt:lpstr>
      <vt:lpstr>Условия организации внеурочной деятельности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Еще отзывы о работе с «Метапредметными портфелями» во внеурочной деятельности</vt:lpstr>
      <vt:lpstr>Слайд 49</vt:lpstr>
      <vt:lpstr>Слайд 50</vt:lpstr>
      <vt:lpstr>Вариант организации внеурочной деятельности (5 – 11 классы)</vt:lpstr>
      <vt:lpstr>Идеи для внеурочной  и внеклассной работы</vt:lpstr>
      <vt:lpstr>Документальная база внеурочной деятельности</vt:lpstr>
      <vt:lpstr>Слайд 54</vt:lpstr>
      <vt:lpstr>https://www.englishteachers.ru/forum/index.php?showtopic=3646 </vt:lpstr>
      <vt:lpstr>Слайд 56</vt:lpstr>
      <vt:lpstr>http://audio.neteducom.com/download.php?id=books/17/sounds/033.mp3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Внеклассная и внеурочная деятельность по английскому языку: в чем разница  (на примере курсов и пособий издательства “Титул”)</dc:title>
  <cp:lastModifiedBy>bae</cp:lastModifiedBy>
  <cp:revision>84</cp:revision>
  <dcterms:modified xsi:type="dcterms:W3CDTF">2017-02-21T06:39:22Z</dcterms:modified>
</cp:coreProperties>
</file>