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258" r:id="rId2"/>
    <p:sldId id="256" r:id="rId3"/>
    <p:sldId id="302" r:id="rId4"/>
    <p:sldId id="303" r:id="rId5"/>
    <p:sldId id="304" r:id="rId6"/>
    <p:sldId id="259" r:id="rId7"/>
    <p:sldId id="261" r:id="rId8"/>
    <p:sldId id="307" r:id="rId9"/>
    <p:sldId id="308" r:id="rId10"/>
    <p:sldId id="309" r:id="rId11"/>
    <p:sldId id="310" r:id="rId12"/>
    <p:sldId id="289" r:id="rId13"/>
    <p:sldId id="285" r:id="rId14"/>
    <p:sldId id="271" r:id="rId15"/>
    <p:sldId id="277" r:id="rId16"/>
    <p:sldId id="275" r:id="rId17"/>
    <p:sldId id="262" r:id="rId18"/>
    <p:sldId id="295" r:id="rId19"/>
    <p:sldId id="296" r:id="rId20"/>
    <p:sldId id="300" r:id="rId21"/>
    <p:sldId id="301" r:id="rId22"/>
    <p:sldId id="297" r:id="rId23"/>
    <p:sldId id="268" r:id="rId24"/>
    <p:sldId id="267" r:id="rId25"/>
    <p:sldId id="290" r:id="rId26"/>
    <p:sldId id="291" r:id="rId27"/>
    <p:sldId id="260" r:id="rId28"/>
    <p:sldId id="328" r:id="rId29"/>
    <p:sldId id="329" r:id="rId30"/>
    <p:sldId id="330" r:id="rId31"/>
    <p:sldId id="331" r:id="rId32"/>
    <p:sldId id="273" r:id="rId33"/>
    <p:sldId id="274" r:id="rId34"/>
    <p:sldId id="311" r:id="rId35"/>
    <p:sldId id="312" r:id="rId36"/>
    <p:sldId id="313" r:id="rId37"/>
    <p:sldId id="314" r:id="rId38"/>
    <p:sldId id="315" r:id="rId39"/>
    <p:sldId id="316" r:id="rId40"/>
    <p:sldId id="319" r:id="rId41"/>
    <p:sldId id="320" r:id="rId42"/>
    <p:sldId id="321" r:id="rId43"/>
    <p:sldId id="322" r:id="rId44"/>
    <p:sldId id="323" r:id="rId45"/>
    <p:sldId id="324" r:id="rId46"/>
    <p:sldId id="325" r:id="rId47"/>
    <p:sldId id="326" r:id="rId48"/>
    <p:sldId id="327" r:id="rId49"/>
    <p:sldId id="287" r:id="rId50"/>
    <p:sldId id="288" r:id="rId51"/>
    <p:sldId id="276" r:id="rId52"/>
    <p:sldId id="292" r:id="rId53"/>
    <p:sldId id="293" r:id="rId54"/>
    <p:sldId id="294" r:id="rId55"/>
    <p:sldId id="305" r:id="rId56"/>
    <p:sldId id="298" r:id="rId57"/>
    <p:sldId id="299" r:id="rId58"/>
    <p:sldId id="317" r:id="rId59"/>
    <p:sldId id="318" r:id="rId60"/>
    <p:sldId id="279" r:id="rId61"/>
    <p:sldId id="280" r:id="rId62"/>
    <p:sldId id="281" r:id="rId63"/>
    <p:sldId id="282" r:id="rId64"/>
    <p:sldId id="283" r:id="rId65"/>
    <p:sldId id="270" r:id="rId66"/>
    <p:sldId id="306" r:id="rId6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66" autoAdjust="0"/>
    <p:restoredTop sz="94660"/>
  </p:normalViewPr>
  <p:slideViewPr>
    <p:cSldViewPr>
      <p:cViewPr varScale="1">
        <p:scale>
          <a:sx n="68" d="100"/>
          <a:sy n="68" d="100"/>
        </p:scale>
        <p:origin x="128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2E529-0C84-4D7C-8A7F-0A7A537D2EA7}" type="datetimeFigureOut">
              <a:rPr lang="ru-RU" smtClean="0"/>
              <a:t>30.11.2016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D4AC8-9E7D-416B-9270-81E99883AB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058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D4AC8-9E7D-416B-9270-81E99883AB7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60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D4AC8-9E7D-416B-9270-81E99883AB7B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60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5.png"/><Relationship Id="rId4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5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articles/657336/" TargetMode="External"/><Relationship Id="rId2" Type="http://schemas.openxmlformats.org/officeDocument/2006/relationships/hyperlink" Target="http://prom-nadzor.ru/content/polozhenie-o-vneurochnoy-deyatelnosti-obuchayushchihsya-osvaivayushchih-osnovnuy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rogramma-fgos.ru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>
            <a:normAutofit/>
          </a:bodyPr>
          <a:lstStyle/>
          <a:p>
            <a:br>
              <a:rPr lang="en-US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5661248"/>
            <a:ext cx="4744616" cy="103252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>
                <a:solidFill>
                  <a:schemeClr val="tx1"/>
                </a:solidFill>
              </a:rPr>
              <a:t>Буров Илья Михайлович,</a:t>
            </a:r>
            <a:endParaRPr lang="en-US" dirty="0">
              <a:solidFill>
                <a:schemeClr val="tx1"/>
              </a:solidFill>
            </a:endParaRPr>
          </a:p>
          <a:p>
            <a:pPr algn="r"/>
            <a:r>
              <a:rPr lang="ru-RU" dirty="0">
                <a:solidFill>
                  <a:schemeClr val="tx1"/>
                </a:solidFill>
              </a:rPr>
              <a:t> ведущий методист издательства «Титул»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1824" y="2348880"/>
            <a:ext cx="856895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/>
              <a:t>Организация внеурочной деятельности в 1-4 классах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tx2"/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0"/>
                <a:tileRect/>
              </a:gradFill>
              <a:effectLst/>
            </a:endParaRPr>
          </a:p>
        </p:txBody>
      </p:sp>
      <p:pic>
        <p:nvPicPr>
          <p:cNvPr id="1026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1998" y="332656"/>
            <a:ext cx="2588604" cy="15750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18" t="9681" r="27774" b="4280"/>
          <a:stretch/>
        </p:blipFill>
        <p:spPr>
          <a:xfrm>
            <a:off x="3779912" y="44624"/>
            <a:ext cx="4896544" cy="6633554"/>
          </a:xfrm>
          <a:effectLst>
            <a:softEdge rad="279400"/>
          </a:effectLst>
        </p:spPr>
      </p:pic>
      <p:pic>
        <p:nvPicPr>
          <p:cNvPr id="6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089" y="181772"/>
            <a:ext cx="1755972" cy="2380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8137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6707088" cy="1143000"/>
          </a:xfrm>
        </p:spPr>
        <p:txBody>
          <a:bodyPr>
            <a:normAutofit fontScale="90000"/>
          </a:bodyPr>
          <a:lstStyle/>
          <a:p>
            <a:r>
              <a:rPr lang="ru-RU" altLang="ru-RU" dirty="0"/>
              <a:t>Использование двух языков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264117" cy="567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Y:\Delo-New\ОГР\Казеичева (Бурова)\РЕКЛАМА\teachlearnlanguages.com\Стихи и загадки\Стихи и загадки о птицах\стихи и загадки о птицах_облож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62190" y="188640"/>
            <a:ext cx="1726596" cy="23762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780553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21088"/>
            <a:ext cx="4186808" cy="1152128"/>
          </a:xfrm>
        </p:spPr>
        <p:txBody>
          <a:bodyPr>
            <a:normAutofit fontScale="90000"/>
          </a:bodyPr>
          <a:lstStyle/>
          <a:p>
            <a:r>
              <a:rPr lang="ru-RU" dirty="0" err="1"/>
              <a:t>Досугово-развлекательная</a:t>
            </a:r>
            <a:r>
              <a:rPr lang="ru-RU" dirty="0"/>
              <a:t> деятельность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237" y="0"/>
            <a:ext cx="4872407" cy="6856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2052972" cy="2825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3298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633412"/>
          </a:xfrm>
        </p:spPr>
        <p:txBody>
          <a:bodyPr/>
          <a:lstStyle/>
          <a:p>
            <a:r>
              <a:rPr lang="ru-RU" sz="2800" dirty="0"/>
              <a:t>Оздоровительная деятельность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125538"/>
            <a:ext cx="3995737" cy="5472112"/>
          </a:xfrm>
          <a:noFill/>
        </p:spPr>
      </p:pic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1125538"/>
            <a:ext cx="3960812" cy="546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Учет возрастных особенностей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44824"/>
            <a:ext cx="3574418" cy="487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844824"/>
            <a:ext cx="3512277" cy="4888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https://www.englishteachers.ru/uploadedfiles/waresimgs/4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2020156" cy="2780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7921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Познавательная деятельность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664" y="1484784"/>
            <a:ext cx="3744912" cy="5129213"/>
          </a:xfr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84784"/>
            <a:ext cx="3703638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49736" cy="21328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Творческие 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58" y="1196752"/>
            <a:ext cx="4061189" cy="5661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714" y="1196752"/>
            <a:ext cx="4154656" cy="567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D:\Users\Ilya\Desktop\Дошкольники страницы\12-подаро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1869" y="5517232"/>
            <a:ext cx="1335679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https://www.englishteachers.ru/uploadedfiles/waresimgs/49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7740"/>
            <a:ext cx="1098746" cy="151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70634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Дополнительное образование </a:t>
            </a:r>
            <a:r>
              <a:rPr lang="en-US" dirty="0"/>
              <a:t>vs. </a:t>
            </a:r>
            <a:r>
              <a:rPr lang="ru-RU" dirty="0"/>
              <a:t>внеурочная деятельность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Дополнительное образование имеет свою образовательную программу, а внеурочная деятельность входит составной частью в основные образовательные программы.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1362456"/>
          </a:xfrm>
        </p:spPr>
        <p:txBody>
          <a:bodyPr/>
          <a:lstStyle/>
          <a:p>
            <a:pPr algn="ctr"/>
            <a:r>
              <a:rPr lang="ru-RU" sz="4400" dirty="0"/>
              <a:t>ВНЕУРОЧНАЯ ДЕЯТЕЛЬНОСТЬ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700808"/>
            <a:ext cx="8352928" cy="3816424"/>
          </a:xfrm>
        </p:spPr>
        <p:txBody>
          <a:bodyPr>
            <a:noAutofit/>
          </a:bodyPr>
          <a:lstStyle/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 ФГОС определены рамочные параметры организации внеурочной деятельности, что позволяет выбирать наиболее оптимальную модель для конкретного образовательного учреждения. </a:t>
            </a:r>
          </a:p>
          <a:p>
            <a:pPr algn="just"/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учетом психолого-педагогических особенностей учащихся и составляющих ФГОС выделим 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ряд возможных подходов к организации внеурочной деятельности в школе. </a:t>
            </a:r>
          </a:p>
        </p:txBody>
      </p:sp>
    </p:spTree>
    <p:extLst>
      <p:ext uri="{BB962C8B-B14F-4D97-AF65-F5344CB8AC3E}">
        <p14:creationId xmlns:p14="http://schemas.microsoft.com/office/powerpoint/2010/main" val="32443793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963" y="1052736"/>
            <a:ext cx="8143932" cy="1285884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sz="2400" b="0" cap="none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1. Организации внеурочной деятельности в соответствии с направлениями личностного развития учащихся</a:t>
            </a:r>
            <a:r>
              <a:rPr lang="ru-RU" sz="2400" b="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5137" y="2348880"/>
            <a:ext cx="8143932" cy="936104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0" algn="just">
              <a:spcBef>
                <a:spcPct val="0"/>
              </a:spcBef>
            </a:pPr>
            <a:r>
              <a:rPr lang="ru-RU" sz="2400" dirty="0"/>
              <a:t>2. Организации внеурочной деятельности, в соответствии с основными чертами портрета выпускника школы.</a:t>
            </a:r>
            <a:endParaRPr kumimoji="0" lang="ru-RU" sz="2400" b="1" i="0" u="none" strike="noStrike" kern="1200" cap="none" spc="0" normalizeH="0" baseline="0" noProof="0" dirty="0"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00034" y="3929066"/>
            <a:ext cx="8143932" cy="42862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0" algn="just">
              <a:spcBef>
                <a:spcPct val="0"/>
              </a:spcBef>
            </a:pPr>
            <a:r>
              <a:rPr lang="ru-RU" sz="2400" dirty="0"/>
              <a:t>3. Достижение личностных результатов.</a:t>
            </a:r>
            <a:endParaRPr kumimoji="0" lang="ru-RU" sz="2400" b="1" i="0" u="none" strike="noStrike" kern="1200" cap="none" spc="0" normalizeH="0" baseline="0" noProof="0" dirty="0"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00034" y="4572008"/>
            <a:ext cx="8143932" cy="78581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0" tIns="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/>
          <a:p>
            <a:pPr lvl="0" algn="just">
              <a:spcBef>
                <a:spcPct val="0"/>
              </a:spcBef>
            </a:pPr>
            <a:r>
              <a:rPr lang="ru-RU" sz="2400" dirty="0"/>
              <a:t>4. Внеурочная деятельность как пространство воспитания и социализации подростков.</a:t>
            </a:r>
            <a:endParaRPr kumimoji="0" lang="ru-RU" sz="2400" b="1" i="0" u="none" strike="noStrike" kern="1200" cap="none" spc="0" normalizeH="0" baseline="0" noProof="0" dirty="0">
              <a:solidFill>
                <a:schemeClr val="accent4">
                  <a:tint val="90000"/>
                  <a:satMod val="125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09524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Внеурочная деятельность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1" dirty="0"/>
              <a:t>Внеурочная деятельность – </a:t>
            </a:r>
            <a:r>
              <a:rPr lang="ru-RU" sz="2800" dirty="0"/>
              <a:t>образовательная деятельность, осуществляемая в формах, отличных от классно-урочных, и направленная на достижение планируемых результатов освоения образовательной программы.</a:t>
            </a:r>
            <a:r>
              <a:rPr lang="ru-RU" sz="2800" b="1" dirty="0"/>
              <a:t> </a:t>
            </a:r>
          </a:p>
          <a:p>
            <a:r>
              <a:rPr lang="ru-RU" sz="2800" b="1" dirty="0"/>
              <a:t>Внеурочная деятельность школьников </a:t>
            </a:r>
            <a:r>
              <a:rPr lang="ru-RU" sz="2800" dirty="0"/>
              <a:t>– это совокупность всех видов деятельности школьников, в которой в соответствии с основной образовательной программой образовательного учреждения решаются задачи воспитания и социализации, развития интересов, формирования универсальных учебных действий.</a:t>
            </a:r>
            <a:endParaRPr lang="ru-RU" sz="28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927884"/>
            <a:ext cx="8928992" cy="4464496"/>
          </a:xfrm>
        </p:spPr>
        <p:txBody>
          <a:bodyPr>
            <a:normAutofit fontScale="92500"/>
          </a:bodyPr>
          <a:lstStyle/>
          <a:p>
            <a:pPr fontAlgn="base"/>
            <a:r>
              <a:rPr lang="ru-RU" sz="2800" dirty="0">
                <a:solidFill>
                  <a:schemeClr val="tx1"/>
                </a:solidFill>
              </a:rPr>
              <a:t>ФГОС общего образования определяют </a:t>
            </a:r>
            <a:r>
              <a:rPr lang="ru-RU" sz="2800" b="1" dirty="0">
                <a:solidFill>
                  <a:schemeClr val="tx1"/>
                </a:solidFill>
              </a:rPr>
              <a:t>общее количество часов</a:t>
            </a:r>
            <a:r>
              <a:rPr lang="ru-RU" sz="2800" dirty="0">
                <a:solidFill>
                  <a:schemeClr val="tx1"/>
                </a:solidFill>
              </a:rPr>
              <a:t> внеурочной деятельности </a:t>
            </a:r>
            <a:r>
              <a:rPr lang="ru-RU" sz="2800" b="1" dirty="0">
                <a:solidFill>
                  <a:schemeClr val="tx1"/>
                </a:solidFill>
              </a:rPr>
              <a:t>на каждом уровне общего образования</a:t>
            </a:r>
            <a:r>
              <a:rPr lang="ru-RU" sz="2800" dirty="0">
                <a:solidFill>
                  <a:schemeClr val="tx1"/>
                </a:solidFill>
              </a:rPr>
              <a:t>, которое составляет: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до 1350 часов на уровне </a:t>
            </a:r>
            <a:r>
              <a:rPr lang="ru-RU" sz="2800" i="1" dirty="0">
                <a:solidFill>
                  <a:schemeClr val="tx1"/>
                </a:solidFill>
              </a:rPr>
              <a:t>начального общего </a:t>
            </a:r>
            <a:r>
              <a:rPr lang="ru-RU" sz="2800" dirty="0">
                <a:solidFill>
                  <a:schemeClr val="tx1"/>
                </a:solidFill>
              </a:rPr>
              <a:t>образования;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до 1750 часов на уровне </a:t>
            </a:r>
            <a:r>
              <a:rPr lang="ru-RU" sz="2800" i="1" dirty="0">
                <a:solidFill>
                  <a:schemeClr val="tx1"/>
                </a:solidFill>
              </a:rPr>
              <a:t>основного общего </a:t>
            </a:r>
            <a:r>
              <a:rPr lang="ru-RU" sz="2800" dirty="0">
                <a:solidFill>
                  <a:schemeClr val="tx1"/>
                </a:solidFill>
              </a:rPr>
              <a:t>образования;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до 700 часов на уровне </a:t>
            </a:r>
            <a:r>
              <a:rPr lang="ru-RU" sz="2800" i="1" dirty="0">
                <a:solidFill>
                  <a:schemeClr val="tx1"/>
                </a:solidFill>
              </a:rPr>
              <a:t>среднего общего</a:t>
            </a:r>
            <a:r>
              <a:rPr lang="ru-RU" sz="2800" dirty="0">
                <a:solidFill>
                  <a:schemeClr val="tx1"/>
                </a:solidFill>
              </a:rPr>
              <a:t> образования.</a:t>
            </a:r>
          </a:p>
          <a:p>
            <a:pPr fontAlgn="base"/>
            <a:endParaRPr lang="ru-RU" sz="2800" dirty="0">
              <a:solidFill>
                <a:schemeClr val="tx1"/>
              </a:solidFill>
            </a:endParaRP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При этом по нормам </a:t>
            </a:r>
            <a:r>
              <a:rPr lang="ru-RU" sz="2800" dirty="0" err="1">
                <a:solidFill>
                  <a:schemeClr val="tx1"/>
                </a:solidFill>
              </a:rPr>
              <a:t>СанПин</a:t>
            </a:r>
            <a:r>
              <a:rPr lang="ru-RU" sz="2800" dirty="0">
                <a:solidFill>
                  <a:schemeClr val="tx1"/>
                </a:solidFill>
              </a:rPr>
              <a:t>, не более 10 часов  в неделю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04664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Количество часов на внеурочную деятельность:</a:t>
            </a:r>
          </a:p>
        </p:txBody>
      </p:sp>
    </p:spTree>
    <p:extLst>
      <p:ext uri="{BB962C8B-B14F-4D97-AF65-F5344CB8AC3E}">
        <p14:creationId xmlns:p14="http://schemas.microsoft.com/office/powerpoint/2010/main" val="39338416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7074" y="1700808"/>
            <a:ext cx="8928992" cy="2971492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sz="2800" dirty="0">
                <a:solidFill>
                  <a:schemeClr val="tx1"/>
                </a:solidFill>
              </a:rPr>
              <a:t>Часы внеурочной деятельности могут быть реализованы как в течение учебной недели, так и в период каникул, в выходные и нерабочие праздничные дни. </a:t>
            </a:r>
          </a:p>
          <a:p>
            <a:pPr fontAlgn="base"/>
            <a:r>
              <a:rPr lang="ru-RU" sz="2800" dirty="0">
                <a:solidFill>
                  <a:schemeClr val="tx1"/>
                </a:solidFill>
              </a:rPr>
              <a:t>Внеурочная деятельность организуется на добровольной основе в соответствии с выбором участников образовательных отношений.</a:t>
            </a:r>
          </a:p>
          <a:p>
            <a:pPr fontAlgn="base"/>
            <a:r>
              <a:rPr lang="ru-RU" sz="2800" dirty="0">
                <a:solidFill>
                  <a:schemeClr val="tx1"/>
                </a:solidFill>
              </a:rPr>
              <a:t>Внеурочная деятельность является обязательной.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04664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Количество часов на внеурочную деятельность:</a:t>
            </a:r>
          </a:p>
        </p:txBody>
      </p:sp>
    </p:spTree>
    <p:extLst>
      <p:ext uri="{BB962C8B-B14F-4D97-AF65-F5344CB8AC3E}">
        <p14:creationId xmlns:p14="http://schemas.microsoft.com/office/powerpoint/2010/main" val="3022415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2400" cy="754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Результаты и эффекты внеурочной деятельности учащихся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268760"/>
            <a:ext cx="8208912" cy="4606056"/>
          </a:xfrm>
        </p:spPr>
        <p:txBody>
          <a:bodyPr>
            <a:noAutofit/>
          </a:bodyPr>
          <a:lstStyle/>
          <a:p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 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это то, что стало непосредственным итогом участия школьника в деятельности. </a:t>
            </a:r>
          </a:p>
          <a:p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Эффект – 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последствие результата. Например, приобретённое знание, пережитые чувства и отношения, совершенные действия развили человека как личность, способствовали формированию его компетентности, идентичности.</a:t>
            </a:r>
          </a:p>
          <a:p>
            <a:pPr algn="just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7903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Учет индивидуальных особенностей: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Большинство изучали английский язык в детском саду или самостоятельно;</a:t>
            </a:r>
          </a:p>
          <a:p>
            <a:r>
              <a:rPr lang="ru-RU" dirty="0"/>
              <a:t>Не изучали английский язык;</a:t>
            </a:r>
          </a:p>
          <a:p>
            <a:r>
              <a:rPr lang="ru-RU" dirty="0"/>
              <a:t>Логопедические особенности.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1403647" cy="1932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492896"/>
            <a:ext cx="4139952" cy="1268760"/>
          </a:xfrm>
        </p:spPr>
        <p:txBody>
          <a:bodyPr/>
          <a:lstStyle/>
          <a:p>
            <a:r>
              <a:rPr lang="en-US" dirty="0"/>
              <a:t>Millie Starter</a:t>
            </a:r>
            <a:endParaRPr lang="ru-RU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96813"/>
            <a:ext cx="5040560" cy="6530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77072"/>
            <a:ext cx="3816424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Учет возрастных особенностей 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6934"/>
            <a:ext cx="4874380" cy="6821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437112"/>
            <a:ext cx="3538736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Учет возрастных особенностей </a:t>
            </a: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0"/>
            <a:ext cx="4946485" cy="681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Внеурочная деятельность позволяет: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Улучшить условия для развития ученика;</a:t>
            </a:r>
          </a:p>
          <a:p>
            <a:r>
              <a:rPr lang="ru-RU" dirty="0"/>
              <a:t>обеспечить благоприятную адаптацию ученика;</a:t>
            </a:r>
          </a:p>
          <a:p>
            <a:r>
              <a:rPr lang="ru-RU" dirty="0"/>
              <a:t>обеспечить закрепление и практическое использование отдельных аспектов содержания программ учебных предметов, курсов.</a:t>
            </a:r>
          </a:p>
          <a:p>
            <a:r>
              <a:rPr lang="ru-RU" dirty="0"/>
              <a:t>учесть возрастные и индивидуальные особенности обучающихся.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Улучшить условия для развития ученика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7638"/>
            <a:ext cx="8208912" cy="5232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9485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781" y="620688"/>
            <a:ext cx="8804437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2179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Задачи внеурочной деятельности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ru-RU" sz="3400" dirty="0"/>
              <a:t>Организация общественно-полезной и досуговой деятельности учащихся в тесном взаимодействии с социумом.</a:t>
            </a:r>
          </a:p>
          <a:p>
            <a:r>
              <a:rPr lang="ru-RU" sz="3400" dirty="0"/>
              <a:t>Включение учащихся в разностороннюю внеурочную деятельность.</a:t>
            </a:r>
          </a:p>
          <a:p>
            <a:r>
              <a:rPr lang="ru-RU" sz="3400" dirty="0"/>
              <a:t>Организация занятости учащихся в свободное от учёбы время.</a:t>
            </a:r>
          </a:p>
          <a:p>
            <a:r>
              <a:rPr lang="ru-RU" sz="3400" dirty="0"/>
              <a:t>Развитие навыков организации и осуществления сотрудничества с педагогами, сверстниками, родителями, старшими детьми в решении общих проблем.</a:t>
            </a:r>
          </a:p>
          <a:p>
            <a:r>
              <a:rPr lang="ru-RU" sz="3400" dirty="0"/>
              <a:t>Развитие позитивного отношения к базовым общественным ценностям (человек, семья, Отечество, природа, мир, знания, труд, культура) для формирования здорового образа жизни.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83769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804438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59556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3" y="274638"/>
            <a:ext cx="8888889" cy="6106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12245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2233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«</a:t>
            </a:r>
            <a:r>
              <a:rPr lang="ru-RU" dirty="0" err="1"/>
              <a:t>Развивашки</a:t>
            </a:r>
            <a:r>
              <a:rPr lang="ru-RU" dirty="0"/>
              <a:t>» </a:t>
            </a: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361"/>
          <a:stretch>
            <a:fillRect/>
          </a:stretch>
        </p:blipFill>
        <p:spPr>
          <a:xfrm>
            <a:off x="827584" y="1052736"/>
            <a:ext cx="8153400" cy="5538564"/>
          </a:xfrm>
          <a:noFill/>
        </p:spPr>
      </p:pic>
      <p:pic>
        <p:nvPicPr>
          <p:cNvPr id="29698" name="Picture 2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403648" cy="1931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/>
              <a:t>«Стихи и загадки»</a:t>
            </a: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01601" y="1556792"/>
            <a:ext cx="7618549" cy="5213896"/>
          </a:xfrm>
          <a:noFill/>
        </p:spPr>
      </p:pic>
      <p:pic>
        <p:nvPicPr>
          <p:cNvPr id="31746" name="Picture 2" descr="https://www.englishteachers.ru/uploadedfiles/waresimgs/4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602056" cy="2204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16790"/>
            <a:ext cx="4639661" cy="638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60648"/>
            <a:ext cx="1687310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57328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70416"/>
            <a:ext cx="4731240" cy="6506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260648"/>
            <a:ext cx="1687310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918916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086292"/>
            <a:ext cx="4104456" cy="564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42278"/>
            <a:ext cx="4104456" cy="5644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5076056" y="1052736"/>
            <a:ext cx="3888432" cy="3096344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3" descr="Y:\Delo-New\Oblozhki\Titul\Big\ReadUp4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1" y="260648"/>
            <a:ext cx="1656183" cy="22617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559171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8898" y="0"/>
            <a:ext cx="498683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872208" cy="25800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580250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00422"/>
            <a:ext cx="4104456" cy="564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1960" y="1072651"/>
            <a:ext cx="4122040" cy="566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5307" cy="20882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585991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100422"/>
            <a:ext cx="4104456" cy="564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1960" y="1072651"/>
            <a:ext cx="4122040" cy="56687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Y:\Delo-New\Oblozhki\Titul\Big\Songs_2_4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515307" cy="2088232"/>
          </a:xfrm>
          <a:prstGeom prst="rect">
            <a:avLst/>
          </a:prstGeom>
          <a:noFill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87624" y="1412776"/>
            <a:ext cx="7740352" cy="5019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0746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Задачи организации внеурочной деятельности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84784"/>
            <a:ext cx="8712968" cy="4525963"/>
          </a:xfrm>
        </p:spPr>
        <p:txBody>
          <a:bodyPr>
            <a:noAutofit/>
          </a:bodyPr>
          <a:lstStyle/>
          <a:p>
            <a:r>
              <a:rPr lang="ru-RU" sz="2400" dirty="0"/>
              <a:t>Развитие духовно-нравственных ориентиров для жизненного выбора, привитие уважения к старшим, окружающим.</a:t>
            </a:r>
          </a:p>
          <a:p>
            <a:r>
              <a:rPr lang="ru-RU" sz="2400" dirty="0"/>
              <a:t>Расширение рамок общения с социумом, помощь в самоопределении, приобретении социальных знаний, первичного понимания социальной реальности и повседневной жизни, оказание помощи в поисках “себя”.</a:t>
            </a:r>
          </a:p>
          <a:p>
            <a:r>
              <a:rPr lang="ru-RU" sz="2400" dirty="0"/>
              <a:t>Личностное становление учащихся, развитие интеллекта.</a:t>
            </a:r>
          </a:p>
          <a:p>
            <a:r>
              <a:rPr lang="ru-RU" sz="2400" dirty="0"/>
              <a:t>Развитие общекультурных способностей, эстетических знаний, развитие опыта творческой деятельности, творческих способностей.</a:t>
            </a:r>
          </a:p>
          <a:p>
            <a:r>
              <a:rPr lang="ru-RU" sz="2400" dirty="0"/>
              <a:t>Совершенствование процесса физического воспитания и пропаганды здорового образа и безопасного образа жизни.</a:t>
            </a:r>
          </a:p>
          <a:p>
            <a:r>
              <a:rPr lang="ru-RU" sz="2400" dirty="0"/>
              <a:t>Формирование экологической культуры</a:t>
            </a:r>
          </a:p>
        </p:txBody>
      </p:sp>
    </p:spTree>
    <p:extLst>
      <p:ext uri="{BB962C8B-B14F-4D97-AF65-F5344CB8AC3E}">
        <p14:creationId xmlns:p14="http://schemas.microsoft.com/office/powerpoint/2010/main" val="38308254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r="4153"/>
          <a:stretch/>
        </p:blipFill>
        <p:spPr>
          <a:xfrm>
            <a:off x="4989161" y="620688"/>
            <a:ext cx="4143263" cy="610428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751021"/>
            <a:ext cx="4401371" cy="610428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187624" cy="1627098"/>
          </a:xfrm>
          <a:prstGeom prst="rect">
            <a:avLst/>
          </a:prstGeom>
          <a:noFill/>
        </p:spPr>
      </p:pic>
      <p:sp>
        <p:nvSpPr>
          <p:cNvPr id="5" name="Пятиугольник 4"/>
          <p:cNvSpPr/>
          <p:nvPr/>
        </p:nvSpPr>
        <p:spPr>
          <a:xfrm>
            <a:off x="179512" y="3356992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Просмотровое чтение</a:t>
            </a:r>
          </a:p>
          <a:p>
            <a:pPr algn="ctr"/>
            <a:r>
              <a:rPr lang="ru-RU" dirty="0"/>
              <a:t>Поисковое чтение</a:t>
            </a:r>
          </a:p>
        </p:txBody>
      </p:sp>
    </p:spTree>
    <p:extLst>
      <p:ext uri="{BB962C8B-B14F-4D97-AF65-F5344CB8AC3E}">
        <p14:creationId xmlns:p14="http://schemas.microsoft.com/office/powerpoint/2010/main" val="243488383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250" y="1199222"/>
            <a:ext cx="4316742" cy="56587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9992" y="1344538"/>
            <a:ext cx="4137234" cy="551346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0"/>
            <a:ext cx="1187624" cy="1627098"/>
          </a:xfrm>
          <a:prstGeom prst="rect">
            <a:avLst/>
          </a:prstGeom>
          <a:noFill/>
        </p:spPr>
      </p:pic>
      <p:sp>
        <p:nvSpPr>
          <p:cNvPr id="5" name="Пятиугольник 4"/>
          <p:cNvSpPr/>
          <p:nvPr/>
        </p:nvSpPr>
        <p:spPr>
          <a:xfrm>
            <a:off x="1619672" y="43896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Изучающее чтение</a:t>
            </a:r>
          </a:p>
        </p:txBody>
      </p:sp>
    </p:spTree>
    <p:extLst>
      <p:ext uri="{BB962C8B-B14F-4D97-AF65-F5344CB8AC3E}">
        <p14:creationId xmlns:p14="http://schemas.microsoft.com/office/powerpoint/2010/main" val="1203246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260648"/>
            <a:ext cx="4619625" cy="6400800"/>
          </a:xfrm>
          <a:prstGeom prst="rect">
            <a:avLst/>
          </a:prstGeom>
        </p:spPr>
      </p:pic>
      <p:sp>
        <p:nvSpPr>
          <p:cNvPr id="3" name="Пятиугольник 2"/>
          <p:cNvSpPr/>
          <p:nvPr/>
        </p:nvSpPr>
        <p:spPr>
          <a:xfrm>
            <a:off x="755576" y="3645024"/>
            <a:ext cx="2664296" cy="1155326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Рефлексия</a:t>
            </a:r>
          </a:p>
        </p:txBody>
      </p:sp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79712" cy="27122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804943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05436"/>
            <a:ext cx="4521635" cy="58525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0340" y="836712"/>
            <a:ext cx="4623660" cy="602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206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637" y="390376"/>
            <a:ext cx="4181475" cy="62674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2975" y="404664"/>
            <a:ext cx="4391025" cy="6238875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67963" y="4581128"/>
            <a:ext cx="1512168" cy="2062411"/>
            <a:chOff x="4405312" y="2154621"/>
            <a:chExt cx="2804784" cy="3836275"/>
          </a:xfrm>
        </p:grpSpPr>
        <p:pic>
          <p:nvPicPr>
            <p:cNvPr id="8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9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5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10" name="Пятиугольник 9"/>
          <p:cNvSpPr/>
          <p:nvPr/>
        </p:nvSpPr>
        <p:spPr>
          <a:xfrm>
            <a:off x="68232" y="1124744"/>
            <a:ext cx="1964464" cy="936104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Изучающее чтение</a:t>
            </a:r>
          </a:p>
        </p:txBody>
      </p:sp>
    </p:spTree>
    <p:extLst>
      <p:ext uri="{BB962C8B-B14F-4D97-AF65-F5344CB8AC3E}">
        <p14:creationId xmlns:p14="http://schemas.microsoft.com/office/powerpoint/2010/main" val="14333515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7" y="116632"/>
            <a:ext cx="5655541" cy="6624736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7639129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5856" y="0"/>
            <a:ext cx="4968552" cy="688439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6" name="Пятиугольник 5"/>
          <p:cNvSpPr/>
          <p:nvPr/>
        </p:nvSpPr>
        <p:spPr>
          <a:xfrm>
            <a:off x="899592" y="3475636"/>
            <a:ext cx="2364314" cy="1033483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Изучающее чтение</a:t>
            </a:r>
          </a:p>
        </p:txBody>
      </p:sp>
    </p:spTree>
    <p:extLst>
      <p:ext uri="{BB962C8B-B14F-4D97-AF65-F5344CB8AC3E}">
        <p14:creationId xmlns:p14="http://schemas.microsoft.com/office/powerpoint/2010/main" val="1122567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2612"/>
          <a:stretch/>
        </p:blipFill>
        <p:spPr>
          <a:xfrm>
            <a:off x="3203848" y="44624"/>
            <a:ext cx="5112568" cy="6813376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6" name="Пятиугольник 5"/>
          <p:cNvSpPr/>
          <p:nvPr/>
        </p:nvSpPr>
        <p:spPr>
          <a:xfrm>
            <a:off x="755576" y="3933056"/>
            <a:ext cx="2376264" cy="1008112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Поисковое чтение</a:t>
            </a:r>
          </a:p>
        </p:txBody>
      </p:sp>
    </p:spTree>
    <p:extLst>
      <p:ext uri="{BB962C8B-B14F-4D97-AF65-F5344CB8AC3E}">
        <p14:creationId xmlns:p14="http://schemas.microsoft.com/office/powerpoint/2010/main" val="64011500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3848" y="47816"/>
            <a:ext cx="4968552" cy="6805664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323528" y="980728"/>
            <a:ext cx="1512168" cy="2062411"/>
            <a:chOff x="4405312" y="2154621"/>
            <a:chExt cx="2804784" cy="3836275"/>
          </a:xfrm>
        </p:grpSpPr>
        <p:pic>
          <p:nvPicPr>
            <p:cNvPr id="4" name="Picture 4" descr="Y:\Delo-New\Oblozhki\Titul\Big\ReadUp3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11883" y="2154621"/>
              <a:ext cx="2783758" cy="3836275"/>
            </a:xfrm>
            <a:prstGeom prst="rect">
              <a:avLst/>
            </a:prstGeom>
            <a:noFill/>
          </p:spPr>
        </p:pic>
        <p:pic>
          <p:nvPicPr>
            <p:cNvPr id="5" name="Picture 3" descr="Y:\Delo-New\Oblozhki\Titul\Big\ReadUp4_2016.jpg"/>
            <p:cNvPicPr>
              <a:picLocks noChangeAspect="1" noChangeArrowheads="1"/>
            </p:cNvPicPr>
            <p:nvPr/>
          </p:nvPicPr>
          <p:blipFill>
            <a:blip r:embed="rId4" cstate="print"/>
            <a:srcRect b="91649"/>
            <a:stretch>
              <a:fillRect/>
            </a:stretch>
          </p:blipFill>
          <p:spPr bwMode="auto">
            <a:xfrm>
              <a:off x="4405312" y="2160574"/>
              <a:ext cx="2804784" cy="319867"/>
            </a:xfrm>
            <a:prstGeom prst="rect">
              <a:avLst/>
            </a:prstGeom>
            <a:noFill/>
          </p:spPr>
        </p:pic>
      </p:grpSp>
      <p:sp>
        <p:nvSpPr>
          <p:cNvPr id="6" name="Пятиугольник 5"/>
          <p:cNvSpPr/>
          <p:nvPr/>
        </p:nvSpPr>
        <p:spPr>
          <a:xfrm>
            <a:off x="683568" y="3717032"/>
            <a:ext cx="2520280" cy="936104"/>
          </a:xfrm>
          <a:prstGeom prst="homePlat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Изучающее чтение</a:t>
            </a:r>
          </a:p>
        </p:txBody>
      </p:sp>
    </p:spTree>
    <p:extLst>
      <p:ext uri="{BB962C8B-B14F-4D97-AF65-F5344CB8AC3E}">
        <p14:creationId xmlns:p14="http://schemas.microsoft.com/office/powerpoint/2010/main" val="1191201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6059016" cy="1143000"/>
          </a:xfrm>
        </p:spPr>
        <p:txBody>
          <a:bodyPr>
            <a:normAutofit/>
          </a:bodyPr>
          <a:lstStyle/>
          <a:p>
            <a:r>
              <a:rPr lang="ru-RU" dirty="0"/>
              <a:t>Графические 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D:\Users\Ilya\Desktop\Дошкольники страницы\Propisi-boy25-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2036287"/>
            <a:ext cx="6674087" cy="468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D:\Users\Ilya\Desktop\Дошкольники страницы\Propisi-boy-E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317" y="1"/>
            <a:ext cx="2809409" cy="20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203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Результаты внеурочной деятельности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Лаконичная формулировка трех уровней результатов внеурочной деятельности школьников:</a:t>
            </a:r>
          </a:p>
          <a:p>
            <a:r>
              <a:rPr lang="ru-RU" dirty="0"/>
              <a:t>1-й уровень – школьник знает и понимает общественную жизнь;</a:t>
            </a:r>
          </a:p>
          <a:p>
            <a:r>
              <a:rPr lang="ru-RU" dirty="0"/>
              <a:t>2-й уровень – школьник ценит общественную жизнь;</a:t>
            </a:r>
          </a:p>
          <a:p>
            <a:r>
              <a:rPr lang="ru-RU" dirty="0"/>
              <a:t>3-й уровень – школьник самостоятельно действует в общественной жизни.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105509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Условия для развития ученика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D:\Users\Ilya\Desktop\Дошкольники страницы\Propisi-gerl41-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198" y="1837861"/>
            <a:ext cx="7171231" cy="488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80" y="-22269"/>
            <a:ext cx="2562556" cy="186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23310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Благоприятная адаптация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56" y="1124744"/>
            <a:ext cx="4067512" cy="573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668" y="1124744"/>
            <a:ext cx="4087411" cy="56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331639" cy="1832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26093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717032"/>
            <a:ext cx="339472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Игровая деятельность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88639"/>
            <a:ext cx="4804291" cy="6530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77072"/>
            <a:ext cx="375476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Познавательная деятельность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-1"/>
            <a:ext cx="4978026" cy="6771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653136"/>
            <a:ext cx="3538736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проблемно-ценностное общение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08752"/>
            <a:ext cx="4929083" cy="6649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480116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Права, обязанности и ответственность участников образовательного процесса: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3140968"/>
            <a:ext cx="8424936" cy="3384376"/>
          </a:xfrm>
        </p:spPr>
        <p:txBody>
          <a:bodyPr>
            <a:no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образовательного учреждения организует: 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процесс разработки, рецензирования и утверждения программы внеурочной деятельности обучающихся.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Классные руководители начальных классов образовательного учреждения:</a:t>
            </a:r>
          </a:p>
          <a:p>
            <a:pPr marL="342900" indent="-342900" algn="just">
              <a:buFontTx/>
              <a:buChar char="-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своей работе руководствуются Положением о классном руководстве, должностной инструкцией классного руководителя;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осуществляют контроль посещаемости учащимися 1-4 классов занятий внеурочной деятельности.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 преподавателей внеурочной деятельности обучающихся регламентируется Уставом образовательного учреждения, Правилами внутреннего распорядка, локальными актами образовательного учреждения, должностными инструкциями.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Родители (законные представители) обучающихся несут ответственность за посещение обучающимися занятий внеурочной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18272705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Структура программ: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i="1" dirty="0"/>
              <a:t>Основа – структура программ учебных предметов ООП ФГОС ОО:</a:t>
            </a:r>
          </a:p>
          <a:p>
            <a:r>
              <a:rPr lang="ru-RU" dirty="0"/>
              <a:t>Пояснительная записка.</a:t>
            </a:r>
          </a:p>
          <a:p>
            <a:r>
              <a:rPr lang="ru-RU" dirty="0"/>
              <a:t>Особенности форм работы.</a:t>
            </a:r>
          </a:p>
          <a:p>
            <a:r>
              <a:rPr lang="ru-RU" dirty="0"/>
              <a:t>Тематическое планирование.</a:t>
            </a:r>
          </a:p>
          <a:p>
            <a:r>
              <a:rPr lang="ru-RU" dirty="0"/>
              <a:t>Содержание программы.</a:t>
            </a:r>
          </a:p>
          <a:p>
            <a:r>
              <a:rPr lang="ru-RU" dirty="0"/>
              <a:t>Формируемые универсальные учебные действия.</a:t>
            </a:r>
          </a:p>
          <a:p>
            <a:r>
              <a:rPr lang="ru-RU" dirty="0"/>
              <a:t>Планируемые результаты (3 уровней).</a:t>
            </a:r>
          </a:p>
        </p:txBody>
      </p:sp>
    </p:spTree>
    <p:extLst>
      <p:ext uri="{BB962C8B-B14F-4D97-AF65-F5344CB8AC3E}">
        <p14:creationId xmlns:p14="http://schemas.microsoft.com/office/powerpoint/2010/main" val="2647816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Структура программ: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dirty="0"/>
              <a:t>Основа – программы дополнительного образования.</a:t>
            </a:r>
          </a:p>
          <a:p>
            <a:r>
              <a:rPr lang="ru-RU" dirty="0"/>
              <a:t>Титульный лист.</a:t>
            </a:r>
          </a:p>
          <a:p>
            <a:r>
              <a:rPr lang="ru-RU" dirty="0"/>
              <a:t>Пояснительная записка.</a:t>
            </a:r>
          </a:p>
          <a:p>
            <a:r>
              <a:rPr lang="ru-RU" dirty="0"/>
              <a:t>Учебно-тематический план.</a:t>
            </a:r>
          </a:p>
          <a:p>
            <a:r>
              <a:rPr lang="ru-RU" dirty="0"/>
              <a:t>Содержание изучаемого курса.</a:t>
            </a:r>
          </a:p>
          <a:p>
            <a:r>
              <a:rPr lang="ru-RU" dirty="0"/>
              <a:t>Методическое обеспечение программы.</a:t>
            </a:r>
          </a:p>
          <a:p>
            <a:r>
              <a:rPr lang="ru-RU" dirty="0"/>
              <a:t>Литература.</a:t>
            </a:r>
          </a:p>
        </p:txBody>
      </p:sp>
    </p:spTree>
    <p:extLst>
      <p:ext uri="{BB962C8B-B14F-4D97-AF65-F5344CB8AC3E}">
        <p14:creationId xmlns:p14="http://schemas.microsoft.com/office/powerpoint/2010/main" val="105586566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6472"/>
          <a:stretch/>
        </p:blipFill>
        <p:spPr>
          <a:xfrm>
            <a:off x="83475" y="404664"/>
            <a:ext cx="5112568" cy="63093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r="13506" b="5981"/>
          <a:stretch/>
        </p:blipFill>
        <p:spPr>
          <a:xfrm>
            <a:off x="5196043" y="382603"/>
            <a:ext cx="3916374" cy="6331381"/>
          </a:xfrm>
          <a:prstGeom prst="rect">
            <a:avLst/>
          </a:prstGeom>
        </p:spPr>
      </p:pic>
      <p:pic>
        <p:nvPicPr>
          <p:cNvPr id="9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56376" y="0"/>
            <a:ext cx="1187624" cy="162709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596561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b="6472"/>
          <a:stretch/>
        </p:blipFill>
        <p:spPr>
          <a:xfrm>
            <a:off x="83474" y="-158172"/>
            <a:ext cx="5568645" cy="68721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t="8720" r="13506" b="7849"/>
          <a:stretch/>
        </p:blipFill>
        <p:spPr>
          <a:xfrm>
            <a:off x="3563888" y="318956"/>
            <a:ext cx="4756441" cy="6408712"/>
          </a:xfrm>
          <a:prstGeom prst="rect">
            <a:avLst/>
          </a:prstGeom>
        </p:spPr>
      </p:pic>
      <p:pic>
        <p:nvPicPr>
          <p:cNvPr id="4" name="Picture 2" descr="Y:\Delo-New\Oblozhki\Titul\Big\ReadUp2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33431" y="0"/>
            <a:ext cx="1399102" cy="19168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17325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ru-RU" dirty="0"/>
              <a:t>Организационные модели внеурочной деятельности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zakonprost.ru/img/img_referent/22f08fd06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62561"/>
            <a:ext cx="6264696" cy="56954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59632" y="1124744"/>
            <a:ext cx="2448272" cy="20162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825341"/>
            <a:ext cx="2448272" cy="30326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Ход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388" y="1484313"/>
            <a:ext cx="4316412" cy="4824412"/>
          </a:xfrm>
        </p:spPr>
        <p:txBody>
          <a:bodyPr rtlCol="0">
            <a:normAutofit fontScale="55000" lnSpcReduction="2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300" dirty="0"/>
              <a:t>Попросите детей рассмотреть рисунок. Спросите какое животное на нем изображено, что это животное делает. Скажите как это животное называется по-английски и обратите внимание детей на написание этого слова.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300" dirty="0"/>
              <a:t>Спросите у детей как «разговаривает» это животное в России. Попросите изобразить животное жестами и голосом. скажите, что в так как в Англии люди говорят по-английски, то и животные там тоже говорят не так, как в России. Прочитайте подпись к рисунку и спросите: «Так как же говорит в Англии кошка?». Еще раз прочитайте подпись под рисунком, покажите на животное, назовите его по-английски и попросите повторить как оно «говорит».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741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1250" y="1484313"/>
            <a:ext cx="3648075" cy="5070475"/>
          </a:xfrm>
          <a:noFill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950" y="260350"/>
            <a:ext cx="8878888" cy="6086475"/>
          </a:xfrm>
          <a:noFill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Ход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2000"/>
              <a:t>3. Покажите детям картинки. Назовите животное по-английски и попросите показать на тот рисунок, на котором оно изображено. </a:t>
            </a:r>
          </a:p>
          <a:p>
            <a:pPr>
              <a:buFont typeface="Arial" charset="0"/>
              <a:buNone/>
            </a:pPr>
            <a:r>
              <a:rPr lang="ru-RU" sz="2000"/>
              <a:t>4. Предложите детям пальчиком провести по буквам, составляющим слово</a:t>
            </a:r>
          </a:p>
          <a:p>
            <a:pPr>
              <a:buFont typeface="Arial" charset="0"/>
              <a:buNone/>
            </a:pPr>
            <a:endParaRPr lang="ru-RU" sz="2000"/>
          </a:p>
          <a:p>
            <a:pPr>
              <a:buFont typeface="Arial" charset="0"/>
              <a:buNone/>
            </a:pPr>
            <a:r>
              <a:rPr lang="ru-RU" sz="2000"/>
              <a:t>5. Предложите детям докрасить рисунок, повторяя вслух или про себя название животного по-английски. </a:t>
            </a:r>
          </a:p>
          <a:p>
            <a:pPr>
              <a:buFont typeface="Arial" charset="0"/>
              <a:buNone/>
            </a:pPr>
            <a:endParaRPr lang="ru-RU" sz="200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1773238"/>
            <a:ext cx="4038600" cy="881062"/>
          </a:xfr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41663"/>
            <a:ext cx="3960813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4437063"/>
            <a:ext cx="2690813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Ход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6. Покажите еще раз на страницах 2-3 как пишется слово «кошка» по-английски, а также как по-английски пишется «мяу».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    На страницах 22-23 попросите детей найти рисунок </a:t>
            </a:r>
            <a:r>
              <a:rPr lang="en-US" dirty="0"/>
              <a:t>cat. </a:t>
            </a:r>
            <a:r>
              <a:rPr lang="ru-RU" dirty="0"/>
              <a:t>Попросите детей соединить на изображение кошки со словами </a:t>
            </a:r>
            <a:r>
              <a:rPr lang="en-US" dirty="0"/>
              <a:t>cat </a:t>
            </a:r>
            <a:r>
              <a:rPr lang="ru-RU" dirty="0"/>
              <a:t>и </a:t>
            </a:r>
            <a:r>
              <a:rPr lang="en-US" dirty="0" err="1"/>
              <a:t>meaow</a:t>
            </a:r>
            <a:r>
              <a:rPr lang="en-US" dirty="0"/>
              <a:t>. </a:t>
            </a:r>
            <a:endParaRPr lang="ru-RU" dirty="0"/>
          </a:p>
        </p:txBody>
      </p:sp>
      <p:pic>
        <p:nvPicPr>
          <p:cNvPr id="20484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3141663"/>
            <a:ext cx="1895475" cy="933450"/>
          </a:xfrm>
          <a:noFill/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997200"/>
            <a:ext cx="52101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Ход занятия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8925" y="858838"/>
            <a:ext cx="8604250" cy="5934075"/>
          </a:xfrm>
          <a:noFill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Рефлексия: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В рамках внеурочной деятельности, возможно изучение английского языка начиная с 1 класса;</a:t>
            </a:r>
          </a:p>
          <a:p>
            <a:r>
              <a:rPr lang="ru-RU" dirty="0"/>
              <a:t>Во внеурочную деятельность вовлечены все участники образовательного процесса;</a:t>
            </a:r>
          </a:p>
          <a:p>
            <a:endParaRPr lang="ru-RU" dirty="0"/>
          </a:p>
          <a:p>
            <a:r>
              <a:rPr lang="ru-RU" dirty="0"/>
              <a:t>Поддерживается преемственность;</a:t>
            </a:r>
          </a:p>
          <a:p>
            <a:r>
              <a:rPr lang="ru-RU" dirty="0"/>
              <a:t>Возможно избежать повторения программы второго класса (форма представления, другие ситуации).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Полезные ссылки: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http://prom-nadzor.ru/content/polozhenie-o-vneurochnoy-deyatelnosti-obuchayushchihsya-osvaivayushchih-osnovnuyu</a:t>
            </a:r>
            <a:r>
              <a:rPr lang="ru-RU" dirty="0"/>
              <a:t> </a:t>
            </a:r>
          </a:p>
          <a:p>
            <a:r>
              <a:rPr lang="en-US" dirty="0">
                <a:hlinkClick r:id="rId3"/>
              </a:rPr>
              <a:t>http://festival.1september.ru/articles/657336/</a:t>
            </a:r>
            <a:r>
              <a:rPr lang="ru-RU" dirty="0"/>
              <a:t> </a:t>
            </a:r>
          </a:p>
          <a:p>
            <a:r>
              <a:rPr lang="en-US" dirty="0">
                <a:hlinkClick r:id="rId4"/>
              </a:rPr>
              <a:t>http://programma-fgos.ru/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72055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Виды внеурочной деятельности: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игровая деятельность;</a:t>
            </a:r>
          </a:p>
          <a:p>
            <a:r>
              <a:rPr lang="ru-RU" dirty="0"/>
              <a:t>познавательная деятельность;</a:t>
            </a:r>
          </a:p>
          <a:p>
            <a:r>
              <a:rPr lang="ru-RU" dirty="0"/>
              <a:t>проблемно-ценностное общение;</a:t>
            </a:r>
          </a:p>
          <a:p>
            <a:r>
              <a:rPr lang="ru-RU" dirty="0" err="1"/>
              <a:t>досугово-развлекательная</a:t>
            </a:r>
            <a:r>
              <a:rPr lang="ru-RU" dirty="0"/>
              <a:t> деятельность;</a:t>
            </a:r>
          </a:p>
          <a:p>
            <a:r>
              <a:rPr lang="ru-RU" dirty="0"/>
              <a:t>художественное творчество;</a:t>
            </a:r>
          </a:p>
          <a:p>
            <a:r>
              <a:rPr lang="ru-RU" dirty="0"/>
              <a:t>спортивно-оздоровительная деятельность.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Дети изучали язык ранее: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07618"/>
            <a:ext cx="7848872" cy="535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77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Дети изучали язык ранее:</a:t>
            </a:r>
          </a:p>
        </p:txBody>
      </p:sp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8332" y="1600200"/>
            <a:ext cx="7500132" cy="510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00653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</TotalTime>
  <Words>1034</Words>
  <Application>Microsoft Office PowerPoint</Application>
  <PresentationFormat>Экран (4:3)</PresentationFormat>
  <Paragraphs>145</Paragraphs>
  <Slides>66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70" baseType="lpstr">
      <vt:lpstr>Arial</vt:lpstr>
      <vt:lpstr>Calibri</vt:lpstr>
      <vt:lpstr>Times New Roman</vt:lpstr>
      <vt:lpstr>Тема Office</vt:lpstr>
      <vt:lpstr> </vt:lpstr>
      <vt:lpstr>Внеурочная деятельность</vt:lpstr>
      <vt:lpstr>Задачи внеурочной деятельности </vt:lpstr>
      <vt:lpstr>Задачи организации внеурочной деятельности </vt:lpstr>
      <vt:lpstr>Результаты внеурочной деятельности</vt:lpstr>
      <vt:lpstr>Организационные модели внеурочной деятельности</vt:lpstr>
      <vt:lpstr>Виды внеурочной деятельности:</vt:lpstr>
      <vt:lpstr>Дети изучали язык ранее:</vt:lpstr>
      <vt:lpstr>Дети изучали язык ранее:</vt:lpstr>
      <vt:lpstr>Презентация PowerPoint</vt:lpstr>
      <vt:lpstr>Использование двух языков</vt:lpstr>
      <vt:lpstr>Досугово-развлекательная деятельность</vt:lpstr>
      <vt:lpstr>Оздоровительная деятельность</vt:lpstr>
      <vt:lpstr>Учет возрастных особенностей</vt:lpstr>
      <vt:lpstr>Познавательная деятельность</vt:lpstr>
      <vt:lpstr>Творческие задания</vt:lpstr>
      <vt:lpstr>Дополнительное образование vs. внеурочная деятельность</vt:lpstr>
      <vt:lpstr>ВНЕУРОЧНАЯ ДЕЯТЕЛЬНОСТЬ</vt:lpstr>
      <vt:lpstr>1. Организации внеурочной деятельности в соответствии с направлениями личностного развития учащихся.</vt:lpstr>
      <vt:lpstr>Презентация PowerPoint</vt:lpstr>
      <vt:lpstr>Презентация PowerPoint</vt:lpstr>
      <vt:lpstr>Результаты и эффекты внеурочной деятельности учащихся</vt:lpstr>
      <vt:lpstr>Учет индивидуальных особенностей:</vt:lpstr>
      <vt:lpstr>Millie Starter</vt:lpstr>
      <vt:lpstr>Учет возрастных особенностей </vt:lpstr>
      <vt:lpstr>Учет возрастных особенностей </vt:lpstr>
      <vt:lpstr>Внеурочная деятельность позволяет:</vt:lpstr>
      <vt:lpstr>Улучшить условия для развития ученика </vt:lpstr>
      <vt:lpstr>Презентация PowerPoint</vt:lpstr>
      <vt:lpstr>Презентация PowerPoint</vt:lpstr>
      <vt:lpstr>Презентация PowerPoint</vt:lpstr>
      <vt:lpstr>«Развивашки» </vt:lpstr>
      <vt:lpstr>«Стихи и загадки»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Графические задания</vt:lpstr>
      <vt:lpstr>Условия для развития ученика</vt:lpstr>
      <vt:lpstr>Благоприятная адаптация</vt:lpstr>
      <vt:lpstr>Игровая деятельность</vt:lpstr>
      <vt:lpstr>Познавательная деятельность</vt:lpstr>
      <vt:lpstr>проблемно-ценностное общение</vt:lpstr>
      <vt:lpstr>Права, обязанности и ответственность участников образовательного процесса:</vt:lpstr>
      <vt:lpstr>Структура программ:</vt:lpstr>
      <vt:lpstr>Структура программ:</vt:lpstr>
      <vt:lpstr>Презентация PowerPoint</vt:lpstr>
      <vt:lpstr>Презентация PowerPoint</vt:lpstr>
      <vt:lpstr>Ход занятия</vt:lpstr>
      <vt:lpstr>Презентация PowerPoint</vt:lpstr>
      <vt:lpstr>Ход занятия</vt:lpstr>
      <vt:lpstr>Ход занятия</vt:lpstr>
      <vt:lpstr>Ход занятия</vt:lpstr>
      <vt:lpstr>Рефлексия:</vt:lpstr>
      <vt:lpstr>Полезные ссылки: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Ilya</dc:creator>
  <cp:lastModifiedBy>traveler</cp:lastModifiedBy>
  <cp:revision>15</cp:revision>
  <dcterms:modified xsi:type="dcterms:W3CDTF">2016-11-30T06:05:14Z</dcterms:modified>
</cp:coreProperties>
</file>