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258" r:id="rId2"/>
    <p:sldId id="256" r:id="rId3"/>
    <p:sldId id="304" r:id="rId4"/>
    <p:sldId id="311" r:id="rId5"/>
    <p:sldId id="259" r:id="rId6"/>
    <p:sldId id="261" r:id="rId7"/>
    <p:sldId id="300" r:id="rId8"/>
    <p:sldId id="301" r:id="rId9"/>
    <p:sldId id="268" r:id="rId10"/>
    <p:sldId id="323" r:id="rId11"/>
    <p:sldId id="324" r:id="rId12"/>
    <p:sldId id="325" r:id="rId13"/>
    <p:sldId id="312" r:id="rId14"/>
    <p:sldId id="313" r:id="rId15"/>
    <p:sldId id="322" r:id="rId16"/>
    <p:sldId id="267" r:id="rId17"/>
    <p:sldId id="290" r:id="rId18"/>
    <p:sldId id="291" r:id="rId19"/>
    <p:sldId id="328" r:id="rId20"/>
    <p:sldId id="326" r:id="rId21"/>
    <p:sldId id="333" r:id="rId22"/>
    <p:sldId id="330" r:id="rId23"/>
    <p:sldId id="332" r:id="rId24"/>
    <p:sldId id="331" r:id="rId25"/>
    <p:sldId id="337" r:id="rId26"/>
    <p:sldId id="329" r:id="rId27"/>
    <p:sldId id="334" r:id="rId28"/>
    <p:sldId id="335" r:id="rId29"/>
    <p:sldId id="336" r:id="rId30"/>
    <p:sldId id="273" r:id="rId31"/>
    <p:sldId id="327" r:id="rId32"/>
    <p:sldId id="271" r:id="rId33"/>
    <p:sldId id="321" r:id="rId34"/>
    <p:sldId id="320" r:id="rId35"/>
    <p:sldId id="314" r:id="rId36"/>
    <p:sldId id="315" r:id="rId37"/>
    <p:sldId id="260" r:id="rId38"/>
    <p:sldId id="316" r:id="rId39"/>
    <p:sldId id="317" r:id="rId40"/>
    <p:sldId id="318" r:id="rId41"/>
    <p:sldId id="319" r:id="rId42"/>
    <p:sldId id="287" r:id="rId43"/>
    <p:sldId id="288" r:id="rId44"/>
    <p:sldId id="307" r:id="rId45"/>
    <p:sldId id="308" r:id="rId46"/>
    <p:sldId id="279" r:id="rId47"/>
    <p:sldId id="280" r:id="rId48"/>
    <p:sldId id="281" r:id="rId49"/>
    <p:sldId id="282" r:id="rId50"/>
    <p:sldId id="283" r:id="rId51"/>
    <p:sldId id="270" r:id="rId52"/>
    <p:sldId id="305" r:id="rId53"/>
    <p:sldId id="306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66" autoAdjust="0"/>
    <p:restoredTop sz="94660"/>
  </p:normalViewPr>
  <p:slideViewPr>
    <p:cSldViewPr>
      <p:cViewPr>
        <p:scale>
          <a:sx n="100" d="100"/>
          <a:sy n="100" d="100"/>
        </p:scale>
        <p:origin x="-1758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72E529-0C84-4D7C-8A7F-0A7A537D2EA7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D4AC8-9E7D-416B-9270-81E99883AB7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5058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AD4AC8-9E7D-416B-9270-81E99883AB7B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060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AD4AC8-9E7D-416B-9270-81E99883AB7B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060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festival.1september.ru/articles/657336/" TargetMode="External"/><Relationship Id="rId2" Type="http://schemas.openxmlformats.org/officeDocument/2006/relationships/hyperlink" Target="http://prom-nadzor.ru/content/polozhenie-o-vneurochnoy-deyatelnosti-obuchayushchihsya-osvaivayushchih-osnovnuyu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kopilkaurokov.ru/angliiskiyyazik/planirovanie/vnieurochnaia-dieiatiel-nost-po-anghliiskomu-iazyku-v-1-klassie-viesielyi-anghliiskii" TargetMode="External"/><Relationship Id="rId4" Type="http://schemas.openxmlformats.org/officeDocument/2006/relationships/hyperlink" Target="http://programma-fgos.ru/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556792"/>
            <a:ext cx="7772400" cy="1470025"/>
          </a:xfrm>
        </p:spPr>
        <p:txBody>
          <a:bodyPr>
            <a:normAutofit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3968" y="5661248"/>
            <a:ext cx="4744616" cy="1032520"/>
          </a:xfrm>
        </p:spPr>
        <p:txBody>
          <a:bodyPr>
            <a:normAutofit fontScale="70000" lnSpcReduction="20000"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</a:rPr>
              <a:t>Буров Илья Михайлович,</a:t>
            </a:r>
            <a:endParaRPr lang="en-US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 ведущий методист издательства «Титул»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1824" y="2348880"/>
            <a:ext cx="856895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/>
              <a:t>Организация занятий английским языком в рамках подготовительного курса к школе и во внеурочной деятельности в 1 </a:t>
            </a:r>
            <a:r>
              <a:rPr lang="ru-RU" sz="3600" b="1" dirty="0" smtClean="0"/>
              <a:t>классе</a:t>
            </a:r>
            <a:endParaRPr lang="ru-RU" sz="3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tx2"/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 scaled="0"/>
                <a:tileRect/>
              </a:gradFill>
              <a:effectLst/>
            </a:endParaRPr>
          </a:p>
        </p:txBody>
      </p:sp>
      <p:pic>
        <p:nvPicPr>
          <p:cNvPr id="1026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1998" y="332656"/>
            <a:ext cx="2588604" cy="15750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Лучший возраст для изучения иностранного языка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7931224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  Лучше всего изучать иностранный язык в </a:t>
            </a:r>
            <a:r>
              <a:rPr lang="ru-RU" b="1" dirty="0" smtClean="0"/>
              <a:t>5 – 8 лет</a:t>
            </a:r>
            <a:r>
              <a:rPr lang="ru-RU" dirty="0" smtClean="0"/>
              <a:t>, когда </a:t>
            </a:r>
            <a:r>
              <a:rPr lang="ru-RU" b="1" dirty="0" smtClean="0"/>
              <a:t>система родного языка </a:t>
            </a:r>
            <a:r>
              <a:rPr lang="ru-RU" dirty="0" smtClean="0"/>
              <a:t>ребенком уже достаточно хорошо </a:t>
            </a:r>
            <a:r>
              <a:rPr lang="ru-RU" b="1" dirty="0" smtClean="0"/>
              <a:t>усвоена</a:t>
            </a:r>
            <a:r>
              <a:rPr lang="ru-RU" dirty="0" smtClean="0"/>
              <a:t>, а </a:t>
            </a:r>
            <a:r>
              <a:rPr lang="ru-RU" u="sng" dirty="0" smtClean="0"/>
              <a:t>к новому языку он относится сознательно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В этом возрасте: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мало штампов речевого поведения,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легко по-новому “кодировать” свои мысли,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 нет больших трудностей при вступлении в контакт на иностранном языке.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94799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Главный принцип обучения детей в возрасте 6 лет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332037"/>
            <a:ext cx="8229600" cy="347322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Формы обучения должны быть направлены не на усвоение как можно большего количества лексических единиц, а на: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воспитание интереса к предмету,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развитие коммуникативных навыков ребенка,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умение выразить себя.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94570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Особенности обучения детей 6-ти летнего возраста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7016" y="1817440"/>
            <a:ext cx="8856984" cy="5040560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Уровень самостоятельности еще не на высоком уровне</a:t>
            </a:r>
            <a:r>
              <a:rPr lang="ru-RU" dirty="0" smtClean="0"/>
              <a:t> – требуется помощь преподавателя.</a:t>
            </a:r>
          </a:p>
          <a:p>
            <a:r>
              <a:rPr lang="ru-RU" dirty="0" smtClean="0"/>
              <a:t>Важное значение придается </a:t>
            </a:r>
            <a:r>
              <a:rPr lang="ru-RU" b="1" dirty="0" smtClean="0"/>
              <a:t>методам развивающего обучения, систематизации знаний</a:t>
            </a:r>
            <a:r>
              <a:rPr lang="ru-RU" dirty="0" smtClean="0"/>
              <a:t>.</a:t>
            </a:r>
          </a:p>
          <a:p>
            <a:r>
              <a:rPr lang="ru-RU" dirty="0" smtClean="0"/>
              <a:t>В процессе воспитания важная роль отводится </a:t>
            </a:r>
            <a:r>
              <a:rPr lang="ru-RU" b="1" dirty="0" smtClean="0"/>
              <a:t>становлению и развитию детских отношений</a:t>
            </a:r>
            <a:r>
              <a:rPr lang="ru-RU" dirty="0" smtClean="0"/>
              <a:t>, первоначальному осознанию нравственного смысла усваиваемых правил поведения.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16491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Задачи внеурочной деятельности</a:t>
            </a:r>
            <a:br>
              <a:rPr lang="ru-RU" dirty="0" smtClean="0"/>
            </a:br>
            <a:r>
              <a:rPr lang="ru-RU" dirty="0" smtClean="0"/>
              <a:t>на подготовительных курсах: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развивать учащихся;</a:t>
            </a:r>
          </a:p>
          <a:p>
            <a:r>
              <a:rPr lang="ru-RU" dirty="0" smtClean="0"/>
              <a:t>привести знания к равномерному уровню в группе;</a:t>
            </a:r>
          </a:p>
          <a:p>
            <a:r>
              <a:rPr lang="ru-RU" dirty="0" smtClean="0"/>
              <a:t>познакомить с изучаемым предметом;</a:t>
            </a:r>
          </a:p>
          <a:p>
            <a:r>
              <a:rPr lang="ru-RU" dirty="0" smtClean="0"/>
              <a:t>развить интерес к английскому языку и т.д.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54505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Задачи внеурочной деятельности</a:t>
            </a:r>
            <a:br>
              <a:rPr lang="ru-RU" dirty="0" smtClean="0"/>
            </a:br>
            <a:r>
              <a:rPr lang="ru-RU" dirty="0" smtClean="0"/>
              <a:t>в 1 классе: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-познакомить детей с культурой стран изучаемого языка</a:t>
            </a:r>
          </a:p>
          <a:p>
            <a:r>
              <a:rPr lang="ru-RU" dirty="0"/>
              <a:t>-способствовать более раннему приобщению младших школьников к новому для них языковому миру и осознанию ими иностранного языка как инструмента познания мира и средства общения;</a:t>
            </a:r>
          </a:p>
          <a:p>
            <a:r>
              <a:rPr lang="ru-RU" dirty="0"/>
              <a:t>-познакомить с менталитетом других народов в сравнении с родной культурой;</a:t>
            </a:r>
          </a:p>
          <a:p>
            <a:r>
              <a:rPr lang="ru-RU" dirty="0"/>
              <a:t>-формировать некоторые универсальные лингвистические понятия, наблюдаемые в родном и иностранном языках;</a:t>
            </a:r>
          </a:p>
          <a:p>
            <a:r>
              <a:rPr lang="ru-RU" dirty="0"/>
              <a:t>-способствовать удовлетворению личных познавательных </a:t>
            </a:r>
            <a:r>
              <a:rPr lang="ru-RU" dirty="0" smtClean="0"/>
              <a:t>интересов</a:t>
            </a:r>
            <a:r>
              <a:rPr lang="ru-RU" dirty="0"/>
              <a:t> </a:t>
            </a:r>
            <a:r>
              <a:rPr lang="ru-RU" dirty="0" smtClean="0"/>
              <a:t>и т.д.</a:t>
            </a:r>
            <a:endParaRPr lang="ru-RU" dirty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708663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Конспект занятия по внеурочной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План-конспект;</a:t>
            </a:r>
          </a:p>
          <a:p>
            <a:r>
              <a:rPr lang="ru-RU" dirty="0" smtClean="0"/>
              <a:t>Сценарий занятия;</a:t>
            </a:r>
          </a:p>
          <a:p>
            <a:r>
              <a:rPr lang="ru-RU" dirty="0" smtClean="0"/>
              <a:t>Технологическая карта;</a:t>
            </a:r>
          </a:p>
        </p:txBody>
      </p:sp>
    </p:spTree>
    <p:extLst>
      <p:ext uri="{BB962C8B-B14F-4D97-AF65-F5344CB8AC3E}">
        <p14:creationId xmlns:p14="http://schemas.microsoft.com/office/powerpoint/2010/main" val="16268708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1"/>
            <a:ext cx="1403647" cy="1932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973" y="3284984"/>
            <a:ext cx="3491880" cy="122413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1. Играем в английского гостя (или разыгрываем сценку с компьютером)</a:t>
            </a:r>
            <a:endParaRPr lang="ru-RU" dirty="0"/>
          </a:p>
        </p:txBody>
      </p:sp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196813"/>
            <a:ext cx="5040560" cy="65300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77072"/>
            <a:ext cx="3816424" cy="11430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36934"/>
            <a:ext cx="4874380" cy="6821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1763687" cy="2428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437112"/>
            <a:ext cx="353873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Ролевое общение</a:t>
            </a:r>
            <a:endParaRPr lang="ru-RU" dirty="0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0"/>
            <a:ext cx="4946485" cy="6816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s://www.englishteachers.ru/uploadedfiles/waresimgs/1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1"/>
            <a:ext cx="1763687" cy="2428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089" t="14951" r="14362" b="5499"/>
          <a:stretch>
            <a:fillRect/>
          </a:stretch>
        </p:blipFill>
        <p:spPr bwMode="auto">
          <a:xfrm>
            <a:off x="828557" y="0"/>
            <a:ext cx="7410089" cy="6500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Внеурочная деятельность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b="1" dirty="0" smtClean="0"/>
              <a:t>Внеурочная деятельность – </a:t>
            </a:r>
            <a:r>
              <a:rPr lang="ru-RU" sz="2800" dirty="0" smtClean="0"/>
              <a:t>образовательная деятельность, осуществляемая в формах, отличных от классно-урочных, и направленная на достижение планируемых результатов освоения образовательной программы.</a:t>
            </a:r>
            <a:r>
              <a:rPr lang="ru-RU" sz="2800" b="1" dirty="0" smtClean="0"/>
              <a:t> </a:t>
            </a:r>
          </a:p>
          <a:p>
            <a:r>
              <a:rPr lang="ru-RU" sz="2800" b="1" dirty="0"/>
              <a:t>Внеурочная деятельность школьников </a:t>
            </a:r>
            <a:r>
              <a:rPr lang="ru-RU" sz="2800" dirty="0"/>
              <a:t>– это совокупность всех видов деятельности школьников, в которой в соответствии с основной образовательной программой образовательного учреждения решаются задачи воспитания и социализации, развития интересов, формирования универсальных учебных действий.</a:t>
            </a:r>
            <a:endParaRPr lang="ru-RU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72" t="10523" r="16042" b="9925"/>
          <a:stretch/>
        </p:blipFill>
        <p:spPr bwMode="auto">
          <a:xfrm>
            <a:off x="3923928" y="260648"/>
            <a:ext cx="4776531" cy="6141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 descr="https://www.englishteachers.ru/uploadedfiles/waresimgs/5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7" y="1"/>
            <a:ext cx="1716991" cy="2348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3297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84784"/>
            <a:ext cx="7279708" cy="4963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2996952"/>
            <a:ext cx="466725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24744"/>
            <a:ext cx="7686887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s://www.englishteachers.ru/uploadedfiles/waresimgs/4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547664" cy="21300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925" y="1110272"/>
            <a:ext cx="8365075" cy="5747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4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1392772" cy="19168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223" y="1208329"/>
            <a:ext cx="8244777" cy="5649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4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547664" cy="21300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96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980728"/>
            <a:ext cx="6081598" cy="5629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5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7" y="1"/>
            <a:ext cx="1716991" cy="2348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089" t="14951" r="14362" b="11863"/>
          <a:stretch>
            <a:fillRect/>
          </a:stretch>
        </p:blipFill>
        <p:spPr bwMode="auto">
          <a:xfrm>
            <a:off x="611560" y="404664"/>
            <a:ext cx="7648502" cy="617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60664"/>
            <a:ext cx="7776864" cy="5344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https://www.englishteachers.ru/uploadedfiles/waresimgs/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835696" cy="25270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8064896" cy="554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835696" cy="25270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24744"/>
            <a:ext cx="7685086" cy="5281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www.englishteachers.ru/uploadedfiles/waresimgs/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835696" cy="25270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Результаты внеурочной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Лаконичная формулировка трех уровней результатов внеурочной деятельности школьников:</a:t>
            </a:r>
          </a:p>
          <a:p>
            <a:r>
              <a:rPr lang="ru-RU" dirty="0"/>
              <a:t>1-й уровень – школьник знает и понимает общественную жизнь;</a:t>
            </a:r>
          </a:p>
          <a:p>
            <a:r>
              <a:rPr lang="ru-RU" dirty="0"/>
              <a:t>2-й уровень – школьник ценит общественную жизнь;</a:t>
            </a:r>
          </a:p>
          <a:p>
            <a:r>
              <a:rPr lang="ru-RU" dirty="0"/>
              <a:t>3-й уровень – школьник самостоятельно действует в общественной жизни.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10550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922337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«</a:t>
            </a:r>
            <a:r>
              <a:rPr lang="ru-RU" dirty="0" err="1" smtClean="0"/>
              <a:t>Развивашки</a:t>
            </a:r>
            <a:r>
              <a:rPr lang="ru-RU" dirty="0" smtClean="0"/>
              <a:t>» </a:t>
            </a:r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1361"/>
          <a:stretch>
            <a:fillRect/>
          </a:stretch>
        </p:blipFill>
        <p:spPr>
          <a:xfrm>
            <a:off x="827584" y="1052736"/>
            <a:ext cx="8153400" cy="5538564"/>
          </a:xfrm>
          <a:noFill/>
        </p:spPr>
      </p:pic>
      <p:pic>
        <p:nvPicPr>
          <p:cNvPr id="29698" name="Picture 2" descr="https://www.englishteachers.ru/uploadedfiles/waresimgs/5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403648" cy="1931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79" t="15907" r="23722" b="17452"/>
          <a:stretch/>
        </p:blipFill>
        <p:spPr bwMode="auto">
          <a:xfrm>
            <a:off x="1259632" y="1340768"/>
            <a:ext cx="7560840" cy="5141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www.englishteachers.ru/uploadedfiles/waresimgs/4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475656" cy="203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23672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1143000"/>
          </a:xfrm>
        </p:spPr>
        <p:txBody>
          <a:bodyPr/>
          <a:lstStyle/>
          <a:p>
            <a:r>
              <a:rPr lang="ru-RU" dirty="0" smtClean="0"/>
              <a:t>Первые английские слова</a:t>
            </a:r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844824"/>
            <a:ext cx="3574418" cy="487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844824"/>
            <a:ext cx="3512277" cy="4888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https://www.englishteachers.ru/uploadedfiles/waresimgs/4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2020156" cy="2780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Требования к структуре программы внеурочной деятельности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Программа </a:t>
            </a:r>
            <a:r>
              <a:rPr lang="ru-RU" sz="2400" dirty="0"/>
              <a:t>внеурочной деятельности обучающихся включает в себя следующие обязательные разделы: - титульный лист; - пояснительную записку; - основное содержание; - ожидаемые результаты; - учебно-методический план; - список литературы. </a:t>
            </a:r>
            <a:endParaRPr lang="ru-RU" sz="2400" dirty="0" smtClean="0"/>
          </a:p>
          <a:p>
            <a:r>
              <a:rPr lang="ru-RU" sz="2400" dirty="0" smtClean="0"/>
              <a:t>Титульный </a:t>
            </a:r>
            <a:r>
              <a:rPr lang="ru-RU" sz="2400" dirty="0"/>
              <a:t>лист содержит: - наименование образовательного учреждения; - наименование программы внеурочной деятельности обучающихся; - фамилию, имя, отчество, должность, квалификационную категорию разработчика; - гриф утверждения программы (дата, должность и Ф. И. О. руководителя, утвердившего программу); - название города, в котором подготовлена программа; - год составления программы. 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90723544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Требования к структуре программы внеурочной деятельности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Пояснительная </a:t>
            </a:r>
            <a:r>
              <a:rPr lang="ru-RU" sz="2400" dirty="0"/>
              <a:t>записка раскрывает цели и задачи обучения, воспитания и развития детей по данному направлению, педагогическую идею, информацию о продолжительности занятия, для детей какого возраста предназначена, место проведения занятия, виды деятельности, ожидаемые результаты, формы подведения итогов работы</a:t>
            </a:r>
            <a:r>
              <a:rPr lang="ru-RU" sz="2400" dirty="0" smtClean="0"/>
              <a:t>.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Содержание программы отражает динамику становления и развития интересов обучающихся от увлеченности до </a:t>
            </a:r>
            <a:r>
              <a:rPr lang="ru-RU" sz="2400" dirty="0" err="1"/>
              <a:t>компетентностного</a:t>
            </a:r>
            <a:r>
              <a:rPr lang="ru-RU" sz="2400" dirty="0"/>
              <a:t> самоопределения. </a:t>
            </a:r>
          </a:p>
          <a:p>
            <a:r>
              <a:rPr lang="ru-RU" sz="2400" dirty="0" smtClean="0"/>
              <a:t>Учебно-методический </a:t>
            </a:r>
            <a:r>
              <a:rPr lang="ru-RU" sz="2400" dirty="0"/>
              <a:t>план составлен в виде таблицы, где отражено название темы, количество часов, отводимых на теоретические и практические занятия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0749879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Примеры программ внеурочной деятельности: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18" t="24619" r="28469" b="18056"/>
          <a:stretch/>
        </p:blipFill>
        <p:spPr bwMode="auto">
          <a:xfrm>
            <a:off x="683568" y="1484784"/>
            <a:ext cx="7488832" cy="4476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36242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Примеры программ внеурочной деятельности: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Формулировка цели (пример):</a:t>
            </a:r>
            <a:br>
              <a:rPr lang="ru-RU" dirty="0" smtClean="0"/>
            </a:br>
            <a:r>
              <a:rPr lang="ru-RU" b="1" dirty="0"/>
              <a:t>Главной целью</a:t>
            </a:r>
            <a:r>
              <a:rPr lang="ru-RU" dirty="0"/>
              <a:t> данного курса является развитие элементарных языковых навыков, необходимых для успешного овладения английским языком позже, на начальном этапе в школе. Это позволяет достичь высоких показателей общеобразовательного развития учащихся, углубить и закрепить уже имеющиеся знания и получить дополнительные.</a:t>
            </a:r>
          </a:p>
        </p:txBody>
      </p:sp>
    </p:spTree>
    <p:extLst>
      <p:ext uri="{BB962C8B-B14F-4D97-AF65-F5344CB8AC3E}">
        <p14:creationId xmlns:p14="http://schemas.microsoft.com/office/powerpoint/2010/main" val="392952670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Возможные цели и 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Улучшить условия для развития ученика;</a:t>
            </a:r>
          </a:p>
          <a:p>
            <a:r>
              <a:rPr lang="ru-RU" dirty="0" smtClean="0"/>
              <a:t>обеспечить благоприятную адаптацию ученика;</a:t>
            </a:r>
          </a:p>
          <a:p>
            <a:r>
              <a:rPr lang="ru-RU" dirty="0" smtClean="0"/>
              <a:t>обеспечить закрепление и практическое использование отдельных аспектов содержания программ учебных предметов, курсов.</a:t>
            </a:r>
          </a:p>
          <a:p>
            <a:r>
              <a:rPr lang="ru-RU" dirty="0" smtClean="0"/>
              <a:t>учесть возрастные и индивидуальные особенности обучающихся.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Программа внеурочной деятельности: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2" t="23747" r="29825" b="35243"/>
          <a:stretch/>
        </p:blipFill>
        <p:spPr bwMode="auto">
          <a:xfrm>
            <a:off x="351204" y="1988840"/>
            <a:ext cx="8445056" cy="3600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609290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Программа внеурочной деятельности: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1" t="11007" r="27812" b="35448"/>
          <a:stretch/>
        </p:blipFill>
        <p:spPr bwMode="auto">
          <a:xfrm>
            <a:off x="323528" y="1556792"/>
            <a:ext cx="8288209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903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76672"/>
            <a:ext cx="8363272" cy="6048672"/>
          </a:xfrm>
        </p:spPr>
        <p:txBody>
          <a:bodyPr>
            <a:normAutofit fontScale="77500" lnSpcReduction="20000"/>
          </a:bodyPr>
          <a:lstStyle/>
          <a:p>
            <a:r>
              <a:rPr lang="ru-RU" dirty="0"/>
              <a:t>Первый уровень результатов внеурочной деятельности включает приобретение обучающимся социальных знаний (об общественных нормах, устройстве общества, о социально одобряемых и неодобряемых формах поведения в обществе и т. п.), первичного понимания социальной реальности и повседневной жизни. </a:t>
            </a:r>
            <a:endParaRPr lang="ru-RU" dirty="0" smtClean="0"/>
          </a:p>
          <a:p>
            <a:r>
              <a:rPr lang="ru-RU" dirty="0" smtClean="0"/>
              <a:t>Второй </a:t>
            </a:r>
            <a:r>
              <a:rPr lang="ru-RU" dirty="0"/>
              <a:t>уровень результатов внеурочной деятельности включает получение обучающимся опыта переживания и позитивного отношения к базовым ценностям общества (человек, семья, Отечество, природа, мир, знания, труд, культура), ценностного отношения к социальным реальностям в целом. </a:t>
            </a:r>
          </a:p>
          <a:p>
            <a:r>
              <a:rPr lang="ru-RU" dirty="0" smtClean="0"/>
              <a:t> </a:t>
            </a:r>
            <a:r>
              <a:rPr lang="ru-RU" dirty="0"/>
              <a:t>Третий уровень результатов внеурочной деятельности включает получение обучающимся опыта самостоятельного общественного действия в открытом социуме, за пределами дружественной среды образовательного учреждения, где не обязателен положительный настрой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51749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Возможные результаты: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b="1" dirty="0"/>
              <a:t>Планируемые результаты освоения программы по внеурочным занятиям </a:t>
            </a:r>
            <a:endParaRPr lang="ru-RU" b="1" dirty="0" smtClean="0"/>
          </a:p>
          <a:p>
            <a:pPr marL="0" indent="0">
              <a:buNone/>
            </a:pPr>
            <a:r>
              <a:rPr lang="ru-RU" dirty="0" smtClean="0"/>
              <a:t>Учащиеся </a:t>
            </a:r>
            <a:r>
              <a:rPr lang="ru-RU" dirty="0"/>
              <a:t>научатся:</a:t>
            </a:r>
          </a:p>
          <a:p>
            <a:r>
              <a:rPr lang="ru-RU" dirty="0" smtClean="0"/>
              <a:t>нормативному </a:t>
            </a:r>
            <a:r>
              <a:rPr lang="ru-RU" dirty="0"/>
              <a:t>произношению основных звуков английского языка;</a:t>
            </a:r>
          </a:p>
          <a:p>
            <a:r>
              <a:rPr lang="ru-RU" dirty="0" smtClean="0"/>
              <a:t>различать </a:t>
            </a:r>
            <a:r>
              <a:rPr lang="ru-RU" dirty="0"/>
              <a:t>на слух звуки английского и родного языков;</a:t>
            </a:r>
          </a:p>
          <a:p>
            <a:r>
              <a:rPr lang="ru-RU" dirty="0" smtClean="0"/>
              <a:t>имитировать </a:t>
            </a:r>
            <a:r>
              <a:rPr lang="ru-RU" dirty="0"/>
              <a:t>интонацию простого повествовательного и вопросительного предложений;</a:t>
            </a:r>
          </a:p>
          <a:p>
            <a:r>
              <a:rPr lang="ru-RU" dirty="0" smtClean="0"/>
              <a:t>понимать </a:t>
            </a:r>
            <a:r>
              <a:rPr lang="ru-RU" dirty="0"/>
              <a:t>на слух иноязычную речь в исполнении учителя и диктора носителя языка в пределах пройденных тем с опорой на зрительную наглядность и с учётом их возрастных особенностей;</a:t>
            </a:r>
          </a:p>
          <a:p>
            <a:r>
              <a:rPr lang="ru-RU" dirty="0" smtClean="0"/>
              <a:t>участвовать </a:t>
            </a:r>
            <a:r>
              <a:rPr lang="ru-RU" dirty="0"/>
              <a:t>в элементарном этикетном диалоге (знакомство, поздравление, приветствие);</a:t>
            </a:r>
          </a:p>
          <a:p>
            <a:r>
              <a:rPr lang="ru-RU" dirty="0" smtClean="0"/>
              <a:t>выполнять </a:t>
            </a:r>
            <a:r>
              <a:rPr lang="ru-RU" dirty="0"/>
              <a:t>команды педагога во время занятия и физкультурных пауз;</a:t>
            </a:r>
          </a:p>
          <a:p>
            <a:r>
              <a:rPr lang="ru-RU" dirty="0" smtClean="0"/>
              <a:t> </a:t>
            </a:r>
            <a:r>
              <a:rPr lang="ru-RU" dirty="0"/>
              <a:t>отвечать на вопросы учителя в пределах пройденных лексических тем;</a:t>
            </a:r>
          </a:p>
          <a:p>
            <a:r>
              <a:rPr lang="ru-RU" dirty="0" smtClean="0"/>
              <a:t>задавать </a:t>
            </a:r>
            <a:r>
              <a:rPr lang="ru-RU" dirty="0"/>
              <a:t>элементарные вопросы и отвечать на них;</a:t>
            </a:r>
          </a:p>
          <a:p>
            <a:r>
              <a:rPr lang="ru-RU" dirty="0" smtClean="0"/>
              <a:t>высказываться </a:t>
            </a:r>
            <a:r>
              <a:rPr lang="ru-RU" dirty="0"/>
              <a:t>в пределах программного языкового материала;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18556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Также можно добавить в программу: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Лист корректировки рабочей программы:</a:t>
            </a:r>
            <a:br>
              <a:rPr lang="ru-RU" dirty="0" smtClean="0"/>
            </a:b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540740"/>
              </p:ext>
            </p:extLst>
          </p:nvPr>
        </p:nvGraphicFramePr>
        <p:xfrm>
          <a:off x="323528" y="2708920"/>
          <a:ext cx="8229600" cy="848370"/>
        </p:xfrm>
        <a:graphic>
          <a:graphicData uri="http://schemas.openxmlformats.org/drawingml/2006/table">
            <a:tbl>
              <a:tblPr/>
              <a:tblGrid>
                <a:gridCol w="2599873"/>
                <a:gridCol w="1119946"/>
                <a:gridCol w="1339935"/>
                <a:gridCol w="2029901"/>
                <a:gridCol w="1139945"/>
              </a:tblGrid>
              <a:tr h="837984"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Название раздела , темы</a:t>
                      </a:r>
                      <a:endParaRPr lang="ru-RU" sz="1600">
                        <a:effectLst/>
                      </a:endParaRPr>
                    </a:p>
                  </a:txBody>
                  <a:tcPr marL="64101" marR="58425" marT="58425" marB="584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Дата проведения по плану</a:t>
                      </a:r>
                      <a:endParaRPr lang="ru-RU" sz="1600">
                        <a:effectLst/>
                      </a:endParaRPr>
                    </a:p>
                  </a:txBody>
                  <a:tcPr marL="64101" marR="58425" marT="58425" marB="584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Причина корректировки</a:t>
                      </a:r>
                      <a:endParaRPr lang="ru-RU" sz="1600">
                        <a:effectLst/>
                      </a:endParaRPr>
                    </a:p>
                  </a:txBody>
                  <a:tcPr marL="64101" marR="58425" marT="58425" marB="584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>
                          <a:effectLst/>
                        </a:rPr>
                        <a:t>Корректирующие мероприятия</a:t>
                      </a:r>
                      <a:endParaRPr lang="ru-RU" sz="1600">
                        <a:effectLst/>
                      </a:endParaRPr>
                    </a:p>
                  </a:txBody>
                  <a:tcPr marL="64101" marR="58425" marT="58425" marB="584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</a:rPr>
                        <a:t>Дата проведения по факту</a:t>
                      </a:r>
                      <a:endParaRPr lang="ru-RU" sz="1600" dirty="0">
                        <a:effectLst/>
                      </a:endParaRPr>
                    </a:p>
                  </a:txBody>
                  <a:tcPr marL="64101" marR="64101" marT="58425" marB="584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555017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74638"/>
            <a:ext cx="6059016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Графические задания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D:\Users\Ilya\Desktop\Дошкольники страницы\Propisi-boy25-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2036287"/>
            <a:ext cx="6674087" cy="468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D:\Users\Ilya\Desktop\Дошкольники страницы\Propisi-boy-E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317" y="1"/>
            <a:ext cx="2809409" cy="2036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203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Условия для развития ученика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D:\Users\Ilya\Desktop\Дошкольники страницы\Propisi-gerl41-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198" y="1837861"/>
            <a:ext cx="7171231" cy="4880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s://www.englishteachers.ru/uploadedfiles/waresimgs/5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80" y="-22269"/>
            <a:ext cx="2562556" cy="1860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23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Изучаем алфавит: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07618"/>
            <a:ext cx="7848872" cy="535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1427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07715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Изучаем алфавит:</a:t>
            </a:r>
            <a:endParaRPr lang="ru-RU" dirty="0"/>
          </a:p>
        </p:txBody>
      </p:sp>
      <p:pic>
        <p:nvPicPr>
          <p:cNvPr id="5" name="Picture 5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1427" cy="148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8332" y="1600200"/>
            <a:ext cx="7500132" cy="510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300653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2. Ход занятия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388" y="1484313"/>
            <a:ext cx="4316412" cy="4824412"/>
          </a:xfrm>
        </p:spPr>
        <p:txBody>
          <a:bodyPr rtlCol="0">
            <a:normAutofit fontScale="55000" lnSpcReduction="20000"/>
          </a:bodyPr>
          <a:lstStyle/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300" dirty="0" smtClean="0"/>
              <a:t>Попросите детей рассмотреть рисунок. Спросите какое животное на нем изображено, что это животное делает. Скажите как это животное называется по-английски и обратите внимание детей на написание этого слова.</a:t>
            </a:r>
          </a:p>
          <a:p>
            <a:pPr marL="514350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sz="3300" dirty="0" smtClean="0"/>
              <a:t>Спросите у детей как «разговаривает» это животное в России. Попросите изобразить животное жестами и голосом. скажите, что в так как в Англии люди говорят по-английски, то и животные там тоже говорят не так, как в России. Прочитайте подпись к рисунку и спросите: «Так как же говорит в Англии кошка?». Еще раз прочитайте подпись под рисунком, покажите на животное, назовите его по-английски и попросите повторить как оно «говорит».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pic>
        <p:nvPicPr>
          <p:cNvPr id="1741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21250" y="1484313"/>
            <a:ext cx="3648075" cy="50704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950" y="260350"/>
            <a:ext cx="8878888" cy="60864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Ход занятия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2000" smtClean="0"/>
              <a:t>3. Покажите детям картинки. Назовите животное по-английски и попросите показать на тот рисунок, на котором оно изображено. </a:t>
            </a:r>
          </a:p>
          <a:p>
            <a:pPr>
              <a:buFont typeface="Arial" charset="0"/>
              <a:buNone/>
            </a:pPr>
            <a:r>
              <a:rPr lang="ru-RU" sz="2000" smtClean="0"/>
              <a:t>4. Предложите детям пальчиком провести по буквам, составляющим слово</a:t>
            </a:r>
          </a:p>
          <a:p>
            <a:pPr>
              <a:buFont typeface="Arial" charset="0"/>
              <a:buNone/>
            </a:pPr>
            <a:endParaRPr lang="ru-RU" sz="2000" smtClean="0"/>
          </a:p>
          <a:p>
            <a:pPr>
              <a:buFont typeface="Arial" charset="0"/>
              <a:buNone/>
            </a:pPr>
            <a:r>
              <a:rPr lang="ru-RU" sz="2000" smtClean="0"/>
              <a:t>5. Предложите детям докрасить рисунок, повторяя вслух или про себя название животного по-английски. </a:t>
            </a:r>
          </a:p>
          <a:p>
            <a:pPr>
              <a:buFont typeface="Arial" charset="0"/>
              <a:buNone/>
            </a:pPr>
            <a:endParaRPr lang="ru-RU" sz="2000" smtClean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3" y="1773238"/>
            <a:ext cx="4038600" cy="881062"/>
          </a:xfrm>
          <a:noFill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141663"/>
            <a:ext cx="3960813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4437063"/>
            <a:ext cx="2690813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Ход занятия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6. Покажите еще раз на страницах 2-3 как пишется слово «кошка» по-английски, а также как по-английски пишется «мяу».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На страницах 22-23 попросите детей найти рисунок </a:t>
            </a:r>
            <a:r>
              <a:rPr lang="en-US" dirty="0" smtClean="0"/>
              <a:t>cat. </a:t>
            </a:r>
            <a:r>
              <a:rPr lang="ru-RU" dirty="0" smtClean="0"/>
              <a:t>Попросите детей соединить на изображение кошки со словами </a:t>
            </a:r>
            <a:r>
              <a:rPr lang="en-US" dirty="0" smtClean="0"/>
              <a:t>cat </a:t>
            </a:r>
            <a:r>
              <a:rPr lang="ru-RU" dirty="0" smtClean="0"/>
              <a:t>и </a:t>
            </a:r>
            <a:r>
              <a:rPr lang="en-US" dirty="0" err="1" smtClean="0"/>
              <a:t>meaow</a:t>
            </a:r>
            <a:r>
              <a:rPr lang="en-US" dirty="0" smtClean="0"/>
              <a:t>. </a:t>
            </a:r>
            <a:endParaRPr lang="ru-RU" dirty="0" smtClean="0"/>
          </a:p>
        </p:txBody>
      </p:sp>
      <p:pic>
        <p:nvPicPr>
          <p:cNvPr id="20484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71550" y="3141663"/>
            <a:ext cx="1895475" cy="933450"/>
          </a:xfrm>
          <a:noFill/>
        </p:spPr>
      </p:pic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997200"/>
            <a:ext cx="5210175" cy="120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Организационные модели внеурочной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zakonprost.ru/img/img_referent/22f08fd06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162561"/>
            <a:ext cx="6264696" cy="569543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59632" y="1124744"/>
            <a:ext cx="2448272" cy="20162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59632" y="3825341"/>
            <a:ext cx="2448272" cy="303265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635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Ход занятия</a:t>
            </a:r>
          </a:p>
        </p:txBody>
      </p:sp>
      <p:pic>
        <p:nvPicPr>
          <p:cNvPr id="215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8925" y="858838"/>
            <a:ext cx="8604250" cy="593407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В рамках внеурочной деятельности, возможно изучение английского языка начиная с 1 класса или подготовительных курсов к школе;</a:t>
            </a:r>
          </a:p>
          <a:p>
            <a:r>
              <a:rPr lang="ru-RU" dirty="0"/>
              <a:t>В</a:t>
            </a:r>
            <a:r>
              <a:rPr lang="ru-RU" dirty="0" smtClean="0"/>
              <a:t>о внеурочную деятельность вовлечены все участники образовательного процесса;</a:t>
            </a:r>
          </a:p>
          <a:p>
            <a:endParaRPr lang="ru-RU" dirty="0" smtClean="0"/>
          </a:p>
          <a:p>
            <a:r>
              <a:rPr lang="ru-RU" dirty="0" smtClean="0"/>
              <a:t>Поддерживается преемственность;</a:t>
            </a:r>
          </a:p>
          <a:p>
            <a:r>
              <a:rPr lang="ru-RU" dirty="0" smtClean="0"/>
              <a:t>Возможно избежать повторения программы второго класса (форма представления, другие ситуации);</a:t>
            </a:r>
          </a:p>
          <a:p>
            <a:r>
              <a:rPr lang="ru-RU" dirty="0" smtClean="0"/>
              <a:t>Учитель практически не ограничен в выборе форм и средств используемых на занятиях;</a:t>
            </a:r>
          </a:p>
          <a:p>
            <a:r>
              <a:rPr lang="ru-RU" dirty="0" smtClean="0"/>
              <a:t>Возможно построить интересные творческие занятия.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772400" cy="480116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Права, обязанности и ответственность участников образовательного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процесса: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3140968"/>
            <a:ext cx="8424936" cy="3384376"/>
          </a:xfrm>
        </p:spPr>
        <p:txBody>
          <a:bodyPr>
            <a:no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Администрация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образовательного учреждения организует: 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процесс разработки, рецензирования и утверждения программы внеурочной деятельности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обучающихся.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Классные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руководители начальных классов образовательного учреждения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 algn="just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своей работе руководствуются Положением о классном руководстве, должностной инструкцией классного руководителя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осуществляют контроль посещаемости учащимися 1-4 классов занятий внеурочной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деятельности.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Деятельность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преподавателей внеурочной деятельности обучающихся регламентируется Уставом образовательного учреждения, Правилами внутреннего распорядка, локальными актами образовательного учреждения, должностными инструкциями. 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Родители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(законные представители) обучающихся несут ответственность за посещение обучающимися занятий внеурочной деятельности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72705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Использованные источники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prom-nadzor.ru/content/polozhenie-o-vneurochnoy-deyatelnosti-obuchayushchihsya-osvaivayushchih-osnovnuyu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3"/>
              </a:rPr>
              <a:t>http://festival.1september.ru/articles/657336</a:t>
            </a:r>
            <a:r>
              <a:rPr lang="en-US" dirty="0" smtClean="0">
                <a:hlinkClick r:id="rId3"/>
              </a:rPr>
              <a:t>/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4"/>
              </a:rPr>
              <a:t>http://programma-fgos.ru</a:t>
            </a:r>
            <a:r>
              <a:rPr lang="en-US" dirty="0" smtClean="0">
                <a:hlinkClick r:id="rId4"/>
              </a:rPr>
              <a:t>/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kopilkaurokov.ru/angliiskiyyazik/planirovanie/vnieurochnaia-dieiatiel-nost-po-anghliiskomu-iazyku-v-1-klassie-viesielyi-anghliiskii</a:t>
            </a:r>
            <a:r>
              <a:rPr lang="ru-RU" dirty="0" smtClean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2055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внеурочной деятельности: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игровая деятельность;</a:t>
            </a:r>
          </a:p>
          <a:p>
            <a:r>
              <a:rPr lang="ru-RU" dirty="0" smtClean="0"/>
              <a:t>познавательная деятельность;</a:t>
            </a:r>
          </a:p>
          <a:p>
            <a:r>
              <a:rPr lang="ru-RU" dirty="0" smtClean="0"/>
              <a:t>проблемно-ценностное общение;</a:t>
            </a:r>
          </a:p>
          <a:p>
            <a:r>
              <a:rPr lang="ru-RU" dirty="0" err="1" smtClean="0"/>
              <a:t>досугово-развлекательная</a:t>
            </a:r>
            <a:r>
              <a:rPr lang="ru-RU" dirty="0" smtClean="0"/>
              <a:t> деятельность;</a:t>
            </a:r>
          </a:p>
          <a:p>
            <a:r>
              <a:rPr lang="ru-RU" dirty="0" smtClean="0"/>
              <a:t>художественное творчество;</a:t>
            </a:r>
          </a:p>
          <a:p>
            <a:r>
              <a:rPr lang="ru-RU" dirty="0" smtClean="0"/>
              <a:t>спортивно-оздоровительная деятельность.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504" y="927884"/>
            <a:ext cx="8928992" cy="4464496"/>
          </a:xfrm>
        </p:spPr>
        <p:txBody>
          <a:bodyPr>
            <a:normAutofit fontScale="92500"/>
          </a:bodyPr>
          <a:lstStyle/>
          <a:p>
            <a:pPr fontAlgn="base"/>
            <a:r>
              <a:rPr lang="ru-RU" sz="2800" dirty="0">
                <a:solidFill>
                  <a:schemeClr val="tx1"/>
                </a:solidFill>
              </a:rPr>
              <a:t>ФГОС общего образования определяют </a:t>
            </a:r>
            <a:r>
              <a:rPr lang="ru-RU" sz="2800" b="1" dirty="0">
                <a:solidFill>
                  <a:schemeClr val="tx1"/>
                </a:solidFill>
              </a:rPr>
              <a:t>общее количество часов</a:t>
            </a:r>
            <a:r>
              <a:rPr lang="ru-RU" sz="2800" dirty="0">
                <a:solidFill>
                  <a:schemeClr val="tx1"/>
                </a:solidFill>
              </a:rPr>
              <a:t> внеурочной деятельности </a:t>
            </a:r>
            <a:r>
              <a:rPr lang="ru-RU" sz="2800" b="1" dirty="0">
                <a:solidFill>
                  <a:schemeClr val="tx1"/>
                </a:solidFill>
              </a:rPr>
              <a:t>на каждом уровне общего образования</a:t>
            </a:r>
            <a:r>
              <a:rPr lang="ru-RU" sz="2800" dirty="0">
                <a:solidFill>
                  <a:schemeClr val="tx1"/>
                </a:solidFill>
              </a:rPr>
              <a:t>, которое составляет: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</a:rPr>
              <a:t>до 1350 часов на уровне </a:t>
            </a:r>
            <a:r>
              <a:rPr lang="ru-RU" sz="2800" i="1" dirty="0">
                <a:solidFill>
                  <a:schemeClr val="tx1"/>
                </a:solidFill>
              </a:rPr>
              <a:t>начального </a:t>
            </a:r>
            <a:r>
              <a:rPr lang="ru-RU" sz="2800" i="1" dirty="0" smtClean="0">
                <a:solidFill>
                  <a:schemeClr val="tx1"/>
                </a:solidFill>
              </a:rPr>
              <a:t>общего </a:t>
            </a:r>
            <a:r>
              <a:rPr lang="ru-RU" sz="2800" dirty="0" smtClean="0">
                <a:solidFill>
                  <a:schemeClr val="tx1"/>
                </a:solidFill>
              </a:rPr>
              <a:t>образования</a:t>
            </a:r>
            <a:r>
              <a:rPr lang="ru-RU" sz="2800" dirty="0">
                <a:solidFill>
                  <a:schemeClr val="tx1"/>
                </a:solidFill>
              </a:rPr>
              <a:t>;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</a:rPr>
              <a:t>до 1750 часов на уровне </a:t>
            </a:r>
            <a:r>
              <a:rPr lang="ru-RU" sz="2800" i="1" dirty="0">
                <a:solidFill>
                  <a:schemeClr val="tx1"/>
                </a:solidFill>
              </a:rPr>
              <a:t>основного общего </a:t>
            </a:r>
            <a:r>
              <a:rPr lang="ru-RU" sz="2800" dirty="0">
                <a:solidFill>
                  <a:schemeClr val="tx1"/>
                </a:solidFill>
              </a:rPr>
              <a:t>образования;</a:t>
            </a: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chemeClr val="tx1"/>
                </a:solidFill>
              </a:rPr>
              <a:t>до 700 часов на уровне </a:t>
            </a:r>
            <a:r>
              <a:rPr lang="ru-RU" sz="2800" i="1" dirty="0">
                <a:solidFill>
                  <a:schemeClr val="tx1"/>
                </a:solidFill>
              </a:rPr>
              <a:t>среднего общего</a:t>
            </a:r>
            <a:r>
              <a:rPr lang="ru-RU" sz="2800" dirty="0">
                <a:solidFill>
                  <a:schemeClr val="tx1"/>
                </a:solidFill>
              </a:rPr>
              <a:t> образования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</a:p>
          <a:p>
            <a:pPr fontAlgn="base"/>
            <a:endParaRPr lang="ru-RU" sz="2800" dirty="0">
              <a:solidFill>
                <a:schemeClr val="tx1"/>
              </a:solidFill>
            </a:endParaRPr>
          </a:p>
          <a:p>
            <a:pPr marL="457200" indent="-457200" fontAlgn="base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</a:rPr>
              <a:t>При этом по нормам </a:t>
            </a:r>
            <a:r>
              <a:rPr lang="ru-RU" sz="2800" dirty="0" err="1" smtClean="0">
                <a:solidFill>
                  <a:schemeClr val="tx1"/>
                </a:solidFill>
              </a:rPr>
              <a:t>СанПин</a:t>
            </a:r>
            <a:r>
              <a:rPr lang="ru-RU" sz="2800" dirty="0" smtClean="0">
                <a:solidFill>
                  <a:schemeClr val="tx1"/>
                </a:solidFill>
              </a:rPr>
              <a:t>, не более 10 часов  в неделю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04664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Количество часов на внеурочную деятельность: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933841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87074" y="1700808"/>
            <a:ext cx="8928992" cy="2971492"/>
          </a:xfrm>
        </p:spPr>
        <p:txBody>
          <a:bodyPr>
            <a:normAutofit lnSpcReduction="10000"/>
          </a:bodyPr>
          <a:lstStyle/>
          <a:p>
            <a:pPr fontAlgn="base"/>
            <a:r>
              <a:rPr lang="ru-RU" sz="2800" dirty="0">
                <a:solidFill>
                  <a:schemeClr val="tx1"/>
                </a:solidFill>
              </a:rPr>
              <a:t>Часы внеурочной деятельности могут быть реализованы как в течение учебной недели, так и в период каникул, в выходные и нерабочие праздничные дни. </a:t>
            </a:r>
            <a:endParaRPr lang="ru-RU" sz="2800" dirty="0" smtClean="0">
              <a:solidFill>
                <a:schemeClr val="tx1"/>
              </a:solidFill>
            </a:endParaRPr>
          </a:p>
          <a:p>
            <a:pPr fontAlgn="base"/>
            <a:r>
              <a:rPr lang="ru-RU" sz="2800" dirty="0" smtClean="0">
                <a:solidFill>
                  <a:schemeClr val="tx1"/>
                </a:solidFill>
              </a:rPr>
              <a:t>Внеурочная </a:t>
            </a:r>
            <a:r>
              <a:rPr lang="ru-RU" sz="2800" dirty="0">
                <a:solidFill>
                  <a:schemeClr val="tx1"/>
                </a:solidFill>
              </a:rPr>
              <a:t>деятельность организуется на добровольной основе в соответствии с выбором участников образовательных отношений</a:t>
            </a:r>
            <a:r>
              <a:rPr lang="ru-RU" sz="2800" dirty="0" smtClean="0">
                <a:solidFill>
                  <a:schemeClr val="tx1"/>
                </a:solidFill>
              </a:rPr>
              <a:t>.</a:t>
            </a:r>
          </a:p>
          <a:p>
            <a:pPr fontAlgn="base"/>
            <a:r>
              <a:rPr lang="ru-RU" sz="2800" dirty="0" smtClean="0">
                <a:solidFill>
                  <a:schemeClr val="tx1"/>
                </a:solidFill>
              </a:rPr>
              <a:t>Внеурочная деятельность является обязательной.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404664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Количество часов на внеурочную деятельность: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0224156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Учет индивидуальных особенностей: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Большинство изучали английский язык в детском саду или самостоятельно;</a:t>
            </a:r>
          </a:p>
          <a:p>
            <a:r>
              <a:rPr lang="ru-RU" dirty="0" smtClean="0"/>
              <a:t>Не изучали английский язык;</a:t>
            </a:r>
          </a:p>
          <a:p>
            <a:r>
              <a:rPr lang="ru-RU" dirty="0" smtClean="0"/>
              <a:t>Логопедические особенности.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</TotalTime>
  <Words>1302</Words>
  <Application>Microsoft Office PowerPoint</Application>
  <PresentationFormat>Экран (4:3)</PresentationFormat>
  <Paragraphs>150</Paragraphs>
  <Slides>53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Тема Office</vt:lpstr>
      <vt:lpstr> </vt:lpstr>
      <vt:lpstr>Внеурочная деятельность</vt:lpstr>
      <vt:lpstr>Результаты внеурочной деятельности</vt:lpstr>
      <vt:lpstr>Презентация PowerPoint</vt:lpstr>
      <vt:lpstr>Организационные модели внеурочной деятельности</vt:lpstr>
      <vt:lpstr>Виды внеурочной деятельности:</vt:lpstr>
      <vt:lpstr>Презентация PowerPoint</vt:lpstr>
      <vt:lpstr>Презентация PowerPoint</vt:lpstr>
      <vt:lpstr>Учет индивидуальных особенностей:</vt:lpstr>
      <vt:lpstr>Лучший возраст для изучения иностранного языка</vt:lpstr>
      <vt:lpstr>Главный принцип обучения детей в возрасте 6 лет</vt:lpstr>
      <vt:lpstr>Особенности обучения детей 6-ти летнего возраста</vt:lpstr>
      <vt:lpstr>Задачи внеурочной деятельности на подготовительных курсах:</vt:lpstr>
      <vt:lpstr>Задачи внеурочной деятельности в 1 классе:</vt:lpstr>
      <vt:lpstr>Конспект занятия по внеурочной деятельности</vt:lpstr>
      <vt:lpstr>1. Играем в английского гостя (или разыгрываем сценку с компьютером)</vt:lpstr>
      <vt:lpstr>Презентация PowerPoint</vt:lpstr>
      <vt:lpstr>Ролевое общение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«Развивашки» </vt:lpstr>
      <vt:lpstr>Презентация PowerPoint</vt:lpstr>
      <vt:lpstr>Первые английские слова</vt:lpstr>
      <vt:lpstr>Требования к структуре программы внеурочной деятельности </vt:lpstr>
      <vt:lpstr>Требования к структуре программы внеурочной деятельности </vt:lpstr>
      <vt:lpstr>Примеры программ внеурочной деятельности:</vt:lpstr>
      <vt:lpstr>Примеры программ внеурочной деятельности:</vt:lpstr>
      <vt:lpstr>Возможные цели и задачи:</vt:lpstr>
      <vt:lpstr>Программа внеурочной деятельности:</vt:lpstr>
      <vt:lpstr>Программа внеурочной деятельности:</vt:lpstr>
      <vt:lpstr>Возможные результаты:</vt:lpstr>
      <vt:lpstr>Также можно добавить в программу:</vt:lpstr>
      <vt:lpstr>Графические задания</vt:lpstr>
      <vt:lpstr>Условия для развития ученика</vt:lpstr>
      <vt:lpstr>Изучаем алфавит:</vt:lpstr>
      <vt:lpstr>Изучаем алфавит:</vt:lpstr>
      <vt:lpstr>2. Ход занятия</vt:lpstr>
      <vt:lpstr>Презентация PowerPoint</vt:lpstr>
      <vt:lpstr>Ход занятия</vt:lpstr>
      <vt:lpstr>Ход занятия</vt:lpstr>
      <vt:lpstr>Ход занятия</vt:lpstr>
      <vt:lpstr>Рефлексия:</vt:lpstr>
      <vt:lpstr>Права, обязанности и ответственность участников образовательного процесса:</vt:lpstr>
      <vt:lpstr>Использованные источники: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Ilya</dc:creator>
  <cp:lastModifiedBy>admin</cp:lastModifiedBy>
  <cp:revision>22</cp:revision>
  <dcterms:modified xsi:type="dcterms:W3CDTF">2016-12-21T07:07:16Z</dcterms:modified>
</cp:coreProperties>
</file>