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80" r:id="rId4"/>
    <p:sldId id="279" r:id="rId5"/>
    <p:sldId id="300" r:id="rId6"/>
    <p:sldId id="301" r:id="rId7"/>
    <p:sldId id="303" r:id="rId8"/>
    <p:sldId id="302" r:id="rId9"/>
    <p:sldId id="282" r:id="rId10"/>
    <p:sldId id="283" r:id="rId11"/>
    <p:sldId id="284" r:id="rId12"/>
    <p:sldId id="285" r:id="rId13"/>
    <p:sldId id="286" r:id="rId14"/>
    <p:sldId id="281" r:id="rId15"/>
    <p:sldId id="260" r:id="rId16"/>
    <p:sldId id="259" r:id="rId17"/>
    <p:sldId id="290" r:id="rId18"/>
    <p:sldId id="298" r:id="rId19"/>
    <p:sldId id="264" r:id="rId20"/>
    <p:sldId id="265" r:id="rId21"/>
    <p:sldId id="266" r:id="rId22"/>
    <p:sldId id="271" r:id="rId23"/>
    <p:sldId id="276" r:id="rId24"/>
    <p:sldId id="278" r:id="rId25"/>
    <p:sldId id="287" r:id="rId26"/>
    <p:sldId id="288" r:id="rId27"/>
    <p:sldId id="299" r:id="rId28"/>
    <p:sldId id="315" r:id="rId29"/>
    <p:sldId id="292" r:id="rId30"/>
    <p:sldId id="293" r:id="rId31"/>
    <p:sldId id="294" r:id="rId32"/>
    <p:sldId id="295" r:id="rId33"/>
    <p:sldId id="296" r:id="rId34"/>
    <p:sldId id="297" r:id="rId35"/>
    <p:sldId id="289" r:id="rId36"/>
    <p:sldId id="304" r:id="rId37"/>
    <p:sldId id="305" r:id="rId38"/>
    <p:sldId id="306" r:id="rId39"/>
    <p:sldId id="307" r:id="rId40"/>
    <p:sldId id="308" r:id="rId41"/>
    <p:sldId id="309" r:id="rId42"/>
    <p:sldId id="310" r:id="rId43"/>
    <p:sldId id="311" r:id="rId44"/>
    <p:sldId id="312" r:id="rId45"/>
    <p:sldId id="314" r:id="rId46"/>
    <p:sldId id="291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426" autoAdjust="0"/>
  </p:normalViewPr>
  <p:slideViewPr>
    <p:cSldViewPr snapToGrid="0">
      <p:cViewPr varScale="1">
        <p:scale>
          <a:sx n="91" d="100"/>
          <a:sy n="91" d="100"/>
        </p:scale>
        <p:origin x="-97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9104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6076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3525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7076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7848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8967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037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2777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1382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708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8579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AA6BA-964E-443E-B7DF-46970AB872B6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0175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Wares/529.html?backto=V2FyZXM/Y2F0ZWdvcnk9MiZwYWdlPQ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audio.neteducom.com/books/14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englishteachers.ru/Wares/537.html" TargetMode="Externa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5/" TargetMode="External"/><Relationship Id="rId2" Type="http://schemas.openxmlformats.org/officeDocument/2006/relationships/hyperlink" Target="https://www.englishteachers.ru/Wares/527.html?backto=U2hvcC5odG1s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s://www.englishteachers.ru/Wares/536.html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s://www.englishteachers.ru/Wares/525.html" TargetMode="Externa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hyperlink" Target="https://www.englishteachers.ru/Wares/535.html" TargetMode="Externa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6/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englishteachers.ru/Wares/543.html" TargetMode="External"/><Relationship Id="rId5" Type="http://schemas.openxmlformats.org/officeDocument/2006/relationships/hyperlink" Target="https://www.englishteachers.ru/Wares/542.html" TargetMode="External"/><Relationship Id="rId4" Type="http://schemas.openxmlformats.org/officeDocument/2006/relationships/hyperlink" Target="http://audio.neteducom.com/books/17/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069" y="2265529"/>
            <a:ext cx="8898339" cy="1815151"/>
          </a:xfrm>
        </p:spPr>
        <p:txBody>
          <a:bodyPr>
            <a:noAutofit/>
          </a:bodyPr>
          <a:lstStyle/>
          <a:p>
            <a:r>
              <a:rPr lang="ru-RU" sz="3200" b="1" dirty="0"/>
              <a:t>Обучение чтению на английском языке с заданной глубиной понимания текстов разных </a:t>
            </a:r>
            <a:r>
              <a:rPr lang="ru-RU" sz="3200" b="1" dirty="0" smtClean="0"/>
              <a:t>жанров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ru-RU" sz="2800" dirty="0"/>
              <a:t>(на примере пособий издательства “Титул”)</a:t>
            </a: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7481" y="5104262"/>
            <a:ext cx="6605516" cy="1296537"/>
          </a:xfrm>
        </p:spPr>
        <p:txBody>
          <a:bodyPr>
            <a:noAutofit/>
          </a:bodyPr>
          <a:lstStyle/>
          <a:p>
            <a:r>
              <a:rPr lang="ru-RU" sz="2000" b="1" dirty="0"/>
              <a:t>Казеичева Алёна Евгеньевна,</a:t>
            </a:r>
          </a:p>
          <a:p>
            <a:r>
              <a:rPr lang="ru-RU" sz="1800" dirty="0"/>
              <a:t>заместитель руководителя Центра образовательных программ </a:t>
            </a:r>
          </a:p>
          <a:p>
            <a:r>
              <a:rPr lang="ru-RU" sz="1800" dirty="0"/>
              <a:t>издательства </a:t>
            </a:r>
            <a:r>
              <a:rPr lang="en-US" sz="1800" dirty="0"/>
              <a:t>“</a:t>
            </a:r>
            <a:r>
              <a:rPr lang="ru-RU" sz="1800" dirty="0"/>
              <a:t>ТИТУЛ</a:t>
            </a:r>
            <a:r>
              <a:rPr lang="en-US" sz="1800" dirty="0"/>
              <a:t>”</a:t>
            </a:r>
            <a:r>
              <a:rPr lang="ru-RU" sz="1800" dirty="0"/>
              <a:t>, автор учебных пособий </a:t>
            </a:r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193631" y="232011"/>
            <a:ext cx="2756792" cy="1678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114310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206" y="0"/>
            <a:ext cx="8475260" cy="132556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 какой глубиной понимания предполагается читать данный текст?</a:t>
            </a:r>
            <a:endParaRPr lang="ru-RU" sz="36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573206" y="1636097"/>
            <a:ext cx="1512168" cy="2062411"/>
            <a:chOff x="4405312" y="2154621"/>
            <a:chExt cx="2804784" cy="3836275"/>
          </a:xfrm>
        </p:grpSpPr>
        <p:pic>
          <p:nvPicPr>
            <p:cNvPr id="5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6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3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001791" y="1145846"/>
            <a:ext cx="4122533" cy="5712154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3343701" y="5431809"/>
            <a:ext cx="315263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51881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-265" t="10413" r="265" b="10625"/>
          <a:stretch/>
        </p:blipFill>
        <p:spPr>
          <a:xfrm>
            <a:off x="3384874" y="1057753"/>
            <a:ext cx="5336045" cy="5800247"/>
          </a:xfrm>
          <a:prstGeom prst="rect">
            <a:avLst/>
          </a:prstGeom>
        </p:spPr>
      </p:pic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501" y="1390248"/>
            <a:ext cx="1800589" cy="2420889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73206" y="0"/>
            <a:ext cx="8475260" cy="1325563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С какой глубиной понимания предполагается читать данный текст?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078717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3451" y="1610570"/>
            <a:ext cx="5271732" cy="5126448"/>
          </a:xfrm>
          <a:prstGeom prst="rect">
            <a:avLst/>
          </a:prstGeom>
        </p:spPr>
      </p:pic>
      <p:pic>
        <p:nvPicPr>
          <p:cNvPr id="3" name="Рисунок 2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118" y="1733194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73206" y="0"/>
            <a:ext cx="8475260" cy="1325563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С какой глубиной понимания предполагается читать данный текст?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90415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eader_9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118" y="1733194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73206" y="0"/>
            <a:ext cx="8475260" cy="1325563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С какой глубиной понимания предполагается читать данный текст?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9072" y="1564090"/>
            <a:ext cx="6505749" cy="495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47466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200" dirty="0" smtClean="0"/>
              <a:t>Глубина понимания                   Типы чтения</a:t>
            </a:r>
            <a:endParaRPr lang="ru-RU" sz="3200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4476466" y="2947917"/>
            <a:ext cx="1214650" cy="395785"/>
          </a:xfrm>
          <a:prstGeom prst="rightArrow">
            <a:avLst>
              <a:gd name="adj1" fmla="val 50000"/>
              <a:gd name="adj2" fmla="val 1017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1676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2" y="121550"/>
            <a:ext cx="7886700" cy="718499"/>
          </a:xfrm>
        </p:spPr>
        <p:txBody>
          <a:bodyPr/>
          <a:lstStyle/>
          <a:p>
            <a:pPr algn="ctr"/>
            <a:r>
              <a:rPr lang="ru-RU" b="1" dirty="0" smtClean="0"/>
              <a:t>Типы чтения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800" dirty="0"/>
              <a:t>Изучающее</a:t>
            </a:r>
          </a:p>
          <a:p>
            <a:r>
              <a:rPr lang="ru-RU" sz="2800" dirty="0" smtClean="0"/>
              <a:t>Просмотровое</a:t>
            </a:r>
          </a:p>
          <a:p>
            <a:r>
              <a:rPr lang="ru-RU" sz="2800" dirty="0" smtClean="0"/>
              <a:t>Поисковое</a:t>
            </a:r>
            <a:endParaRPr lang="ru-RU" sz="2800" dirty="0"/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3945481" y="5488888"/>
            <a:ext cx="4190201" cy="823912"/>
          </a:xfrm>
        </p:spPr>
        <p:txBody>
          <a:bodyPr>
            <a:normAutofit/>
          </a:bodyPr>
          <a:lstStyle/>
          <a:p>
            <a:r>
              <a:rPr lang="ru-RU" dirty="0" smtClean="0"/>
              <a:t>(</a:t>
            </a:r>
            <a:r>
              <a:rPr lang="ru-RU" dirty="0"/>
              <a:t>Рогова Г.В., Фоломкина С.К</a:t>
            </a:r>
            <a:r>
              <a:rPr lang="ru-RU" dirty="0" smtClean="0"/>
              <a:t>.)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3945481" y="1255594"/>
            <a:ext cx="4571061" cy="5472751"/>
          </a:xfrm>
        </p:spPr>
        <p:txBody>
          <a:bodyPr>
            <a:normAutofit/>
          </a:bodyPr>
          <a:lstStyle/>
          <a:p>
            <a:r>
              <a:rPr lang="ru-RU" sz="2800" dirty="0"/>
              <a:t>Изучающее</a:t>
            </a:r>
          </a:p>
          <a:p>
            <a:r>
              <a:rPr lang="ru-RU" sz="2800" dirty="0" smtClean="0"/>
              <a:t>Ознакомительное </a:t>
            </a:r>
            <a:r>
              <a:rPr lang="ru-RU" sz="2400" i="1" dirty="0" smtClean="0"/>
              <a:t>(</a:t>
            </a:r>
            <a:r>
              <a:rPr lang="ru-RU" sz="2400" i="1" dirty="0"/>
              <a:t>понимание главного, наиболее существенного в тексте</a:t>
            </a:r>
            <a:r>
              <a:rPr lang="ru-RU" sz="2400" i="1" dirty="0" smtClean="0"/>
              <a:t>)</a:t>
            </a:r>
            <a:endParaRPr lang="ru-RU" sz="2400" i="1" dirty="0"/>
          </a:p>
          <a:p>
            <a:r>
              <a:rPr lang="ru-RU" dirty="0"/>
              <a:t>Просмотровое </a:t>
            </a:r>
            <a:r>
              <a:rPr lang="ru-RU" sz="2400" i="1" dirty="0"/>
              <a:t>(общее представление о содержании текста, о теме и круге рассматриваемых в нем вопросов)</a:t>
            </a:r>
            <a:endParaRPr lang="ru-RU" sz="3200" i="1" dirty="0"/>
          </a:p>
          <a:p>
            <a:r>
              <a:rPr lang="ru-RU" sz="2800" dirty="0"/>
              <a:t>Поисковое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76293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707" y="0"/>
            <a:ext cx="7886700" cy="662781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Types of reading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433" y="795895"/>
            <a:ext cx="8611737" cy="60621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A</a:t>
            </a:r>
            <a:r>
              <a:rPr lang="en-US" sz="2400" dirty="0"/>
              <a:t>. Oral </a:t>
            </a:r>
          </a:p>
          <a:p>
            <a:pPr marL="0" indent="0">
              <a:buNone/>
            </a:pPr>
            <a:r>
              <a:rPr lang="en-US" sz="2400" dirty="0" smtClean="0"/>
              <a:t>B</a:t>
            </a:r>
            <a:r>
              <a:rPr lang="en-US" sz="2400" dirty="0"/>
              <a:t>. Silent </a:t>
            </a:r>
          </a:p>
          <a:p>
            <a:pPr marL="0" indent="0">
              <a:buNone/>
            </a:pPr>
            <a:r>
              <a:rPr lang="en-US" sz="2400" dirty="0"/>
              <a:t>  </a:t>
            </a:r>
            <a:r>
              <a:rPr lang="en-US" sz="2400" dirty="0" smtClean="0"/>
              <a:t>  </a:t>
            </a:r>
            <a:r>
              <a:rPr lang="en-US" sz="2400" dirty="0"/>
              <a:t>I. </a:t>
            </a:r>
            <a:r>
              <a:rPr lang="en-US" sz="2400" u="sng" dirty="0"/>
              <a:t>Intensive</a:t>
            </a:r>
            <a:r>
              <a:rPr lang="en-US" sz="2400" dirty="0"/>
              <a:t> </a:t>
            </a:r>
            <a:r>
              <a:rPr lang="ru-RU" sz="2400" dirty="0"/>
              <a:t>(</a:t>
            </a:r>
            <a:r>
              <a:rPr lang="ru-RU" sz="2400" dirty="0" smtClean="0"/>
              <a:t>предполагает умение </a:t>
            </a:r>
            <a:r>
              <a:rPr lang="ru-RU" sz="2400" dirty="0"/>
              <a:t>полно и точно понимать содержание текста, преодолевать трудности при извлечении из текста нужной информации, обращаясь для этого в случае необходимости к помощи преподавателя и словаря</a:t>
            </a:r>
            <a:r>
              <a:rPr lang="ru-RU" sz="2400" dirty="0" smtClean="0"/>
              <a:t>.)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        </a:t>
            </a:r>
            <a:r>
              <a:rPr lang="en-US" sz="2400" dirty="0" smtClean="0"/>
              <a:t>a</a:t>
            </a:r>
            <a:r>
              <a:rPr lang="en-US" sz="2400" dirty="0"/>
              <a:t>. linguistic </a:t>
            </a:r>
          </a:p>
          <a:p>
            <a:pPr marL="0" indent="0">
              <a:buNone/>
            </a:pPr>
            <a:r>
              <a:rPr lang="en-US" sz="2400" dirty="0"/>
              <a:t>            </a:t>
            </a:r>
            <a:r>
              <a:rPr lang="en-US" sz="2400" dirty="0" smtClean="0"/>
              <a:t>b</a:t>
            </a:r>
            <a:r>
              <a:rPr lang="en-US" sz="2400" dirty="0"/>
              <a:t>. content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II</a:t>
            </a:r>
            <a:r>
              <a:rPr lang="en-US" sz="2400" dirty="0"/>
              <a:t>. </a:t>
            </a:r>
            <a:r>
              <a:rPr lang="en-US" sz="2400" u="sng" dirty="0"/>
              <a:t>Extensive</a:t>
            </a:r>
            <a:r>
              <a:rPr lang="en-US" sz="2400" dirty="0"/>
              <a:t> </a:t>
            </a:r>
            <a:r>
              <a:rPr lang="ru-RU" sz="2400" dirty="0"/>
              <a:t>(предполагает умение читать значительные по объему тексты с общим охватом содержания. Внимание читающего при этом сосредоточено на содержании текста, а не его </a:t>
            </a:r>
            <a:r>
              <a:rPr lang="ru-RU" sz="2400" dirty="0" smtClean="0"/>
              <a:t>форме, важное </a:t>
            </a:r>
            <a:r>
              <a:rPr lang="ru-RU" sz="2400" dirty="0"/>
              <a:t>значение </a:t>
            </a:r>
            <a:r>
              <a:rPr lang="ru-RU" sz="2400" dirty="0" smtClean="0"/>
              <a:t>имеет </a:t>
            </a:r>
            <a:r>
              <a:rPr lang="ru-RU" sz="2400" dirty="0"/>
              <a:t>смысловая </a:t>
            </a:r>
            <a:r>
              <a:rPr lang="ru-RU" sz="2400" dirty="0" smtClean="0"/>
              <a:t>догадка.)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       </a:t>
            </a:r>
            <a:r>
              <a:rPr lang="en-US" sz="2400" dirty="0" smtClean="0"/>
              <a:t>a</a:t>
            </a:r>
            <a:r>
              <a:rPr lang="en-US" sz="2400" dirty="0"/>
              <a:t>. skimming </a:t>
            </a:r>
            <a:r>
              <a:rPr lang="ru-RU" sz="2400" dirty="0" smtClean="0"/>
              <a:t>(ознакомительное чтение)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       </a:t>
            </a:r>
            <a:r>
              <a:rPr lang="en-US" sz="2400" dirty="0" smtClean="0"/>
              <a:t>b</a:t>
            </a:r>
            <a:r>
              <a:rPr lang="en-US" sz="2400" dirty="0"/>
              <a:t>. scanning </a:t>
            </a:r>
            <a:r>
              <a:rPr lang="ru-RU" sz="2400" dirty="0" smtClean="0"/>
              <a:t>(просмотрово-поисковое чтение)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       </a:t>
            </a:r>
            <a:r>
              <a:rPr lang="en-US" sz="2400" dirty="0" smtClean="0"/>
              <a:t>c</a:t>
            </a:r>
            <a:r>
              <a:rPr lang="en-US" sz="2400" dirty="0"/>
              <a:t>. </a:t>
            </a:r>
            <a:r>
              <a:rPr lang="en-US" sz="2400" dirty="0" smtClean="0"/>
              <a:t>for detail </a:t>
            </a:r>
            <a:r>
              <a:rPr lang="ru-RU" sz="2400" dirty="0" smtClean="0"/>
              <a:t>(полное понимание)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525180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учить читать с необходимой глубиной понимания?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125876"/>
            <a:ext cx="7886700" cy="3854510"/>
          </a:xfrm>
        </p:spPr>
        <p:txBody>
          <a:bodyPr>
            <a:normAutofit/>
          </a:bodyPr>
          <a:lstStyle/>
          <a:p>
            <a:r>
              <a:rPr lang="ru-RU" dirty="0" smtClean="0"/>
              <a:t>1) Покажите ребятам, что не всегда необходимо читать весь текст и знать его перевод полностью, чтобы выполнить некоторые упражнения. </a:t>
            </a:r>
          </a:p>
          <a:p>
            <a:r>
              <a:rPr lang="ru-RU" dirty="0" smtClean="0"/>
              <a:t>2) Начните постепенно усложнять задания. От ознакомительного, просмотрового и поискового чтения и изучающему.</a:t>
            </a:r>
          </a:p>
          <a:p>
            <a:r>
              <a:rPr lang="ru-RU" dirty="0" smtClean="0"/>
              <a:t>3) Обратите внимание учащихся, что реже всего им встречаются случаи, когда нужно прочитать текст с полным пониманием.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972474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668740"/>
            <a:ext cx="7886700" cy="5909481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b="1" dirty="0"/>
              <a:t>Для </a:t>
            </a:r>
            <a:r>
              <a:rPr lang="ru-RU" b="1" dirty="0" smtClean="0"/>
              <a:t>осуществления эффективного </a:t>
            </a:r>
            <a:r>
              <a:rPr lang="ru-RU" b="1" dirty="0"/>
              <a:t>чтения на иностранном языке </a:t>
            </a:r>
            <a:r>
              <a:rPr lang="ru-RU" b="1" dirty="0" smtClean="0"/>
              <a:t>помогут</a:t>
            </a:r>
            <a:r>
              <a:rPr lang="ru-RU" b="1" dirty="0"/>
              <a:t> </a:t>
            </a:r>
            <a:r>
              <a:rPr lang="ru-RU" b="1" dirty="0" smtClean="0"/>
              <a:t>следующие </a:t>
            </a:r>
            <a:r>
              <a:rPr lang="ru-RU" b="1" i="1" dirty="0" smtClean="0"/>
              <a:t>навыки</a:t>
            </a:r>
            <a:r>
              <a:rPr lang="ru-RU" b="1" dirty="0" smtClean="0"/>
              <a:t>:</a:t>
            </a:r>
          </a:p>
          <a:p>
            <a:pPr marL="0" indent="0" fontAlgn="base">
              <a:buNone/>
            </a:pPr>
            <a:endParaRPr lang="ru-RU" dirty="0"/>
          </a:p>
          <a:p>
            <a:pPr fontAlgn="base"/>
            <a:r>
              <a:rPr lang="ru-RU" dirty="0"/>
              <a:t>игнорировать неизвестное, если оно не мешает выполнению поставленной задачи;</a:t>
            </a:r>
          </a:p>
          <a:p>
            <a:pPr fontAlgn="base"/>
            <a:r>
              <a:rPr lang="ru-RU" dirty="0"/>
              <a:t>вычленять смысловую информацию;</a:t>
            </a:r>
          </a:p>
          <a:p>
            <a:pPr fontAlgn="base"/>
            <a:r>
              <a:rPr lang="ru-RU" dirty="0"/>
              <a:t>читать по ключевым словам;</a:t>
            </a:r>
          </a:p>
          <a:p>
            <a:pPr fontAlgn="base"/>
            <a:r>
              <a:rPr lang="ru-RU" dirty="0"/>
              <a:t>работать со словарем;</a:t>
            </a:r>
          </a:p>
          <a:p>
            <a:pPr fontAlgn="base"/>
            <a:r>
              <a:rPr lang="ru-RU" dirty="0"/>
              <a:t>использовать сноски и комментарии, предлагаемые в тексте;</a:t>
            </a:r>
          </a:p>
          <a:p>
            <a:pPr fontAlgn="base"/>
            <a:r>
              <a:rPr lang="ru-RU" dirty="0"/>
              <a:t>интерпретировать и трансформировать текст.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826381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r="4153"/>
          <a:stretch/>
        </p:blipFill>
        <p:spPr>
          <a:xfrm>
            <a:off x="4989161" y="620688"/>
            <a:ext cx="4143263" cy="610428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751021"/>
            <a:ext cx="4401371" cy="6104282"/>
          </a:xfrm>
          <a:prstGeom prst="rect">
            <a:avLst/>
          </a:prstGeom>
        </p:spPr>
      </p:pic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9697"/>
            <a:ext cx="1187624" cy="1627098"/>
          </a:xfrm>
          <a:prstGeom prst="rect">
            <a:avLst/>
          </a:prstGeom>
          <a:noFill/>
        </p:spPr>
      </p:pic>
      <p:sp>
        <p:nvSpPr>
          <p:cNvPr id="5" name="Пятиугольник 4"/>
          <p:cNvSpPr/>
          <p:nvPr/>
        </p:nvSpPr>
        <p:spPr>
          <a:xfrm>
            <a:off x="179512" y="3356992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65169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:\Delo-New\ОГР\Казеичева (Бурова)\СОЦСЕТИ!!!\необходимые иллюстрации включая мои личные фотографии\36516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1606" y="2534098"/>
            <a:ext cx="4732892" cy="3155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Выноска-облако 4"/>
          <p:cNvSpPr/>
          <p:nvPr/>
        </p:nvSpPr>
        <p:spPr>
          <a:xfrm>
            <a:off x="5321457" y="572659"/>
            <a:ext cx="2430270" cy="1404156"/>
          </a:xfrm>
          <a:prstGeom prst="cloudCallout">
            <a:avLst>
              <a:gd name="adj1" fmla="val -32049"/>
              <a:gd name="adj2" fmla="val 96866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chemeClr val="accent5"/>
                </a:solidFill>
              </a:rPr>
              <a:t>Обучение чтению</a:t>
            </a:r>
            <a:endParaRPr lang="ru-RU" sz="2400" i="1" dirty="0">
              <a:solidFill>
                <a:schemeClr val="accent5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569493" y="450376"/>
            <a:ext cx="2788559" cy="1526439"/>
          </a:xfrm>
          <a:prstGeom prst="cloudCallout">
            <a:avLst>
              <a:gd name="adj1" fmla="val 86565"/>
              <a:gd name="adj2" fmla="val 93040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chemeClr val="accent5"/>
                </a:solidFill>
              </a:rPr>
              <a:t>Глубина понимания</a:t>
            </a:r>
            <a:endParaRPr lang="ru-RU" sz="2400" i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88858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250" y="1199222"/>
            <a:ext cx="4316742" cy="56587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344538"/>
            <a:ext cx="4137234" cy="5513462"/>
          </a:xfrm>
          <a:prstGeom prst="rect">
            <a:avLst/>
          </a:prstGeom>
        </p:spPr>
      </p:pic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147145"/>
            <a:ext cx="1187624" cy="1627098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3761" y="273269"/>
            <a:ext cx="7773126" cy="1199222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Какой тип чтения вы бы использовали для выполнения задания?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794266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3637" y="390376"/>
            <a:ext cx="4181475" cy="62674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2975" y="404664"/>
            <a:ext cx="4391025" cy="6238875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67963" y="4581128"/>
            <a:ext cx="1512168" cy="2062411"/>
            <a:chOff x="4405312" y="2154621"/>
            <a:chExt cx="2804784" cy="3836275"/>
          </a:xfrm>
        </p:grpSpPr>
        <p:pic>
          <p:nvPicPr>
            <p:cNvPr id="8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9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5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  <p:sp>
        <p:nvSpPr>
          <p:cNvPr id="10" name="Пятиугольник 9"/>
          <p:cNvSpPr/>
          <p:nvPr/>
        </p:nvSpPr>
        <p:spPr>
          <a:xfrm>
            <a:off x="68232" y="1124744"/>
            <a:ext cx="1964464" cy="936104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556038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28575"/>
            <a:ext cx="4752528" cy="6829425"/>
          </a:xfrm>
          <a:prstGeom prst="rect">
            <a:avLst/>
          </a:prstGeom>
        </p:spPr>
      </p:pic>
      <p:pic>
        <p:nvPicPr>
          <p:cNvPr id="3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1872208" cy="2556760"/>
          </a:xfrm>
          <a:prstGeom prst="rect">
            <a:avLst/>
          </a:prstGeom>
          <a:noFill/>
        </p:spPr>
      </p:pic>
      <p:sp>
        <p:nvSpPr>
          <p:cNvPr id="4" name="Пятиугольник 3"/>
          <p:cNvSpPr/>
          <p:nvPr/>
        </p:nvSpPr>
        <p:spPr>
          <a:xfrm>
            <a:off x="683568" y="3645024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</a:p>
          <a:p>
            <a:pPr algn="ctr"/>
            <a:r>
              <a:rPr lang="ru-RU" dirty="0" smtClean="0"/>
              <a:t>Нелинейный текст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757094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67444"/>
            <a:ext cx="4968552" cy="67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ятиугольник 6"/>
          <p:cNvSpPr/>
          <p:nvPr/>
        </p:nvSpPr>
        <p:spPr>
          <a:xfrm>
            <a:off x="611560" y="4293096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  <a:p>
            <a:pPr algn="ctr"/>
            <a:r>
              <a:rPr lang="ru-RU" dirty="0" smtClean="0"/>
              <a:t>Эпистолярный жанр</a:t>
            </a:r>
            <a:endParaRPr lang="ru-RU" dirty="0"/>
          </a:p>
        </p:txBody>
      </p:sp>
      <p:pic>
        <p:nvPicPr>
          <p:cNvPr id="8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821" y="725213"/>
            <a:ext cx="1800589" cy="24208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5533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t="3380" b="86434"/>
          <a:stretch/>
        </p:blipFill>
        <p:spPr>
          <a:xfrm>
            <a:off x="2195736" y="204146"/>
            <a:ext cx="6783343" cy="9520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8455" t="12373" r="2507" b="2121"/>
          <a:stretch/>
        </p:blipFill>
        <p:spPr>
          <a:xfrm rot="5400000">
            <a:off x="3263279" y="500609"/>
            <a:ext cx="5062872" cy="6698569"/>
          </a:xfrm>
          <a:prstGeom prst="rect">
            <a:avLst/>
          </a:prstGeom>
        </p:spPr>
      </p:pic>
      <p:pic>
        <p:nvPicPr>
          <p:cNvPr id="7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227" y="546537"/>
            <a:ext cx="1800589" cy="2420889"/>
          </a:xfrm>
          <a:prstGeom prst="rect">
            <a:avLst/>
          </a:prstGeom>
          <a:noFill/>
        </p:spPr>
      </p:pic>
      <p:sp>
        <p:nvSpPr>
          <p:cNvPr id="8" name="Пятиугольник 7"/>
          <p:cNvSpPr/>
          <p:nvPr/>
        </p:nvSpPr>
        <p:spPr>
          <a:xfrm>
            <a:off x="107504" y="3356992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343699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t="6278"/>
          <a:stretch/>
        </p:blipFill>
        <p:spPr>
          <a:xfrm>
            <a:off x="277150" y="354843"/>
            <a:ext cx="6638455" cy="330275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71470" y="3160380"/>
            <a:ext cx="6675859" cy="3697620"/>
          </a:xfrm>
          <a:prstGeom prst="rect">
            <a:avLst/>
          </a:prstGeom>
        </p:spPr>
      </p:pic>
      <p:pic>
        <p:nvPicPr>
          <p:cNvPr id="4" name="Рисунок 3" descr="Reader_7_8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9757" y="354843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9074" y="4271749"/>
            <a:ext cx="2682472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69588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5135" y="271818"/>
            <a:ext cx="6449429" cy="3262952"/>
          </a:xfrm>
          <a:prstGeom prst="rect">
            <a:avLst/>
          </a:prstGeom>
        </p:spPr>
      </p:pic>
      <p:pic>
        <p:nvPicPr>
          <p:cNvPr id="3" name="Рисунок 2" descr="Reader_7_8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9757" y="354843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1707" y="3904823"/>
            <a:ext cx="6882293" cy="23185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9074" y="4271749"/>
            <a:ext cx="2682472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33513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6107" b="6413"/>
          <a:stretch>
            <a:fillRect/>
          </a:stretch>
        </p:blipFill>
        <p:spPr bwMode="auto">
          <a:xfrm>
            <a:off x="3489271" y="157656"/>
            <a:ext cx="5434043" cy="6537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Y:\Delo-New\Oblozhki\Titul\Big\ReadUp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702" y="263582"/>
            <a:ext cx="1650174" cy="2279922"/>
          </a:xfrm>
          <a:prstGeom prst="rect">
            <a:avLst/>
          </a:prstGeom>
          <a:noFill/>
        </p:spPr>
      </p:pic>
      <p:sp>
        <p:nvSpPr>
          <p:cNvPr id="6" name="Пятиугольник 5"/>
          <p:cNvSpPr/>
          <p:nvPr/>
        </p:nvSpPr>
        <p:spPr>
          <a:xfrm rot="21012760">
            <a:off x="2093959" y="218047"/>
            <a:ext cx="2664296" cy="1155326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r>
              <a:rPr lang="ru-RU" dirty="0" smtClean="0"/>
              <a:t>росмотрово-п</a:t>
            </a:r>
            <a:r>
              <a:rPr lang="ru-RU" dirty="0" smtClean="0"/>
              <a:t>оисковое </a:t>
            </a:r>
            <a:r>
              <a:rPr lang="ru-RU" dirty="0" smtClean="0"/>
              <a:t>чтение</a:t>
            </a:r>
            <a:endParaRPr lang="ru-RU" dirty="0"/>
          </a:p>
        </p:txBody>
      </p:sp>
      <p:sp>
        <p:nvSpPr>
          <p:cNvPr id="8" name="Пятиугольник 7"/>
          <p:cNvSpPr/>
          <p:nvPr/>
        </p:nvSpPr>
        <p:spPr>
          <a:xfrm rot="21421580">
            <a:off x="837972" y="3407936"/>
            <a:ext cx="2664296" cy="1155326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Изучающее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863992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1668" y="2175641"/>
            <a:ext cx="7312332" cy="4275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Y:\Delo-New\Oblozhki\Titul\Big\ReadUp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702" y="263582"/>
            <a:ext cx="1650174" cy="2279922"/>
          </a:xfrm>
          <a:prstGeom prst="rect">
            <a:avLst/>
          </a:prstGeom>
          <a:noFill/>
        </p:spPr>
      </p:pic>
      <p:sp>
        <p:nvSpPr>
          <p:cNvPr id="4" name="Пятиугольник 3"/>
          <p:cNvSpPr/>
          <p:nvPr/>
        </p:nvSpPr>
        <p:spPr>
          <a:xfrm rot="767821">
            <a:off x="2451310" y="712032"/>
            <a:ext cx="2664296" cy="1155326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r>
              <a:rPr lang="ru-RU" dirty="0" smtClean="0"/>
              <a:t>росмотрово-п</a:t>
            </a:r>
            <a:r>
              <a:rPr lang="ru-RU" dirty="0" smtClean="0"/>
              <a:t>оисковое </a:t>
            </a:r>
            <a:r>
              <a:rPr lang="ru-RU" dirty="0" smtClean="0"/>
              <a:t>чтение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s636830.vk.me/v636830776/b82e/gVneCq5AkC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0686" y="177420"/>
            <a:ext cx="4965586" cy="6469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785" y="327545"/>
            <a:ext cx="1800589" cy="2420889"/>
          </a:xfrm>
          <a:prstGeom prst="rect">
            <a:avLst/>
          </a:prstGeom>
          <a:noFill/>
        </p:spPr>
      </p:pic>
      <p:sp>
        <p:nvSpPr>
          <p:cNvPr id="4" name="Пятиугольник 3"/>
          <p:cNvSpPr/>
          <p:nvPr/>
        </p:nvSpPr>
        <p:spPr>
          <a:xfrm>
            <a:off x="677168" y="3153484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</a:t>
            </a:r>
            <a:r>
              <a:rPr lang="ru-RU" dirty="0" smtClean="0"/>
              <a:t>чтение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056459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149" y="365126"/>
            <a:ext cx="8011236" cy="13255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Чем характеризуется </a:t>
            </a:r>
            <a:r>
              <a:rPr lang="ru-RU" sz="4000" b="1" dirty="0" smtClean="0"/>
              <a:t>глубина понимания</a:t>
            </a:r>
            <a:r>
              <a:rPr lang="ru-RU" sz="4000" dirty="0" smtClean="0"/>
              <a:t>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13051554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s636830.vk.me/v636830776/b7e8/Gv6l0mDfTb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125" y="674419"/>
            <a:ext cx="4271750" cy="599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cs636830.vk.me/v636830776/b7f2/bowOaTVNfj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27" b="12432"/>
          <a:stretch/>
        </p:blipFill>
        <p:spPr bwMode="auto">
          <a:xfrm>
            <a:off x="4546744" y="2603404"/>
            <a:ext cx="4380931" cy="425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Reader_5_6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53833" y="199696"/>
            <a:ext cx="1722434" cy="236462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348589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eader_10_11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455" y="183691"/>
            <a:ext cx="1911250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3074" name="Picture 2" descr="http://cs636830.vk.me/v636830776/b7fc/rWSr46ncGz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154034" y="1059460"/>
            <a:ext cx="6517360" cy="476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23944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eader_10_11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455" y="183691"/>
            <a:ext cx="1911250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4098" name="Picture 2" descr="http://cs636830.vk.me/v636830776/b806/MPUn8_snpj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069" b="5961"/>
          <a:stretch/>
        </p:blipFill>
        <p:spPr bwMode="auto">
          <a:xfrm>
            <a:off x="2361061" y="1910687"/>
            <a:ext cx="6361973" cy="442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033984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eader_10_11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455" y="183691"/>
            <a:ext cx="1911250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122" name="Picture 2" descr="http://cs636830.vk.me/v636830776/b824/yGwdA2bc5v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4019" y="183691"/>
            <a:ext cx="5643823" cy="64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411414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863" y="0"/>
            <a:ext cx="4382361" cy="6026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8224" y="23580"/>
            <a:ext cx="4365214" cy="6003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98044" y="4653887"/>
            <a:ext cx="1515307" cy="2088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926458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2440949"/>
              </p:ext>
            </p:extLst>
          </p:nvPr>
        </p:nvGraphicFramePr>
        <p:xfrm>
          <a:off x="126124" y="168792"/>
          <a:ext cx="8881242" cy="6381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0"/>
                <a:gridCol w="3394842"/>
              </a:tblGrid>
              <a:tr h="92456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Примеры</a:t>
                      </a:r>
                      <a:r>
                        <a:rPr lang="ru-RU" sz="2400" baseline="0" dirty="0" smtClean="0"/>
                        <a:t> ф</a:t>
                      </a:r>
                      <a:r>
                        <a:rPr lang="ru-RU" sz="2400" dirty="0" smtClean="0"/>
                        <a:t>ормулировок заданий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Типы чтения</a:t>
                      </a:r>
                      <a:endParaRPr lang="ru-RU" sz="2400" dirty="0"/>
                    </a:p>
                  </a:txBody>
                  <a:tcPr/>
                </a:tc>
              </a:tr>
              <a:tr h="1029734"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en-US" dirty="0" smtClean="0"/>
                        <a:t>Read the cartoon. Do</a:t>
                      </a:r>
                      <a:r>
                        <a:rPr lang="en-US" baseline="0" dirty="0" smtClean="0"/>
                        <a:t> you agree with the student?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en-US" baseline="0" dirty="0" smtClean="0"/>
                        <a:t>Read Part IV of the extract from the book by Jerome K. Jerome … and say what makes the narrator angry.</a:t>
                      </a:r>
                      <a:endParaRPr lang="ru-RU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Ознакомительное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baseline="0" dirty="0" smtClean="0"/>
                        <a:t>чтение</a:t>
                      </a:r>
                      <a:endParaRPr lang="ru-RU" sz="2000" dirty="0"/>
                    </a:p>
                  </a:txBody>
                  <a:tcPr/>
                </a:tc>
              </a:tr>
              <a:tr h="21415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</a:t>
                      </a:r>
                      <a:r>
                        <a:rPr lang="en-US" dirty="0" smtClean="0"/>
                        <a:t>) Look through the story</a:t>
                      </a:r>
                      <a:r>
                        <a:rPr lang="en-US" baseline="0" dirty="0" smtClean="0"/>
                        <a:t> and find some jokes that you thought were funny.</a:t>
                      </a: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2) Read the texts quickly and match them with the inventions.</a:t>
                      </a:r>
                      <a:endParaRPr lang="ru-RU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 smtClean="0"/>
                        <a:t>3) </a:t>
                      </a:r>
                      <a:r>
                        <a:rPr lang="en-US" baseline="0" dirty="0" smtClean="0"/>
                        <a:t>Write a list of all Bob’s presents. Who gave what</a:t>
                      </a:r>
                      <a:r>
                        <a:rPr lang="en-US" baseline="0" dirty="0" smtClean="0"/>
                        <a:t>?</a:t>
                      </a:r>
                      <a:endParaRPr lang="ru-RU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4) </a:t>
                      </a:r>
                      <a:r>
                        <a:rPr lang="en-US" dirty="0" smtClean="0"/>
                        <a:t>Read the advertisements and match them to the titles.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Просмотрово-поисковое </a:t>
                      </a:r>
                      <a:r>
                        <a:rPr lang="ru-RU" sz="2000" dirty="0" smtClean="0"/>
                        <a:t>чтение</a:t>
                      </a:r>
                      <a:endParaRPr lang="ru-RU" sz="2000" dirty="0"/>
                    </a:p>
                  </a:txBody>
                  <a:tcPr/>
                </a:tc>
              </a:tr>
              <a:tr h="1744098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en-US" dirty="0" smtClean="0"/>
                        <a:t>1) Find the underlined phrases in the text and translate them into Russian.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en-US" dirty="0" smtClean="0"/>
                        <a:t>2) Look at the sentences from the texts. What words</a:t>
                      </a:r>
                      <a:r>
                        <a:rPr lang="en-US" baseline="0" dirty="0" smtClean="0"/>
                        <a:t> or phrases can replace the words in italics without changing the meaning?</a:t>
                      </a:r>
                      <a:r>
                        <a:rPr lang="en-US" dirty="0" smtClean="0"/>
                        <a:t>  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en-US" dirty="0" smtClean="0"/>
                        <a:t>3) Read the</a:t>
                      </a:r>
                      <a:r>
                        <a:rPr lang="en-US" baseline="0" dirty="0" smtClean="0"/>
                        <a:t> introduction to the chapter . What do you think the Mock Turtle will tell the girl about?  Read the text and check your guesses.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Изучающее</a:t>
                      </a:r>
                      <a:r>
                        <a:rPr lang="ru-RU" sz="2000" baseline="0" dirty="0" smtClean="0"/>
                        <a:t> чтение</a:t>
                      </a:r>
                      <a:endParaRPr lang="en-US" sz="2000" baseline="0" dirty="0" smtClean="0"/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(the answers are based on material that is in the text but not explicitly stated)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323171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600" dirty="0" smtClean="0"/>
              <a:t>Система подготовки к итоговой аттестации</a:t>
            </a:r>
          </a:p>
        </p:txBody>
      </p:sp>
      <p:pic>
        <p:nvPicPr>
          <p:cNvPr id="13315" name="Содержимое 8" descr="kaufman itogovye testy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4025" y="1484313"/>
            <a:ext cx="3590925" cy="4948237"/>
          </a:xfrm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Сборник итоговых контрольных работ для выпускников начальной школы содержит 4 теста, состоящих из разделов „</a:t>
            </a:r>
            <a:r>
              <a:rPr lang="ru-RU" dirty="0" err="1" smtClean="0"/>
              <a:t>Аудирование</a:t>
            </a:r>
            <a:r>
              <a:rPr lang="ru-RU" dirty="0" smtClean="0"/>
              <a:t>“, „Чтение“, „Лексика и грамматика“, „Письмо“ и „Говорение“, и предназначен для использования в IV четверти 4-го класса. По тематическому содержанию и языковому наполнению задания тестов соответствуют требованиям Примерной программы по английскому языку для начальной школы.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https://www.englishteachers.ru/Wares/529.html?backto=V2FyZXM/Y2F0ZWdvcnk9MiZwYWdlPQ</a:t>
            </a:r>
            <a:r>
              <a:rPr lang="en-US" dirty="0" smtClean="0"/>
              <a:t>==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4"/>
              </a:rPr>
              <a:t>http://audio.neteducom.com/books/14/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/>
              <a:t>Система подготовки к итоговой аттестации</a:t>
            </a:r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„</a:t>
            </a:r>
            <a:r>
              <a:rPr lang="ru-RU" dirty="0" err="1" smtClean="0"/>
              <a:t>Метапредметный</a:t>
            </a:r>
            <a:r>
              <a:rPr lang="ru-RU" dirty="0" smtClean="0"/>
              <a:t> портфель ученика 4 класса” предназначен для мониторинга достижения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результатов.</a:t>
            </a:r>
            <a:br>
              <a:rPr lang="ru-RU" dirty="0" smtClean="0"/>
            </a:b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Пособие по тематическому содержанию и языковому наполнению соответствует Примерной программе по иностранному языку для начальной школы, в нем даны подробные методические рекомендации для педагога. Может использоваться с любым учебником английского языка для начальной школы.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www.englishteachers.ru/Wares/537.html</a:t>
            </a:r>
            <a:r>
              <a:rPr lang="ru-RU" dirty="0" smtClean="0"/>
              <a:t>  </a:t>
            </a:r>
          </a:p>
        </p:txBody>
      </p:sp>
      <p:pic>
        <p:nvPicPr>
          <p:cNvPr id="14340" name="Picture 2" descr="https://www.englishteachers.ru/uploadedfiles/waresimgs/53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47767" y="1841938"/>
            <a:ext cx="32893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/>
              <a:t>Система подготовки к итоговой аттестации</a:t>
            </a:r>
            <a:endParaRPr lang="ru-RU" dirty="0" smtClean="0"/>
          </a:p>
        </p:txBody>
      </p:sp>
      <p:sp>
        <p:nvSpPr>
          <p:cNvPr id="33795" name="Содержимое 4"/>
          <p:cNvSpPr>
            <a:spLocks noGrp="1"/>
          </p:cNvSpPr>
          <p:nvPr>
            <p:ph sz="half" idx="2"/>
          </p:nvPr>
        </p:nvSpPr>
        <p:spPr>
          <a:xfrm>
            <a:off x="4500563" y="1600200"/>
            <a:ext cx="4392612" cy="4525963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Учебное пособие содержит тренировочные тесты для подготовки к устной части ОГЭ по английскому языку в новом формате. По тематике, уровню сложности и формату тесты соответствуют экзаменационным заданиям. Каждый тест посвящен отдельной теме, что позволяет учащимся повторить пройденный материал и отработать необходимый лексический запас. Тексты для чтения (задание 1) и вопросы телефонного опроса (задание 2) записаны в </a:t>
            </a:r>
            <a:r>
              <a:rPr lang="ru-RU" dirty="0" err="1" smtClean="0"/>
              <a:t>аудиоприложении</a:t>
            </a:r>
            <a:r>
              <a:rPr lang="ru-RU" dirty="0" smtClean="0"/>
              <a:t>. </a:t>
            </a:r>
            <a:br>
              <a:rPr lang="ru-RU" dirty="0" smtClean="0"/>
            </a:br>
            <a:endParaRPr lang="ru-RU" altLang="ru-RU" dirty="0" smtClean="0">
              <a:hlinkClick r:id="rId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ru-RU" dirty="0" smtClean="0">
                <a:hlinkClick r:id="rId2"/>
              </a:rPr>
              <a:t>https://www.englishteachers.ru/Wares/527.html</a:t>
            </a:r>
            <a:endParaRPr lang="ru-RU" alt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ru-RU" dirty="0" smtClean="0">
                <a:hlinkClick r:id="rId3"/>
              </a:rPr>
              <a:t>http://audio.neteducom.com/books/15/</a:t>
            </a:r>
            <a:endParaRPr lang="ru-RU" alt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altLang="ru-RU" dirty="0" smtClean="0"/>
          </a:p>
        </p:txBody>
      </p:sp>
      <p:pic>
        <p:nvPicPr>
          <p:cNvPr id="15364" name="Содержимое 5" descr="ОГЭ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39750" y="1484313"/>
            <a:ext cx="3754438" cy="51482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/>
              <a:t>Система подготовки к итоговой аттестации</a:t>
            </a:r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Учебное пособие содержит тренировочные тесты для подготовки к разделу «Чтение» письменной части ОГЭ по английскому языку в новом формате. По тематике, уровню сложности и формату тесты полностью соответствуют реальным экзаменационным заданиям.</a:t>
            </a:r>
            <a:br>
              <a:rPr lang="ru-RU" dirty="0" smtClean="0"/>
            </a:b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Представленные в пособии тексты позволяют учащимся отработать выполнение заданий по чтению в формате ОГЭ, научиться распределять время в процессе выполнения тренировочных тестов, систематизировать ранее изученный материал.</a:t>
            </a:r>
            <a:br>
              <a:rPr lang="ru-RU" dirty="0" smtClean="0"/>
            </a:b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Пособие включает инструкцию по выполнению заданий и ответы ко всем заданиям тестов.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www.englishteachers.ru/Wares/536.html</a:t>
            </a:r>
            <a:r>
              <a:rPr lang="ru-RU" dirty="0" smtClean="0"/>
              <a:t> </a:t>
            </a:r>
          </a:p>
        </p:txBody>
      </p:sp>
      <p:pic>
        <p:nvPicPr>
          <p:cNvPr id="1638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47713" y="1565275"/>
            <a:ext cx="3463925" cy="48275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149" y="365126"/>
            <a:ext cx="8011236" cy="13255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Чем характеризуется </a:t>
            </a:r>
            <a:r>
              <a:rPr lang="ru-RU" sz="4000" b="1" dirty="0" smtClean="0"/>
              <a:t>глубина понимания</a:t>
            </a:r>
            <a:r>
              <a:rPr lang="ru-RU" sz="4000" dirty="0" smtClean="0"/>
              <a:t>?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6020" y="2658139"/>
            <a:ext cx="6727493" cy="2841909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Г</a:t>
            </a:r>
            <a:r>
              <a:rPr lang="ru-RU" b="1" dirty="0" smtClean="0"/>
              <a:t>лубина понимания характеризуется </a:t>
            </a:r>
            <a:r>
              <a:rPr lang="ru-RU" b="1" dirty="0"/>
              <a:t>тем</a:t>
            </a:r>
            <a:r>
              <a:rPr lang="ru-RU" b="1" dirty="0" smtClean="0"/>
              <a:t>, «</a:t>
            </a:r>
            <a:r>
              <a:rPr lang="ru-RU" b="1" dirty="0"/>
              <a:t>до какого порядка сущности проникает наша мысль в процессе понимания</a:t>
            </a:r>
            <a:r>
              <a:rPr lang="ru-RU" b="1" dirty="0" smtClean="0"/>
              <a:t>» </a:t>
            </a:r>
          </a:p>
          <a:p>
            <a:pPr marL="0" indent="0">
              <a:buNone/>
            </a:pPr>
            <a:r>
              <a:rPr lang="ru-RU" i="1" dirty="0" smtClean="0"/>
              <a:t>(Смирнов А.А</a:t>
            </a:r>
            <a:r>
              <a:rPr lang="ru-RU" i="1" dirty="0"/>
              <a:t>. Проблемы психологии памяти. — М, </a:t>
            </a:r>
            <a:r>
              <a:rPr lang="ru-RU" i="1" dirty="0" smtClean="0"/>
              <a:t>1966)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18808579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Система подготовки к итоговой аттестации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171950" cy="4824412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Практикум содержит задания, направленные на подготовку к олимпиадам учащихся 9–11-х классов, критерии оценивания ряда творческих заданий, включает краткие рекомендации, разбор типичных ошибок учащихся, допущенных при выполнении некоторых заданий, и </a:t>
            </a:r>
            <a:r>
              <a:rPr lang="ru-RU" dirty="0" err="1" smtClean="0"/>
              <a:t>аудиоприложение</a:t>
            </a:r>
            <a:r>
              <a:rPr lang="ru-RU" dirty="0" smtClean="0"/>
              <a:t> (CD MP3). Материал практикума позволяет развивать у школьников критическое мышление, творческие способности, умения самоанализа и самооценки и эффективно готовить школьников к участию во всех этапах олимпиад по английскому языку, от школьного до всероссийского.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"/>
              </a:rPr>
              <a:t>https://www.englishteachers.ru/Wares/525.html</a:t>
            </a:r>
            <a:r>
              <a:rPr lang="ru-RU" dirty="0"/>
              <a:t> </a:t>
            </a:r>
            <a:endParaRPr lang="ru-RU" dirty="0" smtClean="0"/>
          </a:p>
        </p:txBody>
      </p:sp>
      <p:pic>
        <p:nvPicPr>
          <p:cNvPr id="17412" name="Picture 2" descr="Y:\Delo-New\Oblozhki\Titul\Big\Olimp_20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41363" y="1489075"/>
            <a:ext cx="3470275" cy="47482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628650" y="270533"/>
            <a:ext cx="7886700" cy="1325563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Тренировочные материалы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Р. П. Мильруд. ЕГЭ. Английский язык. Устная часть. Тренировочные тесты.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160 заданий – по 40 заданий на каждую часть экзамена.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Аудиприложение</a:t>
            </a:r>
            <a:r>
              <a:rPr lang="ru-RU" dirty="0" smtClean="0"/>
              <a:t> содержит записи текстов задания 1 для самопроверки.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www.englishteachers.ru/Wares/535.html</a:t>
            </a:r>
            <a:r>
              <a:rPr lang="ru-RU" dirty="0" smtClean="0"/>
              <a:t> </a:t>
            </a:r>
          </a:p>
        </p:txBody>
      </p:sp>
      <p:pic>
        <p:nvPicPr>
          <p:cNvPr id="19460" name="Picture 2" descr="Y:\Delo-New\Oblozhki\Titul\Big\EGE_Millrood_20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47700" y="1341438"/>
            <a:ext cx="3759200" cy="51831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Пособия для обучения через песни</a:t>
            </a:r>
          </a:p>
        </p:txBody>
      </p:sp>
      <p:pic>
        <p:nvPicPr>
          <p:cNvPr id="20483" name="Picture 2" descr="Y:\Delo-New\Oblozhki\Titul\Big\Songs_2_4_cove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1635727"/>
            <a:ext cx="3600450" cy="4960937"/>
          </a:xfrm>
          <a:noFill/>
        </p:spPr>
      </p:pic>
      <p:pic>
        <p:nvPicPr>
          <p:cNvPr id="20484" name="Picture 3" descr="Y:\Delo-New\Oblozhki\Titul\Big\Songs_5_11_cove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463" y="1635727"/>
            <a:ext cx="3616325" cy="49577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2284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 smtClean="0"/>
              <a:t>Песни и стихи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3476" y="1112885"/>
            <a:ext cx="3953793" cy="5456081"/>
          </a:xfr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Аудиоприложения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к книгам: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http://audio.neteducom.com/books/1</a:t>
            </a:r>
            <a:r>
              <a:rPr lang="ru-RU" dirty="0" smtClean="0">
                <a:hlinkClick r:id="rId3"/>
              </a:rPr>
              <a:t>6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4"/>
              </a:rPr>
              <a:t>http://audio.neteducom.com/books/17/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Книги: </a:t>
            </a:r>
            <a:r>
              <a:rPr lang="en-US" dirty="0" smtClean="0">
                <a:hlinkClick r:id="rId5"/>
              </a:rPr>
              <a:t>https://www.englishteachers.ru/Wares/542.html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6"/>
              </a:rPr>
              <a:t>https://www.englishteachers.ru/Wares/543.html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17136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Книги для чтения</a:t>
            </a:r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3413" y="1268413"/>
            <a:ext cx="7826375" cy="53879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3"/>
          <p:cNvSpPr>
            <a:spLocks noGrp="1"/>
          </p:cNvSpPr>
          <p:nvPr>
            <p:ph type="title"/>
          </p:nvPr>
        </p:nvSpPr>
        <p:spPr>
          <a:xfrm>
            <a:off x="660181" y="126124"/>
            <a:ext cx="7886700" cy="1008993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Пособия по грамматике</a:t>
            </a:r>
          </a:p>
        </p:txBody>
      </p:sp>
      <p:pic>
        <p:nvPicPr>
          <p:cNvPr id="26627" name="Picture 2" descr="Y:\Delo-New\Oblozhki\Titul\Big\Tsebak_gramma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1319213"/>
            <a:ext cx="3671887" cy="5210175"/>
          </a:xfrm>
          <a:noFill/>
        </p:spPr>
      </p:pic>
      <p:pic>
        <p:nvPicPr>
          <p:cNvPr id="26628" name="Picture 3" descr="Y:\Delo-New\Oblozhki\Titul\Big\Tsebak_verb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463" y="1268413"/>
            <a:ext cx="3663950" cy="5181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661313"/>
            <a:ext cx="7886700" cy="35156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i="1" dirty="0" smtClean="0"/>
              <a:t>Thank you for your attention! 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xmlns="" val="755951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какой глубиной понимания?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485775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Читаем за завтраком газету – </a:t>
            </a:r>
          </a:p>
          <a:p>
            <a:pPr>
              <a:buNone/>
            </a:pPr>
            <a:r>
              <a:rPr lang="ru-RU" dirty="0" smtClean="0"/>
              <a:t>Читаем тексты на сайте, который выпал нам по нашему запросу в поисковике, во время подготовки к лекции – </a:t>
            </a:r>
          </a:p>
          <a:p>
            <a:pPr>
              <a:buNone/>
            </a:pPr>
            <a:r>
              <a:rPr lang="ru-RU" dirty="0" smtClean="0"/>
              <a:t>Читаем художественное произведение для того, чтобы сделать его лингвистический анализ –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9314" y="1825625"/>
            <a:ext cx="3505200" cy="435133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какой глубиной понимания?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485775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Читаем за завтраком газету – </a:t>
            </a:r>
          </a:p>
          <a:p>
            <a:pPr>
              <a:buNone/>
            </a:pPr>
            <a:r>
              <a:rPr lang="ru-RU" dirty="0" smtClean="0"/>
              <a:t>Читаем тексты на сайте, который выпал нам по нашему запросу в поисковике, во время подготовки к лекции – </a:t>
            </a:r>
          </a:p>
          <a:p>
            <a:pPr>
              <a:buNone/>
            </a:pPr>
            <a:r>
              <a:rPr lang="ru-RU" dirty="0" smtClean="0"/>
              <a:t>Читаем художественное произведение для того, чтобы сделать его лингвистический анализ –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9314" y="1825625"/>
            <a:ext cx="3505200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Знакомимся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какой глубиной понимания?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485775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Читаем за завтраком газету – </a:t>
            </a:r>
          </a:p>
          <a:p>
            <a:pPr>
              <a:buNone/>
            </a:pPr>
            <a:r>
              <a:rPr lang="ru-RU" dirty="0" smtClean="0"/>
              <a:t>Читаем тексты на сайте, который выпал нам по нашему запросу в поисковике, во время подготовки к лекции – </a:t>
            </a:r>
          </a:p>
          <a:p>
            <a:pPr>
              <a:buNone/>
            </a:pPr>
            <a:r>
              <a:rPr lang="ru-RU" dirty="0" smtClean="0"/>
              <a:t>Читаем художественное произведение для того, чтобы сделать его лингвистический анализ –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9314" y="1825625"/>
            <a:ext cx="3505200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Знакомимся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Просматриваем и ищем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какой глубиной понимания?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485775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Читаем за завтраком газету – </a:t>
            </a:r>
          </a:p>
          <a:p>
            <a:pPr>
              <a:buNone/>
            </a:pPr>
            <a:r>
              <a:rPr lang="ru-RU" dirty="0" smtClean="0"/>
              <a:t>Читаем тексты на сайте, который выпал нам по нашему запросу в поисковике, во время подготовки к лекции – </a:t>
            </a:r>
          </a:p>
          <a:p>
            <a:pPr>
              <a:buNone/>
            </a:pPr>
            <a:r>
              <a:rPr lang="ru-RU" dirty="0" smtClean="0"/>
              <a:t>Читаем художественное произведение для того, чтобы сделать его лингвистический анализ –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9314" y="1825625"/>
            <a:ext cx="3505200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Знакомимся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Просматриваем и ищем</a:t>
            </a:r>
          </a:p>
          <a:p>
            <a:endParaRPr lang="ru-RU" dirty="0" smtClean="0"/>
          </a:p>
          <a:p>
            <a:r>
              <a:rPr lang="ru-RU" dirty="0" smtClean="0"/>
              <a:t>Изучаем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206" y="0"/>
            <a:ext cx="8475260" cy="132556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 какой глубиной понимания предполагается читать данный текст?</a:t>
            </a:r>
            <a:endParaRPr lang="ru-RU" sz="36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573206" y="1636097"/>
            <a:ext cx="1512168" cy="2062411"/>
            <a:chOff x="4405312" y="2154621"/>
            <a:chExt cx="2804784" cy="3836275"/>
          </a:xfrm>
        </p:grpSpPr>
        <p:pic>
          <p:nvPicPr>
            <p:cNvPr id="5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6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3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4" cstate="print"/>
          <a:srcRect b="29624"/>
          <a:stretch/>
        </p:blipFill>
        <p:spPr>
          <a:xfrm>
            <a:off x="2600137" y="1325563"/>
            <a:ext cx="5561224" cy="5422889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3301659" y="1660634"/>
            <a:ext cx="4717734" cy="84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965329" y="1963395"/>
            <a:ext cx="1869430" cy="203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316385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479</TotalTime>
  <Words>1106</Words>
  <Application>Microsoft Office PowerPoint</Application>
  <PresentationFormat>Экран (4:3)</PresentationFormat>
  <Paragraphs>147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Обучение чтению на английском языке с заданной глубиной понимания текстов разных жанров (на примере пособий издательства “Титул”)</vt:lpstr>
      <vt:lpstr>Слайд 2</vt:lpstr>
      <vt:lpstr>Чем характеризуется глубина понимания?</vt:lpstr>
      <vt:lpstr>Чем характеризуется глубина понимания?</vt:lpstr>
      <vt:lpstr>С какой глубиной понимания?</vt:lpstr>
      <vt:lpstr>С какой глубиной понимания?</vt:lpstr>
      <vt:lpstr>С какой глубиной понимания?</vt:lpstr>
      <vt:lpstr>С какой глубиной понимания?</vt:lpstr>
      <vt:lpstr>С какой глубиной понимания предполагается читать данный текст?</vt:lpstr>
      <vt:lpstr>С какой глубиной понимания предполагается читать данный текст?</vt:lpstr>
      <vt:lpstr>Слайд 11</vt:lpstr>
      <vt:lpstr>Слайд 12</vt:lpstr>
      <vt:lpstr>Слайд 13</vt:lpstr>
      <vt:lpstr>Слайд 14</vt:lpstr>
      <vt:lpstr>Типы чтения</vt:lpstr>
      <vt:lpstr>Types of reading</vt:lpstr>
      <vt:lpstr>Как учить читать с необходимой глубиной понимания?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Система подготовки к итоговой аттестации</vt:lpstr>
      <vt:lpstr>Система подготовки к итоговой аттестации</vt:lpstr>
      <vt:lpstr>Система подготовки к итоговой аттестации</vt:lpstr>
      <vt:lpstr>Система подготовки к итоговой аттестации</vt:lpstr>
      <vt:lpstr>Система подготовки к итоговой аттестации</vt:lpstr>
      <vt:lpstr>Тренировочные материалы</vt:lpstr>
      <vt:lpstr>Пособия для обучения через песни</vt:lpstr>
      <vt:lpstr>Песни и стихи</vt:lpstr>
      <vt:lpstr>Книги для чтения</vt:lpstr>
      <vt:lpstr>Пособия по грамматике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чтению на английском языке в начальной школе  (на примере пособий издательства “Титул”)</dc:title>
  <dc:creator>Алена Казеичева</dc:creator>
  <cp:lastModifiedBy>bae</cp:lastModifiedBy>
  <cp:revision>71</cp:revision>
  <dcterms:created xsi:type="dcterms:W3CDTF">2016-05-24T20:14:43Z</dcterms:created>
  <dcterms:modified xsi:type="dcterms:W3CDTF">2016-05-25T13:35:49Z</dcterms:modified>
</cp:coreProperties>
</file>