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80" r:id="rId9"/>
    <p:sldId id="277" r:id="rId10"/>
    <p:sldId id="264" r:id="rId11"/>
    <p:sldId id="273" r:id="rId12"/>
    <p:sldId id="305" r:id="rId13"/>
    <p:sldId id="285" r:id="rId14"/>
    <p:sldId id="265" r:id="rId15"/>
    <p:sldId id="276" r:id="rId16"/>
    <p:sldId id="274" r:id="rId17"/>
    <p:sldId id="275" r:id="rId18"/>
    <p:sldId id="293" r:id="rId19"/>
    <p:sldId id="266" r:id="rId20"/>
    <p:sldId id="268" r:id="rId21"/>
    <p:sldId id="269" r:id="rId22"/>
    <p:sldId id="306" r:id="rId23"/>
    <p:sldId id="307" r:id="rId24"/>
    <p:sldId id="308" r:id="rId25"/>
    <p:sldId id="291" r:id="rId26"/>
    <p:sldId id="284" r:id="rId27"/>
    <p:sldId id="278" r:id="rId28"/>
    <p:sldId id="292" r:id="rId29"/>
    <p:sldId id="271" r:id="rId30"/>
    <p:sldId id="286" r:id="rId31"/>
    <p:sldId id="279" r:id="rId32"/>
    <p:sldId id="294" r:id="rId33"/>
    <p:sldId id="295" r:id="rId34"/>
    <p:sldId id="272" r:id="rId35"/>
    <p:sldId id="296" r:id="rId36"/>
    <p:sldId id="304" r:id="rId37"/>
    <p:sldId id="283" r:id="rId38"/>
    <p:sldId id="287" r:id="rId39"/>
    <p:sldId id="282" r:id="rId40"/>
    <p:sldId id="290" r:id="rId41"/>
    <p:sldId id="309" r:id="rId42"/>
    <p:sldId id="310" r:id="rId43"/>
    <p:sldId id="303" r:id="rId44"/>
    <p:sldId id="299" r:id="rId45"/>
    <p:sldId id="301" r:id="rId46"/>
    <p:sldId id="302" r:id="rId47"/>
    <p:sldId id="297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18" autoAdjust="0"/>
  </p:normalViewPr>
  <p:slideViewPr>
    <p:cSldViewPr>
      <p:cViewPr>
        <p:scale>
          <a:sx n="90" d="100"/>
          <a:sy n="90" d="100"/>
        </p:scale>
        <p:origin x="-594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2681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3509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3955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0089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8494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8770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6110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4982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6093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5723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6921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46C50-20D6-4C5F-B2AC-909D2C414EC6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752B7-42EE-4773-968A-FC04C14AA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9907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/584.html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forum=65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276456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Применение </a:t>
            </a:r>
            <a:r>
              <a:rPr lang="ru-RU" b="1" dirty="0" err="1" smtClean="0"/>
              <a:t>здоровьесберегающих</a:t>
            </a:r>
            <a:r>
              <a:rPr lang="ru-RU" b="1" dirty="0" smtClean="0"/>
              <a:t> </a:t>
            </a:r>
            <a:r>
              <a:rPr lang="ru-RU" b="1" dirty="0" smtClean="0"/>
              <a:t>технологий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smtClean="0"/>
              <a:t>в обучении английскому языку</a:t>
            </a:r>
            <a: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tx2"/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  <a:tileRect/>
                </a:gradFill>
                <a:effectLst/>
              </a:rPr>
              <a:t/>
            </a:r>
            <a:b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tx2"/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  <a:tileRect/>
                </a:gradFill>
                <a:effectLst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5085184"/>
            <a:ext cx="4672608" cy="1536576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Буров Илья Михайлович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ведущий методист издательства «Титул»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564904"/>
            <a:ext cx="2844353" cy="17306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8066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121"/>
            <a:ext cx="8229600" cy="1143000"/>
          </a:xfrm>
        </p:spPr>
        <p:txBody>
          <a:bodyPr/>
          <a:lstStyle/>
          <a:p>
            <a:r>
              <a:rPr lang="ru-RU" dirty="0" smtClean="0"/>
              <a:t>Основные принципы: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064896" cy="5256584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/>
              <a:t>«Не навреди!</a:t>
            </a:r>
            <a:r>
              <a:rPr lang="ru-RU" dirty="0" smtClean="0"/>
              <a:t>» - все применяемые методы, приемы, используемые средства должны быть обоснованными, проверенными на практике, не наносящими вреда здоровью ученика и учителя. </a:t>
            </a:r>
          </a:p>
          <a:p>
            <a:r>
              <a:rPr lang="ru-RU" i="1" dirty="0" smtClean="0"/>
              <a:t>Приоритет заботы о здоровье учителя и учащегося </a:t>
            </a:r>
            <a:r>
              <a:rPr lang="ru-RU" dirty="0" smtClean="0"/>
              <a:t>- все используемое должно быть оценено с позиции влияния на психофизиологическое состояние участников образовательного процесса. </a:t>
            </a:r>
            <a:endParaRPr lang="ru-RU" dirty="0"/>
          </a:p>
          <a:p>
            <a:r>
              <a:rPr lang="ru-RU" i="1" dirty="0" smtClean="0"/>
              <a:t>Непрерывность и преемственность</a:t>
            </a:r>
            <a:r>
              <a:rPr lang="ru-RU" dirty="0" smtClean="0"/>
              <a:t> - работа ведется не от случая к случаю, а каждый день и на каждом уроке. </a:t>
            </a:r>
          </a:p>
        </p:txBody>
      </p:sp>
    </p:spTree>
    <p:extLst>
      <p:ext uri="{BB962C8B-B14F-4D97-AF65-F5344CB8AC3E}">
        <p14:creationId xmlns:p14="http://schemas.microsoft.com/office/powerpoint/2010/main" xmlns="" val="97347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принципы: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dirty="0" smtClean="0"/>
              <a:t>Соответствие содержания и организации обучения возрастным особенностям</a:t>
            </a:r>
            <a:r>
              <a:rPr lang="ru-RU" dirty="0" smtClean="0"/>
              <a:t> учащихся - объем учебной нагрузки, сложность материала должны соответствовать возрасту учащихся. </a:t>
            </a:r>
          </a:p>
          <a:p>
            <a:r>
              <a:rPr lang="ru-RU" i="1" dirty="0" smtClean="0"/>
              <a:t>Комплексный, междисциплинарный подход</a:t>
            </a:r>
            <a:r>
              <a:rPr lang="ru-RU" dirty="0" smtClean="0"/>
              <a:t> - единство в действиях педагогов.</a:t>
            </a:r>
          </a:p>
          <a:p>
            <a:r>
              <a:rPr lang="ru-RU" i="1" dirty="0" smtClean="0"/>
              <a:t>Успех порождает успех</a:t>
            </a:r>
            <a:r>
              <a:rPr lang="ru-RU" dirty="0" smtClean="0"/>
              <a:t> - акцент делается только на хорошее; в любом поступке, действии сначала выделяют положительное, а только потом отмечают недостатки. </a:t>
            </a:r>
          </a:p>
          <a:p>
            <a:r>
              <a:rPr lang="ru-RU" i="1" dirty="0" smtClean="0"/>
              <a:t>Активность - активное включение, а любой процесс снижает риск переутомления.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1106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/>
          <a:lstStyle/>
          <a:p>
            <a:r>
              <a:rPr lang="ru-RU" dirty="0" smtClean="0"/>
              <a:t>Учет возрастных особенностей</a:t>
            </a:r>
            <a:endParaRPr lang="ru-RU" dirty="0"/>
          </a:p>
        </p:txBody>
      </p:sp>
      <p:sp>
        <p:nvSpPr>
          <p:cNvPr id="57346" name="AutoShape 2" descr="https://www.englishteachers.ru/uploadedfiles/waresimgs/5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7873638" cy="533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0725" t="35634" r="52546" b="18227"/>
          <a:stretch>
            <a:fillRect/>
          </a:stretch>
        </p:blipFill>
        <p:spPr bwMode="auto">
          <a:xfrm>
            <a:off x="0" y="0"/>
            <a:ext cx="1043608" cy="144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395663" y="30164"/>
            <a:ext cx="3713560" cy="6827837"/>
          </a:xfr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248"/>
          <a:stretch>
            <a:fillRect/>
          </a:stretch>
        </p:blipFill>
        <p:spPr bwMode="auto">
          <a:xfrm>
            <a:off x="2555777" y="332656"/>
            <a:ext cx="5828010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6245"/>
          <a:stretch>
            <a:fillRect/>
          </a:stretch>
        </p:blipFill>
        <p:spPr bwMode="auto">
          <a:xfrm>
            <a:off x="2339752" y="2560638"/>
            <a:ext cx="6144642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3" y="128589"/>
            <a:ext cx="1519659" cy="20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7718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принципы </a:t>
            </a:r>
            <a:r>
              <a:rPr lang="ru-RU" dirty="0" err="1" smtClean="0"/>
              <a:t>здоровьесбережения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 smtClean="0"/>
              <a:t>Снятие эмоционального напряжения:</a:t>
            </a:r>
          </a:p>
          <a:p>
            <a:r>
              <a:rPr lang="ru-RU" dirty="0" smtClean="0"/>
              <a:t>игровые методы;</a:t>
            </a:r>
          </a:p>
          <a:p>
            <a:r>
              <a:rPr lang="ru-RU" dirty="0" smtClean="0"/>
              <a:t>социокультурные аспекты, включенные в урок;</a:t>
            </a:r>
          </a:p>
          <a:p>
            <a:r>
              <a:rPr lang="ru-RU" dirty="0" smtClean="0"/>
              <a:t>интерактивные технологии;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3483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-10094"/>
            <a:ext cx="6688873" cy="676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95736" cy="24356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2847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116632"/>
            <a:ext cx="6126038" cy="1143000"/>
          </a:xfrm>
        </p:spPr>
        <p:txBody>
          <a:bodyPr/>
          <a:lstStyle/>
          <a:p>
            <a:r>
              <a:rPr lang="ru-RU" dirty="0" smtClean="0"/>
              <a:t>Социокультурный аспект</a:t>
            </a:r>
            <a:endParaRPr lang="ru-RU" dirty="0"/>
          </a:p>
        </p:txBody>
      </p:sp>
      <p:pic>
        <p:nvPicPr>
          <p:cNvPr id="4" name="Picture 2" descr="V:\pubs_new\happy_english.ru\Webinar\Презентация 02.12.13\HEru3SB2_p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932040" y="1140056"/>
            <a:ext cx="4110644" cy="5655434"/>
          </a:xfrm>
          <a:prstGeom prst="rect">
            <a:avLst/>
          </a:prstGeom>
          <a:noFill/>
        </p:spPr>
      </p:pic>
      <p:pic>
        <p:nvPicPr>
          <p:cNvPr id="6" name="Picture 2" descr="http://www.titul.ru/central/pickup.php?s=www_titul_ru&amp;i=xkfjcubdg1cagb8oyvdphijd1mvxkkh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9"/>
            <a:ext cx="1756292" cy="1728192"/>
          </a:xfrm>
          <a:prstGeom prst="rect">
            <a:avLst/>
          </a:prstGeom>
          <a:noFill/>
        </p:spPr>
      </p:pic>
      <p:pic>
        <p:nvPicPr>
          <p:cNvPr id="7" name="Picture 2" descr="V:\pubs_new\happy_english.ru\Webinar\Презентация 02.12.13\HEru3SB2_p47.jpg"/>
          <p:cNvPicPr>
            <a:picLocks noChangeAspect="1" noChangeArrowheads="1"/>
          </p:cNvPicPr>
          <p:nvPr/>
        </p:nvPicPr>
        <p:blipFill rotWithShape="1">
          <a:blip r:embed="rId2" cstate="print"/>
          <a:srcRect b="29316"/>
          <a:stretch/>
        </p:blipFill>
        <p:spPr bwMode="auto">
          <a:xfrm>
            <a:off x="1980637" y="260649"/>
            <a:ext cx="6133373" cy="59645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2198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/>
          <a:lstStyle/>
          <a:p>
            <a:r>
              <a:rPr lang="ru-RU" sz="3600" dirty="0" smtClean="0"/>
              <a:t>Социокультурный аспект</a:t>
            </a:r>
            <a:endParaRPr lang="ru-RU" sz="3600" dirty="0"/>
          </a:p>
        </p:txBody>
      </p:sp>
      <p:pic>
        <p:nvPicPr>
          <p:cNvPr id="4" name="Picture 2" descr="HEru6SB_22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08720"/>
            <a:ext cx="4376804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HEru6SB_2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908720"/>
            <a:ext cx="4398548" cy="580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87" y="1"/>
            <a:ext cx="1052696" cy="139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208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0839"/>
            <a:ext cx="5099819" cy="67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164"/>
          <a:stretch/>
        </p:blipFill>
        <p:spPr bwMode="auto">
          <a:xfrm>
            <a:off x="1699252" y="0"/>
            <a:ext cx="7476083" cy="656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4113" y="47021"/>
            <a:ext cx="4884191" cy="6746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E:\2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36493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161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принципы </a:t>
            </a:r>
            <a:r>
              <a:rPr lang="ru-RU" dirty="0" err="1" smtClean="0"/>
              <a:t>здоровьесбережения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smtClean="0"/>
              <a:t>Охрана здоровья и пропаганда здорового образа жизни:</a:t>
            </a:r>
          </a:p>
          <a:p>
            <a:pPr marL="0" indent="0">
              <a:buNone/>
            </a:pPr>
            <a:r>
              <a:rPr lang="ru-RU" dirty="0" smtClean="0"/>
              <a:t>Как показывают исследования, наиболее опасным фактором для здоровья человека является его образ жизни. Следовательно, если научить человека со школьных лет ответственно относиться к своему здоровью, то в будущем у него больше шансов жить, не болея.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285205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/>
          <a:lstStyle/>
          <a:p>
            <a:r>
              <a:rPr lang="ru-RU" dirty="0" smtClean="0"/>
              <a:t>70% времени бодрствования ребенок проводит в школе.</a:t>
            </a:r>
          </a:p>
          <a:p>
            <a:r>
              <a:rPr lang="ru-RU" dirty="0" smtClean="0"/>
              <a:t>По данным Института возрастной физиологии РАО 20-40% проблем со здоровьем связанно с школьной средой.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0877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Привитие здорового образа жизни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63622"/>
            <a:ext cx="3878585" cy="525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0934" y="0"/>
            <a:ext cx="5904480" cy="6719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www.englishteachers.ru/uploadedfiles/waresimgs/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22279"/>
            <a:ext cx="1691680" cy="232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097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принципы </a:t>
            </a:r>
            <a:r>
              <a:rPr lang="ru-RU" dirty="0" err="1" smtClean="0"/>
              <a:t>здоровьесбережения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99715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i="1" dirty="0" smtClean="0"/>
              <a:t>Комплексное использование личностно-ориентированного подхода в обучении:</a:t>
            </a:r>
          </a:p>
          <a:p>
            <a:r>
              <a:rPr lang="ru-RU" dirty="0" smtClean="0"/>
              <a:t>создание положительного эмоционального настроя на работу всех учеников в ходе урока; </a:t>
            </a:r>
          </a:p>
          <a:p>
            <a:r>
              <a:rPr lang="ru-RU" dirty="0" smtClean="0"/>
              <a:t>использование проблемных творческих заданий;</a:t>
            </a:r>
          </a:p>
          <a:p>
            <a:r>
              <a:rPr lang="ru-RU" dirty="0" smtClean="0"/>
              <a:t>стимулирование учеников к выбору и самостоятельному использованию разных способов выполнения заданий; </a:t>
            </a:r>
          </a:p>
          <a:p>
            <a:r>
              <a:rPr lang="ru-RU" dirty="0" smtClean="0"/>
              <a:t>применение заданий, позволяющих ученику самому выбирать тип, вид и форму материала (словесную, графическую, условно-символическую); </a:t>
            </a:r>
          </a:p>
          <a:p>
            <a:r>
              <a:rPr lang="ru-RU" dirty="0" smtClean="0"/>
              <a:t>рефлексия.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7818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59100" y="0"/>
            <a:ext cx="4986338" cy="6858000"/>
          </a:xfrm>
        </p:spPr>
      </p:pic>
      <p:pic>
        <p:nvPicPr>
          <p:cNvPr id="30723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1871662" cy="257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981075"/>
            <a:ext cx="4244975" cy="5837238"/>
          </a:xfrm>
        </p:spPr>
      </p:pic>
      <p:pic>
        <p:nvPicPr>
          <p:cNvPr id="399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59338" y="966788"/>
            <a:ext cx="4284662" cy="5891212"/>
          </a:xfrm>
        </p:spPr>
      </p:pic>
      <p:pic>
        <p:nvPicPr>
          <p:cNvPr id="39940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47637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713" y="109538"/>
            <a:ext cx="6307137" cy="658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5179"/>
          <a:stretch>
            <a:fillRect/>
          </a:stretch>
        </p:blipFill>
        <p:spPr>
          <a:xfrm>
            <a:off x="2484438" y="217488"/>
            <a:ext cx="5692775" cy="6640512"/>
          </a:xfrm>
        </p:spPr>
      </p:pic>
      <p:pic>
        <p:nvPicPr>
          <p:cNvPr id="40963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637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187"/>
            <a:ext cx="1982921" cy="268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0519"/>
            <a:ext cx="4642098" cy="656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2451"/>
            <a:ext cx="8144484" cy="530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407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C</a:t>
            </a:r>
            <a:r>
              <a:rPr lang="ru-RU" dirty="0" err="1" smtClean="0"/>
              <a:t>оздание</a:t>
            </a:r>
            <a:r>
              <a:rPr lang="ru-RU" dirty="0" smtClean="0"/>
              <a:t> положительного эмоционального настроя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390313"/>
            <a:ext cx="4032448" cy="5412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934"/>
          <a:stretch/>
        </p:blipFill>
        <p:spPr bwMode="auto">
          <a:xfrm>
            <a:off x="1645483" y="332656"/>
            <a:ext cx="7285033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88" y="0"/>
            <a:ext cx="1717109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7666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3" y="0"/>
            <a:ext cx="5004048" cy="686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2878" t="74431"/>
          <a:stretch>
            <a:fillRect/>
          </a:stretch>
        </p:blipFill>
        <p:spPr bwMode="auto">
          <a:xfrm>
            <a:off x="191313" y="2924944"/>
            <a:ext cx="91660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2135344" cy="2348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3088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4968602" cy="684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59" y="32923"/>
            <a:ext cx="1536605" cy="200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8392"/>
          <a:stretch/>
        </p:blipFill>
        <p:spPr bwMode="auto">
          <a:xfrm>
            <a:off x="11059" y="578178"/>
            <a:ext cx="8865418" cy="630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5827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Практические принципы: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dirty="0"/>
              <a:t>Ф</a:t>
            </a:r>
            <a:r>
              <a:rPr lang="ru-RU" i="1" dirty="0" smtClean="0"/>
              <a:t>изкультминутка, динамическая пауза</a:t>
            </a:r>
            <a:r>
              <a:rPr lang="ru-RU" dirty="0" smtClean="0"/>
              <a:t> (снимают напряжение общей моторики);</a:t>
            </a:r>
            <a:r>
              <a:rPr lang="ru-RU" b="1" dirty="0" smtClean="0"/>
              <a:t> </a:t>
            </a:r>
          </a:p>
          <a:p>
            <a:r>
              <a:rPr lang="ru-RU" i="1" dirty="0" smtClean="0"/>
              <a:t>смена видов деятельности</a:t>
            </a:r>
            <a:r>
              <a:rPr lang="ru-RU" dirty="0" smtClean="0"/>
              <a:t> (разнообразие заданий: читаю, слушаю, говорю, думаю, рассуждаю, пишу и т.д., направленных на поддержание интереса и снятия повышенной утомляемости); </a:t>
            </a:r>
          </a:p>
          <a:p>
            <a:r>
              <a:rPr lang="ru-RU" i="1" dirty="0" smtClean="0"/>
              <a:t>игра, игровые моменты</a:t>
            </a:r>
            <a:r>
              <a:rPr lang="ru-RU" dirty="0" smtClean="0"/>
              <a:t> (преобладающая форма деятельности у младших школьников, через которую ребенок познает мир, учится анализировать, обобщать, сравнивать); </a:t>
            </a:r>
            <a:endParaRPr lang="ru-RU" b="1" dirty="0"/>
          </a:p>
          <a:p>
            <a:r>
              <a:rPr lang="ru-RU" i="1" dirty="0" smtClean="0"/>
              <a:t>оптимальный темп ведения урока; </a:t>
            </a:r>
          </a:p>
        </p:txBody>
      </p:sp>
    </p:spTree>
    <p:extLst>
      <p:ext uri="{BB962C8B-B14F-4D97-AF65-F5344CB8AC3E}">
        <p14:creationId xmlns:p14="http://schemas.microsoft.com/office/powerpoint/2010/main" xmlns="" val="85074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Здоровье и технологии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24936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Здоровье – самая большая драгоценность, которая у нас есть.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Здоровье – это не только отсутствие болезней, а физическая, социальная, психолого-педагогическая гармония человека.</a:t>
            </a:r>
          </a:p>
          <a:p>
            <a:pPr marL="0" indent="0">
              <a:buNone/>
            </a:pPr>
            <a:r>
              <a:rPr lang="ru-RU" dirty="0" smtClean="0"/>
              <a:t>Здоровьесберегающие технологии предполагают такое обучение, при котором дети не устают, а продуктивность их работы возрастает.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054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283968" y="43708"/>
            <a:ext cx="4682381" cy="6829425"/>
          </a:xfrm>
          <a:noFill/>
        </p:spPr>
      </p:pic>
      <p:pic>
        <p:nvPicPr>
          <p:cNvPr id="43011" name="Picture 4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346" y="165146"/>
            <a:ext cx="1655341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624" b="35269"/>
          <a:stretch/>
        </p:blipFill>
        <p:spPr bwMode="auto">
          <a:xfrm>
            <a:off x="1842679" y="3768"/>
            <a:ext cx="7294603" cy="5513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002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4188" y="1"/>
            <a:ext cx="5009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437" t="14300" b="60500"/>
          <a:stretch>
            <a:fillRect/>
          </a:stretch>
        </p:blipFill>
        <p:spPr bwMode="auto">
          <a:xfrm>
            <a:off x="0" y="2132855"/>
            <a:ext cx="9144000" cy="3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41214" cy="2132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5559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1143000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-18404"/>
            <a:ext cx="4662003" cy="6895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000"/>
          <a:stretch/>
        </p:blipFill>
        <p:spPr bwMode="auto">
          <a:xfrm>
            <a:off x="1907704" y="1506533"/>
            <a:ext cx="7236297" cy="5351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https://www.englishteachers.ru/uploadedfiles/waresimgs/2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337"/>
            <a:ext cx="1763688" cy="240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837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0740" y="0"/>
            <a:ext cx="47071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11" r="411" b="33564"/>
          <a:stretch/>
        </p:blipFill>
        <p:spPr bwMode="auto">
          <a:xfrm>
            <a:off x="2483768" y="0"/>
            <a:ext cx="6660232" cy="644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s://www.englishteachers.ru/uploadedfiles/waresimgs/2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337"/>
            <a:ext cx="1835696" cy="250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769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Практические принципы: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/>
              <a:t>подача материала наиболее доступным рациональным способом</a:t>
            </a:r>
            <a:r>
              <a:rPr lang="ru-RU" dirty="0" smtClean="0"/>
              <a:t> (предполагает воздействие на все каналы); </a:t>
            </a:r>
          </a:p>
          <a:p>
            <a:r>
              <a:rPr lang="ru-RU" i="1" dirty="0" smtClean="0"/>
              <a:t>нестандартное размещение ученических рабочих мест в классе</a:t>
            </a:r>
            <a:r>
              <a:rPr lang="ru-RU" dirty="0" smtClean="0"/>
              <a:t>; </a:t>
            </a:r>
          </a:p>
          <a:p>
            <a:r>
              <a:rPr lang="ru-RU" i="1" dirty="0" smtClean="0"/>
              <a:t>чередование горизонтальных </a:t>
            </a:r>
            <a:r>
              <a:rPr lang="ru-RU" dirty="0" smtClean="0"/>
              <a:t>(работа за столом) и </a:t>
            </a:r>
            <a:r>
              <a:rPr lang="ru-RU" i="1" dirty="0" smtClean="0"/>
              <a:t>вертикальных рабочих плоскостей</a:t>
            </a:r>
            <a:r>
              <a:rPr lang="ru-RU" dirty="0" smtClean="0"/>
              <a:t>; </a:t>
            </a:r>
          </a:p>
          <a:p>
            <a:r>
              <a:rPr lang="ru-RU" i="1" dirty="0" smtClean="0"/>
              <a:t>использование разнообразных систем опроса;  </a:t>
            </a:r>
          </a:p>
          <a:p>
            <a:r>
              <a:rPr lang="ru-RU" i="1" dirty="0" smtClean="0"/>
              <a:t>музыкальное сопровождение;  </a:t>
            </a:r>
          </a:p>
          <a:p>
            <a:r>
              <a:rPr lang="ru-RU" i="1" dirty="0" smtClean="0"/>
              <a:t>групповой метод обучения.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9766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1497"/>
            <a:ext cx="6779096" cy="9786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8" y="1000125"/>
            <a:ext cx="8772525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7338591" cy="630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https://www.englishteachers.ru/uploadedfiles/waresimgs/2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62" y="0"/>
            <a:ext cx="1405309" cy="189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4411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1497"/>
            <a:ext cx="6779096" cy="9786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Рациональный способ подачи материала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6322" name="AutoShape 2" descr="https://www.englishteachers.ru/uploadedfiles/waresimgs/5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 cstate="print"/>
          <a:srcRect l="20672" t="19195" r="52750" b="35770"/>
          <a:stretch>
            <a:fillRect/>
          </a:stretch>
        </p:blipFill>
        <p:spPr bwMode="auto">
          <a:xfrm>
            <a:off x="0" y="1"/>
            <a:ext cx="1331640" cy="1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412776"/>
            <a:ext cx="7612558" cy="5223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4411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8289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Подача материала доступным способом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97802"/>
            <a:ext cx="4123006" cy="556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2341"/>
          <a:stretch/>
        </p:blipFill>
        <p:spPr bwMode="auto">
          <a:xfrm>
            <a:off x="588691" y="1772816"/>
            <a:ext cx="8555309" cy="203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7269"/>
            <a:ext cx="1475656" cy="195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752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HEru3SB1_0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0"/>
            <a:ext cx="5122754" cy="6862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4624"/>
            <a:ext cx="2135344" cy="2348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7522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0"/>
            <a:ext cx="5752315" cy="6836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909367" cy="249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2252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/>
          <a:lstStyle/>
          <a:p>
            <a:r>
              <a:rPr lang="ru-RU" dirty="0" smtClean="0"/>
              <a:t>Школьные факторы риска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424936" cy="5472608"/>
          </a:xfrm>
        </p:spPr>
        <p:txBody>
          <a:bodyPr>
            <a:noAutofit/>
          </a:bodyPr>
          <a:lstStyle/>
          <a:p>
            <a:r>
              <a:rPr lang="ru-RU" dirty="0" smtClean="0"/>
              <a:t>Стрессовая педагогическая тактика; </a:t>
            </a:r>
          </a:p>
          <a:p>
            <a:r>
              <a:rPr lang="ru-RU" dirty="0" smtClean="0"/>
              <a:t>Несоответствие методик и технологий обучения возрастным и функциональным возможностям школьников; </a:t>
            </a:r>
          </a:p>
          <a:p>
            <a:r>
              <a:rPr lang="ru-RU" dirty="0" smtClean="0"/>
              <a:t>Несоблюдение элементарных физиологических и гигиенических требований к организации учебного процесса; </a:t>
            </a:r>
          </a:p>
          <a:p>
            <a:r>
              <a:rPr lang="ru-RU" dirty="0" smtClean="0"/>
              <a:t>Недостаточная грамотность родителей в вопросах сохранения здоровья детей; </a:t>
            </a:r>
          </a:p>
        </p:txBody>
      </p:sp>
    </p:spTree>
    <p:extLst>
      <p:ext uri="{BB962C8B-B14F-4D97-AF65-F5344CB8AC3E}">
        <p14:creationId xmlns:p14="http://schemas.microsoft.com/office/powerpoint/2010/main" xmlns="" val="284761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640" y="188639"/>
            <a:ext cx="1784225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5683"/>
            <a:ext cx="4518273" cy="6456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88565"/>
            <a:ext cx="6264696" cy="5961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0550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Попробуем </a:t>
            </a:r>
            <a:r>
              <a:rPr lang="ru-RU" dirty="0" smtClean="0"/>
              <a:t>подвести итоги вместе?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Попробуем </a:t>
            </a:r>
            <a:r>
              <a:rPr lang="ru-RU" dirty="0" smtClean="0"/>
              <a:t>подвести итоги вместе?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Необходимо учитывать возрастные особенности учащихся;</a:t>
            </a:r>
          </a:p>
          <a:p>
            <a:r>
              <a:rPr lang="ru-RU" dirty="0" smtClean="0"/>
              <a:t>Сохранение здорового психологического и физического состояния, важная задача учителя;</a:t>
            </a:r>
          </a:p>
          <a:p>
            <a:r>
              <a:rPr lang="ru-RU" dirty="0" smtClean="0"/>
              <a:t>Используя представленные возможности возможно найти баланс между </a:t>
            </a:r>
            <a:r>
              <a:rPr lang="ru-RU" dirty="0" err="1" smtClean="0"/>
              <a:t>здоровьесбережением</a:t>
            </a:r>
            <a:r>
              <a:rPr lang="ru-RU" dirty="0" smtClean="0"/>
              <a:t> и эффективностью уроков и т.д.</a:t>
            </a:r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Экзаменационные стратегии</a:t>
            </a:r>
          </a:p>
        </p:txBody>
      </p:sp>
      <p:pic>
        <p:nvPicPr>
          <p:cNvPr id="419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268760"/>
            <a:ext cx="3806825" cy="5232400"/>
          </a:xfrm>
          <a:noFill/>
        </p:spPr>
      </p:pic>
      <p:sp>
        <p:nvSpPr>
          <p:cNvPr id="4" name="Прямоугольник 3"/>
          <p:cNvSpPr/>
          <p:nvPr/>
        </p:nvSpPr>
        <p:spPr>
          <a:xfrm>
            <a:off x="4427984" y="1412776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Пособие предназначено для подготовки к ЕГЭ по английскому языку, знакомит школьников с эффективными пошаговыми стратегиями выполнения каждого задания письменной части экзамена, содержит тренировочные упражнения для отработки и закрепления владения стратегиями и включает два тренировочных теста ЕГЭ и ключи ко всем заданиям. Пособие может использоваться как на уроках, так и для самостоятельной подготовки к ЕГЭ. </a:t>
            </a:r>
            <a:r>
              <a:rPr lang="ru-RU" dirty="0" err="1" smtClean="0"/>
              <a:t>Аудиоприложение</a:t>
            </a:r>
            <a:r>
              <a:rPr lang="ru-RU" dirty="0" smtClean="0"/>
              <a:t> можно скачать бесплатно по QR-коду с обложки или пройдя по </a:t>
            </a:r>
            <a:r>
              <a:rPr lang="ru-RU" dirty="0" smtClean="0"/>
              <a:t>ссылке:</a:t>
            </a:r>
          </a:p>
          <a:p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www.englishteachers.ru/Wares/584.html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776864" cy="1008112"/>
          </a:xfrm>
        </p:spPr>
        <p:txBody>
          <a:bodyPr/>
          <a:lstStyle/>
          <a:p>
            <a:r>
              <a:rPr lang="ru-RU" dirty="0" smtClean="0"/>
              <a:t>Конкурсы</a:t>
            </a:r>
            <a:endParaRPr lang="ru-RU" dirty="0"/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178" b="3908"/>
          <a:stretch>
            <a:fillRect/>
          </a:stretch>
        </p:blipFill>
        <p:spPr bwMode="auto">
          <a:xfrm>
            <a:off x="0" y="1340768"/>
            <a:ext cx="9131489" cy="49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2483768" y="1700808"/>
            <a:ext cx="72008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0117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dirty="0" smtClean="0"/>
              <a:t>Мы в социальных сетях</a:t>
            </a:r>
            <a:endParaRPr lang="ru-RU" dirty="0"/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 l="4340" t="2778" r="21007" b="4167"/>
          <a:stretch>
            <a:fillRect/>
          </a:stretch>
        </p:blipFill>
        <p:spPr bwMode="auto">
          <a:xfrm>
            <a:off x="2304315" y="1340768"/>
            <a:ext cx="683968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t="3032" r="15495" b="4097"/>
          <a:stretch>
            <a:fillRect/>
          </a:stretch>
        </p:blipFill>
        <p:spPr bwMode="auto">
          <a:xfrm>
            <a:off x="179512" y="692696"/>
            <a:ext cx="7128791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97981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Поддержка дополнительных учебных пособий издательства «Титул» на форуме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www.englishteachers.ru/forum/index.php?showforum=65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396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64904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760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/>
          <a:lstStyle/>
          <a:p>
            <a:r>
              <a:rPr lang="ru-RU" dirty="0" smtClean="0"/>
              <a:t>Школьные факторы риска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424936" cy="5472608"/>
          </a:xfrm>
        </p:spPr>
        <p:txBody>
          <a:bodyPr>
            <a:noAutofit/>
          </a:bodyPr>
          <a:lstStyle/>
          <a:p>
            <a:r>
              <a:rPr lang="ru-RU" dirty="0" smtClean="0"/>
              <a:t>Провалы в существующей системе физического воспитания; </a:t>
            </a:r>
          </a:p>
          <a:p>
            <a:r>
              <a:rPr lang="ru-RU" dirty="0" smtClean="0"/>
              <a:t> Интенсификация учебного процесса; </a:t>
            </a:r>
          </a:p>
          <a:p>
            <a:r>
              <a:rPr lang="ru-RU" dirty="0" smtClean="0"/>
              <a:t>Функциональная неграмотность педагога в вопросах охраны и укрепления здоровья; </a:t>
            </a:r>
          </a:p>
          <a:p>
            <a:r>
              <a:rPr lang="ru-RU" dirty="0" smtClean="0"/>
              <a:t>Частичное разрушение служб школьного медицинского контроля; </a:t>
            </a:r>
          </a:p>
          <a:p>
            <a:r>
              <a:rPr lang="ru-RU" dirty="0" smtClean="0"/>
              <a:t>Отсутствие системной работы по формированию ценности здоровья и здорового образа жизни. </a:t>
            </a:r>
          </a:p>
          <a:p>
            <a:pPr marL="0" indent="0" algn="r">
              <a:buNone/>
            </a:pPr>
            <a:r>
              <a:rPr lang="ru-RU" i="1" dirty="0" smtClean="0"/>
              <a:t>Исследования ИВФ РАО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96737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Здоровьесберегающие технологии включают: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У</a:t>
            </a:r>
            <a:r>
              <a:rPr lang="ru-RU" dirty="0" smtClean="0"/>
              <a:t>словия обучения ребенка в школе (отсутствие стресса, адекватность требований, адекватность методик обучения и воспитания); </a:t>
            </a:r>
          </a:p>
          <a:p>
            <a:r>
              <a:rPr lang="ru-RU" dirty="0" smtClean="0"/>
              <a:t>рациональная организация учебного процесса (в соответствии с возрастными, индивидуальными особенностями и гигиеническими требованиями);</a:t>
            </a:r>
          </a:p>
          <a:p>
            <a:r>
              <a:rPr lang="ru-RU" dirty="0" smtClean="0"/>
              <a:t>соответствие учебной и физической нагрузки возрастным возможностям ребенка; </a:t>
            </a:r>
          </a:p>
          <a:p>
            <a:r>
              <a:rPr lang="ru-RU" dirty="0" smtClean="0"/>
              <a:t>необходимый, достаточный и рационально организованный двигательный режим;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9127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Здоровьесберегающие технологии включают: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506916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учет особенностей возрастного развития школьников, особенностей памяти, мышления, работоспособности, активности и т.д. учащихся данной возрастной группы; </a:t>
            </a:r>
          </a:p>
          <a:p>
            <a:r>
              <a:rPr lang="ru-RU" sz="3600" dirty="0" smtClean="0"/>
              <a:t>создание благоприятного эмоционально-психологического климата.</a:t>
            </a:r>
          </a:p>
        </p:txBody>
      </p:sp>
    </p:spTree>
    <p:extLst>
      <p:ext uri="{BB962C8B-B14F-4D97-AF65-F5344CB8AC3E}">
        <p14:creationId xmlns:p14="http://schemas.microsoft.com/office/powerpoint/2010/main" xmlns="" val="192836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0"/>
            <a:ext cx="5076056" cy="677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55809" b="27184"/>
          <a:stretch>
            <a:fillRect/>
          </a:stretch>
        </p:blipFill>
        <p:spPr bwMode="auto">
          <a:xfrm>
            <a:off x="0" y="2975152"/>
            <a:ext cx="9296400" cy="211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41214" cy="2132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1959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381" y="332656"/>
            <a:ext cx="7000619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2135344" cy="2348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4644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729</Words>
  <Application>Microsoft Office PowerPoint</Application>
  <PresentationFormat>Экран (4:3)</PresentationFormat>
  <Paragraphs>93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 Применение здоровьесберегающих технологий  в обучении английскому языку </vt:lpstr>
      <vt:lpstr>Интересные факты:</vt:lpstr>
      <vt:lpstr>Здоровье и технологии</vt:lpstr>
      <vt:lpstr>Школьные факторы риска</vt:lpstr>
      <vt:lpstr>Школьные факторы риска</vt:lpstr>
      <vt:lpstr>Здоровьесберегающие технологии включают:</vt:lpstr>
      <vt:lpstr>Здоровьесберегающие технологии включают:</vt:lpstr>
      <vt:lpstr>Слайд 8</vt:lpstr>
      <vt:lpstr>Слайд 9</vt:lpstr>
      <vt:lpstr>Основные принципы:</vt:lpstr>
      <vt:lpstr>Основные принципы:</vt:lpstr>
      <vt:lpstr>Учет возрастных особенностей</vt:lpstr>
      <vt:lpstr>Слайд 13</vt:lpstr>
      <vt:lpstr>Основные принципы здоровьесбережения:</vt:lpstr>
      <vt:lpstr>Слайд 15</vt:lpstr>
      <vt:lpstr>Социокультурный аспект</vt:lpstr>
      <vt:lpstr>Социокультурный аспект</vt:lpstr>
      <vt:lpstr>Слайд 18</vt:lpstr>
      <vt:lpstr>Основные принципы здоровьесбережения:</vt:lpstr>
      <vt:lpstr>Привитие здорового образа жизни</vt:lpstr>
      <vt:lpstr>Основные принципы здоровьесбережения:</vt:lpstr>
      <vt:lpstr>Слайд 22</vt:lpstr>
      <vt:lpstr>Слайд 23</vt:lpstr>
      <vt:lpstr>Слайд 24</vt:lpstr>
      <vt:lpstr>Слайд 25</vt:lpstr>
      <vt:lpstr>Cоздание положительного эмоционального настроя</vt:lpstr>
      <vt:lpstr>Слайд 27</vt:lpstr>
      <vt:lpstr>Слайд 28</vt:lpstr>
      <vt:lpstr>Практические принципы:</vt:lpstr>
      <vt:lpstr>Слайд 30</vt:lpstr>
      <vt:lpstr>Слайд 31</vt:lpstr>
      <vt:lpstr>Слайд 32</vt:lpstr>
      <vt:lpstr>Слайд 33</vt:lpstr>
      <vt:lpstr>Практические принципы:</vt:lpstr>
      <vt:lpstr>Слайд 35</vt:lpstr>
      <vt:lpstr>Рациональный способ подачи материала</vt:lpstr>
      <vt:lpstr>Подача материала доступным способом</vt:lpstr>
      <vt:lpstr>Слайд 38</vt:lpstr>
      <vt:lpstr>Слайд 39</vt:lpstr>
      <vt:lpstr>Слайд 40</vt:lpstr>
      <vt:lpstr>Попробуем подвести итоги вместе?</vt:lpstr>
      <vt:lpstr>Попробуем подвести итоги вместе?</vt:lpstr>
      <vt:lpstr>Экзаменационные стратегии</vt:lpstr>
      <vt:lpstr>Конкурсы</vt:lpstr>
      <vt:lpstr>Мы в социальных сетях</vt:lpstr>
      <vt:lpstr>Слайд 46</vt:lpstr>
      <vt:lpstr>Спасибо за внимание!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Здоровьесберегающие технологии в обучении английскому языку</dc:title>
  <dc:creator>Илья</dc:creator>
  <cp:lastModifiedBy>bim</cp:lastModifiedBy>
  <cp:revision>24</cp:revision>
  <dcterms:created xsi:type="dcterms:W3CDTF">2015-08-26T18:00:34Z</dcterms:created>
  <dcterms:modified xsi:type="dcterms:W3CDTF">2017-11-13T06:28:10Z</dcterms:modified>
</cp:coreProperties>
</file>