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2"/>
  </p:notesMasterIdLst>
  <p:sldIdLst>
    <p:sldId id="257" r:id="rId3"/>
    <p:sldId id="323" r:id="rId4"/>
    <p:sldId id="324" r:id="rId5"/>
    <p:sldId id="325" r:id="rId6"/>
    <p:sldId id="353" r:id="rId7"/>
    <p:sldId id="301" r:id="rId8"/>
    <p:sldId id="312" r:id="rId9"/>
    <p:sldId id="335" r:id="rId10"/>
    <p:sldId id="332" r:id="rId11"/>
    <p:sldId id="341" r:id="rId12"/>
    <p:sldId id="354" r:id="rId13"/>
    <p:sldId id="358" r:id="rId14"/>
    <p:sldId id="355" r:id="rId15"/>
    <p:sldId id="361" r:id="rId16"/>
    <p:sldId id="339" r:id="rId17"/>
    <p:sldId id="356" r:id="rId18"/>
    <p:sldId id="357" r:id="rId19"/>
    <p:sldId id="359" r:id="rId20"/>
    <p:sldId id="360" r:id="rId21"/>
    <p:sldId id="362" r:id="rId22"/>
    <p:sldId id="364" r:id="rId23"/>
    <p:sldId id="365" r:id="rId24"/>
    <p:sldId id="366" r:id="rId25"/>
    <p:sldId id="363" r:id="rId26"/>
    <p:sldId id="336" r:id="rId27"/>
    <p:sldId id="337" r:id="rId28"/>
    <p:sldId id="340" r:id="rId29"/>
    <p:sldId id="326" r:id="rId30"/>
    <p:sldId id="317" r:id="rId31"/>
    <p:sldId id="321" r:id="rId32"/>
    <p:sldId id="322" r:id="rId33"/>
    <p:sldId id="333" r:id="rId34"/>
    <p:sldId id="342" r:id="rId35"/>
    <p:sldId id="368" r:id="rId36"/>
    <p:sldId id="369" r:id="rId37"/>
    <p:sldId id="370" r:id="rId38"/>
    <p:sldId id="371" r:id="rId39"/>
    <p:sldId id="372" r:id="rId40"/>
    <p:sldId id="373" r:id="rId41"/>
    <p:sldId id="343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67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8" autoAdjust="0"/>
    <p:restoredTop sz="94660"/>
  </p:normalViewPr>
  <p:slideViewPr>
    <p:cSldViewPr>
      <p:cViewPr>
        <p:scale>
          <a:sx n="100" d="100"/>
          <a:sy n="100" d="100"/>
        </p:scale>
        <p:origin x="-492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B7A63FA-9092-4841-8322-FD1093BE1FBB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C54DB95-D0D6-4DA1-A65B-F6F973B88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7187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F87F92-5365-4467-947E-69572DB28938}" type="slidenum">
              <a:rPr lang="ru-RU">
                <a:solidFill>
                  <a:srgbClr val="000000"/>
                </a:solidFill>
              </a:rPr>
              <a:pPr/>
              <a:t>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D9BC-FA59-471E-8DE9-A8C71052BCDB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33B69-2374-4AE0-9792-C346043BB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92177-4085-47E0-A631-FACE3784B96B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E327A-88D6-4398-A1C2-937AA9D3D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0E4C3-8950-4221-9360-31E4765AB6A6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C3312-E9C4-408F-B1E0-99FE17E5D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E01CF-8DFE-4D26-A407-6EAF6D501EEC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E1050-0994-4973-B994-F9A9A79E4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B0D24-3B70-499C-8884-77B66A88434F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993E8-2908-4911-985E-880D79BBF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DEC4C-F268-40BC-9611-70504F1C0535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75307-A585-4FBC-8459-0E46CC974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2ECF-ABB8-40FB-894C-68394341974A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FB5B-7DF0-4E25-9EC6-FA03767A5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4442C-99F6-4649-A4A3-5A925F7DEF28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B6D36-DFE7-4204-92E2-3DAB5BD23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228BC-EB57-4AB1-89BF-20AF012F80CF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33DB1-09D8-4E81-B03E-F52B34CED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C42B3-F0DF-4DF0-A903-04379ED5AA68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6EE47-DA27-4495-9196-00BFE12DB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BB383-36C5-49C3-8DEE-200E7C975318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EA79B-C8CE-4DC1-BBE8-9D2B89443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  <a:cs typeface="+mn-cs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6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66A239B-70E0-4DC5-B3CD-3915987308DC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4BB62416-4A43-43D4-8066-EC4793A84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>
          <a:xfrm>
            <a:off x="5724128" y="5445224"/>
            <a:ext cx="3323035" cy="1412776"/>
          </a:xfrm>
        </p:spPr>
        <p:txBody>
          <a:bodyPr/>
          <a:lstStyle/>
          <a:p>
            <a:pPr algn="r">
              <a:buFont typeface="Arial" pitchFamily="34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«Титул» </a:t>
            </a:r>
            <a:endParaRPr lang="ru-RU" dirty="0" smtClean="0"/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323528" y="1989138"/>
            <a:ext cx="86409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Лингводидактические аспекты и организация говорения как речевой деятельности  на уроке английского языка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100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-387350"/>
            <a:ext cx="25193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908175" y="0"/>
            <a:ext cx="6562725" cy="1143000"/>
          </a:xfrm>
        </p:spPr>
        <p:txBody>
          <a:bodyPr/>
          <a:lstStyle/>
          <a:p>
            <a:r>
              <a:rPr lang="ru-RU" sz="2800" b="1" smtClean="0"/>
              <a:t>Ролевые игры проблемной направленности</a:t>
            </a:r>
          </a:p>
        </p:txBody>
      </p:sp>
      <p:pic>
        <p:nvPicPr>
          <p:cNvPr id="20483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296988"/>
            <a:ext cx="8377237" cy="5561012"/>
          </a:xfrm>
        </p:spPr>
      </p:pic>
      <p:pic>
        <p:nvPicPr>
          <p:cNvPr id="20484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888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r="50153"/>
          <a:stretch>
            <a:fillRect/>
          </a:stretch>
        </p:blipFill>
        <p:spPr bwMode="auto">
          <a:xfrm>
            <a:off x="17463" y="0"/>
            <a:ext cx="5151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t="60378" r="50153"/>
          <a:stretch>
            <a:fillRect/>
          </a:stretch>
        </p:blipFill>
        <p:spPr bwMode="auto">
          <a:xfrm>
            <a:off x="0" y="1052513"/>
            <a:ext cx="914558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l="50607" b="37343"/>
          <a:stretch>
            <a:fillRect/>
          </a:stretch>
        </p:blipFill>
        <p:spPr bwMode="auto">
          <a:xfrm>
            <a:off x="1042988" y="26988"/>
            <a:ext cx="7632700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Стилистические особенности разговорной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820472" cy="5069160"/>
          </a:xfrm>
        </p:spPr>
        <p:txBody>
          <a:bodyPr/>
          <a:lstStyle/>
          <a:p>
            <a:pPr marL="0" indent="0">
              <a:buNone/>
            </a:pPr>
            <a:r>
              <a:rPr lang="ru-RU" sz="2400" u="sng" dirty="0"/>
              <a:t>Для устной речи</a:t>
            </a:r>
            <a:r>
              <a:rPr lang="ru-RU" sz="2400" dirty="0"/>
              <a:t>, в отличие от письменной, </a:t>
            </a:r>
            <a:r>
              <a:rPr lang="ru-RU" sz="2400" u="sng" dirty="0"/>
              <a:t>характерны</a:t>
            </a:r>
            <a:r>
              <a:rPr lang="ru-RU" sz="2400" dirty="0"/>
              <a:t>:</a:t>
            </a:r>
          </a:p>
          <a:p>
            <a:r>
              <a:rPr lang="ru-RU" sz="2400" dirty="0"/>
              <a:t>избыточность </a:t>
            </a:r>
            <a:r>
              <a:rPr lang="ru-RU" sz="2400" i="1" dirty="0"/>
              <a:t>(наличие повторов, уточнений, пояснений)</a:t>
            </a:r>
            <a:r>
              <a:rPr lang="ru-RU" sz="2400" dirty="0"/>
              <a:t>;</a:t>
            </a:r>
          </a:p>
          <a:p>
            <a:r>
              <a:rPr lang="ru-RU" sz="2400" dirty="0"/>
              <a:t>использование невербальных средств общения </a:t>
            </a:r>
            <a:r>
              <a:rPr lang="ru-RU" sz="2400" i="1" dirty="0"/>
              <a:t>(жестов, мимики)</a:t>
            </a:r>
            <a:r>
              <a:rPr lang="ru-RU" sz="2400" dirty="0"/>
              <a:t>,</a:t>
            </a:r>
          </a:p>
          <a:p>
            <a:r>
              <a:rPr lang="ru-RU" sz="2400" dirty="0"/>
              <a:t>экономия речевых высказываний, эллипсисы </a:t>
            </a:r>
            <a:r>
              <a:rPr lang="ru-RU" sz="2400" i="1" dirty="0"/>
              <a:t>(говорящий может не называть, пропускать то, о чем легко догадаться</a:t>
            </a:r>
            <a:r>
              <a:rPr lang="ru-RU" sz="2400" i="1" dirty="0" smtClean="0"/>
              <a:t>)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естественные грамматические и лексические ошибки в речи;</a:t>
            </a:r>
          </a:p>
          <a:p>
            <a:r>
              <a:rPr lang="ru-RU" sz="2400" dirty="0" smtClean="0"/>
              <a:t>использование жаргонизмов, профессиональной </a:t>
            </a:r>
            <a:r>
              <a:rPr lang="ru-RU" sz="2800" dirty="0" smtClean="0"/>
              <a:t>речи и т.д.;</a:t>
            </a:r>
          </a:p>
          <a:p>
            <a:r>
              <a:rPr lang="ru-RU" sz="2400" dirty="0" smtClean="0"/>
              <a:t>смешение </a:t>
            </a:r>
            <a:r>
              <a:rPr lang="ru-RU" sz="2400" dirty="0" smtClean="0"/>
              <a:t>диалектов.</a:t>
            </a:r>
            <a:endParaRPr lang="ru-RU" sz="2400" dirty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7760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140968"/>
            <a:ext cx="3491881" cy="1287016"/>
          </a:xfrm>
        </p:spPr>
        <p:txBody>
          <a:bodyPr>
            <a:noAutofit/>
          </a:bodyPr>
          <a:lstStyle/>
          <a:p>
            <a:r>
              <a:rPr lang="ru-RU" sz="2800" dirty="0" smtClean="0"/>
              <a:t>И</a:t>
            </a:r>
            <a:r>
              <a:rPr lang="ru-RU" sz="2800" dirty="0" smtClean="0"/>
              <a:t>зучение </a:t>
            </a:r>
            <a:r>
              <a:rPr lang="ru-RU" sz="2800" dirty="0" smtClean="0"/>
              <a:t>особенностей </a:t>
            </a:r>
            <a:r>
              <a:rPr lang="ru-RU" sz="2800" dirty="0" smtClean="0"/>
              <a:t>невербального общения</a:t>
            </a:r>
            <a:endParaRPr lang="ru-RU" sz="28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65449"/>
            <a:ext cx="5328592" cy="664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2"/>
            <a:ext cx="1706563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2329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Стилистические особенности разговорной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5069160"/>
          </a:xfrm>
        </p:spPr>
        <p:txBody>
          <a:bodyPr/>
          <a:lstStyle/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r>
              <a:rPr lang="ru-RU" sz="2800" dirty="0" smtClean="0"/>
              <a:t>Устная </a:t>
            </a:r>
            <a:r>
              <a:rPr lang="ru-RU" sz="2800" dirty="0"/>
              <a:t>речь всегда обусловлена речевой ситуацией.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Различают</a:t>
            </a:r>
            <a:r>
              <a:rPr lang="ru-RU" sz="2800" dirty="0"/>
              <a:t>:</a:t>
            </a:r>
          </a:p>
          <a:p>
            <a:r>
              <a:rPr lang="ru-RU" sz="2800" dirty="0"/>
              <a:t>неподготовленную устную речь </a:t>
            </a:r>
            <a:r>
              <a:rPr lang="ru-RU" sz="2800" i="1" dirty="0"/>
              <a:t>(беседа, интервью, выступление в дискуссии</a:t>
            </a:r>
            <a:r>
              <a:rPr lang="ru-RU" sz="2800" i="1" dirty="0" smtClean="0"/>
              <a:t>)</a:t>
            </a:r>
            <a:r>
              <a:rPr lang="ru-RU" sz="2800" dirty="0"/>
              <a:t>;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подготовленную </a:t>
            </a:r>
            <a:r>
              <a:rPr lang="ru-RU" sz="2800" dirty="0"/>
              <a:t>устную речь </a:t>
            </a:r>
            <a:r>
              <a:rPr lang="ru-RU" sz="2800" i="1" dirty="0"/>
              <a:t>(лекция, доклад, выступление, отчёт</a:t>
            </a:r>
            <a:r>
              <a:rPr lang="ru-RU" sz="2800" i="1" dirty="0" smtClean="0"/>
              <a:t>).</a:t>
            </a:r>
            <a:endParaRPr lang="ru-RU" sz="2800" i="1" dirty="0" smtClean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58200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Изучение стилистических особенностей разговорной речи</a:t>
            </a:r>
            <a:endParaRPr lang="ru-RU" sz="36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2" y="764704"/>
            <a:ext cx="8910991" cy="5832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1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6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744"/>
            <a:ext cx="1706563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43608" b="66426"/>
          <a:stretch>
            <a:fillRect/>
          </a:stretch>
        </p:blipFill>
        <p:spPr bwMode="auto">
          <a:xfrm>
            <a:off x="2590800" y="209550"/>
            <a:ext cx="572611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29243" r="17711" b="33698"/>
          <a:stretch>
            <a:fillRect/>
          </a:stretch>
        </p:blipFill>
        <p:spPr bwMode="auto">
          <a:xfrm>
            <a:off x="0" y="2781300"/>
            <a:ext cx="88280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Жанры при обучении говорению: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Основными жанрами общения при обучении в школе являются:</a:t>
            </a:r>
          </a:p>
          <a:p>
            <a:r>
              <a:rPr lang="ru-RU" dirty="0" smtClean="0"/>
              <a:t>бытового общения;</a:t>
            </a:r>
          </a:p>
          <a:p>
            <a:r>
              <a:rPr lang="ru-RU" dirty="0" smtClean="0"/>
              <a:t>делового общения;</a:t>
            </a:r>
          </a:p>
          <a:p>
            <a:r>
              <a:rPr lang="ru-RU" dirty="0" smtClean="0"/>
              <a:t>дебаты, </a:t>
            </a:r>
            <a:r>
              <a:rPr lang="ru-RU" dirty="0" smtClean="0"/>
              <a:t>дискуссии, </a:t>
            </a:r>
            <a:r>
              <a:rPr lang="ru-RU" dirty="0" smtClean="0"/>
              <a:t>обсуждения;</a:t>
            </a:r>
          </a:p>
          <a:p>
            <a:r>
              <a:rPr lang="ru-RU" dirty="0" smtClean="0"/>
              <a:t>доклады...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12321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6541" y="1412776"/>
            <a:ext cx="4010291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b="21239"/>
          <a:stretch>
            <a:fillRect/>
          </a:stretch>
        </p:blipFill>
        <p:spPr bwMode="auto">
          <a:xfrm>
            <a:off x="2699792" y="116632"/>
            <a:ext cx="6240016" cy="65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1"/>
            <a:ext cx="1661139" cy="2132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66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Научное выступление</a:t>
            </a:r>
            <a:endParaRPr lang="ru-RU" sz="2800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7" y="1484784"/>
            <a:ext cx="7373618" cy="5044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r="50195" b="38617"/>
          <a:stretch>
            <a:fillRect/>
          </a:stretch>
        </p:blipFill>
        <p:spPr bwMode="auto">
          <a:xfrm>
            <a:off x="1979712" y="1268759"/>
            <a:ext cx="6120680" cy="5160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" y="-1"/>
            <a:ext cx="1436810" cy="1844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3027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Обсуждения</a:t>
            </a:r>
            <a:endParaRPr 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64704"/>
            <a:ext cx="5738611" cy="6093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724808"/>
            <a:ext cx="9144001" cy="3408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233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04813"/>
            <a:ext cx="8382000" cy="55213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Цель обучения говорени</a:t>
            </a:r>
            <a:r>
              <a:rPr lang="ru-RU" sz="3600" b="1" dirty="0">
                <a:solidFill>
                  <a:schemeClr val="tx1"/>
                </a:solidFill>
              </a:rPr>
              <a:t>ю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Выступать с подготовленным/неподготовленным сообщением</a:t>
            </a: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>
                <a:solidFill>
                  <a:schemeClr val="tx1"/>
                </a:solidFill>
              </a:rPr>
              <a:t>а</a:t>
            </a:r>
            <a:r>
              <a:rPr lang="ru-RU" sz="3600" dirty="0" smtClean="0">
                <a:solidFill>
                  <a:schemeClr val="tx1"/>
                </a:solidFill>
              </a:rPr>
              <a:t>декватно реагировать на реплики собеседника</a:t>
            </a: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>
                <a:solidFill>
                  <a:schemeClr val="tx1"/>
                </a:solidFill>
              </a:rPr>
              <a:t>и</a:t>
            </a:r>
            <a:r>
              <a:rPr lang="ru-RU" sz="3600" dirty="0" smtClean="0">
                <a:solidFill>
                  <a:schemeClr val="tx1"/>
                </a:solidFill>
              </a:rPr>
              <a:t>нициировать общение и принимать в нем участие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646" y="-13578"/>
            <a:ext cx="5590754" cy="687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36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23288" y="99392"/>
            <a:ext cx="6581160" cy="6858000"/>
          </a:xfrm>
          <a:noFill/>
        </p:spPr>
      </p:pic>
      <p:pic>
        <p:nvPicPr>
          <p:cNvPr id="12290" name="Picture 2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8044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070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6923112" cy="1143000"/>
          </a:xfrm>
        </p:spPr>
        <p:txBody>
          <a:bodyPr/>
          <a:lstStyle/>
          <a:p>
            <a:r>
              <a:rPr lang="ru-RU" sz="2800" dirty="0" smtClean="0"/>
              <a:t>Подготовленное монологическое высказывание</a:t>
            </a:r>
            <a:endParaRPr lang="ru-RU" sz="2800" dirty="0"/>
          </a:p>
        </p:txBody>
      </p:sp>
      <p:pic>
        <p:nvPicPr>
          <p:cNvPr id="4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32"/>
            <a:ext cx="16566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250" y="1097360"/>
            <a:ext cx="704831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804" y="3501008"/>
            <a:ext cx="878994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894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Сколько времени уделять говорению на уроках?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Рассмотрим следующие примеры и обсудим сколько времени необходимо для их выполнения.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9506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0"/>
            <a:ext cx="4860032" cy="672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9024759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475656" cy="19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0299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21621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88913"/>
            <a:ext cx="4746625" cy="651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4076700"/>
            <a:ext cx="8705850" cy="133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Millennium English - 10</a:t>
            </a:r>
            <a:endParaRPr lang="ru-RU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76" r="21376" b="34137"/>
          <a:stretch>
            <a:fillRect/>
          </a:stretch>
        </p:blipFill>
        <p:spPr>
          <a:xfrm>
            <a:off x="792163" y="520700"/>
            <a:ext cx="8351837" cy="6337300"/>
          </a:xfrm>
        </p:spPr>
      </p:pic>
      <p:pic>
        <p:nvPicPr>
          <p:cNvPr id="21508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874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0"/>
            <a:ext cx="4819650" cy="67421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77988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t="55544" b="29502"/>
          <a:stretch>
            <a:fillRect/>
          </a:stretch>
        </p:blipFill>
        <p:spPr bwMode="auto">
          <a:xfrm>
            <a:off x="0" y="2420938"/>
            <a:ext cx="9144000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Соответствие ФГОС: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достижение предметных результатов;</a:t>
            </a:r>
          </a:p>
          <a:p>
            <a:r>
              <a:rPr lang="ru-RU" smtClean="0"/>
              <a:t>достижение метапредметных результатов.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88913"/>
          <a:ext cx="8640960" cy="6336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8626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Личностные результаты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Деятельность для достижения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246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способность к самостоятельной творческой деятельности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представить себя в роли какого либо персонажа, проявить актерские навыки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6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толерантное сознание в поликультурном мире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умение работать в группе учащихся, соблюдать нормы группового общения, уметь слушать других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2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навыки сотрудничества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умение работать в группе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Цели обучения</a:t>
            </a:r>
            <a:r>
              <a:rPr lang="ru-RU" sz="3600" dirty="0" smtClean="0"/>
              <a:t> говорению реализуются в процессе достижения учащимися </a:t>
            </a:r>
            <a:r>
              <a:rPr lang="ru-RU" sz="3600" b="1" dirty="0" smtClean="0"/>
              <a:t>следующих задач: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255588" y="1984375"/>
            <a:ext cx="8229600" cy="4525963"/>
          </a:xfrm>
        </p:spPr>
        <p:txBody>
          <a:bodyPr/>
          <a:lstStyle/>
          <a:p>
            <a:r>
              <a:rPr lang="ru-RU" smtClean="0"/>
              <a:t>быстро и правильно ориентироваться в условиях общения;</a:t>
            </a:r>
          </a:p>
          <a:p>
            <a:r>
              <a:rPr lang="ru-RU" smtClean="0"/>
              <a:t>последовательно и логично строить высказывание в соответствии с замыслом;</a:t>
            </a:r>
          </a:p>
          <a:p>
            <a:r>
              <a:rPr lang="ru-RU" smtClean="0"/>
              <a:t>находить адекватные языковые средства для высказывания;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388" y="188913"/>
          <a:ext cx="8856988" cy="6408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8494"/>
                <a:gridCol w="4428494"/>
              </a:tblGrid>
              <a:tr h="712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Метапредметные</a:t>
                      </a:r>
                      <a:r>
                        <a:rPr lang="ru-RU" sz="2400" dirty="0">
                          <a:effectLst/>
                        </a:rPr>
                        <a:t> результаты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Деятельность для достижения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21362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умение самостоятельно определять цели и составлять план своей деятельности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продумать план своей речи и предугадать возможные вопросы от других участников дискуссии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142415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выбирать успешные стратегии в различных ситуациях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продумать, какие стороны представляемой позиции слабые, а какие сильные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21362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продуктивно общаться и взаимодействовать в процессе совместной деятельности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понимать, где нужно промолчать, где нужно дать аргумент или контраргумент, а в какой ситуации нужно задать вопрос участникам дискуссии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1341438"/>
          <a:ext cx="8784976" cy="5373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7984"/>
                <a:gridCol w="4356992"/>
              </a:tblGrid>
              <a:tr h="17910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учитывать позиции других участников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продумать возможности использования слабых и сильных сторон позиций собеседников в собственных целях, для решения необходимых задач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8955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эффективно разрешать конфликты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 время дискуссии вести беседу так, чтобы не возникало конфликтных ситуаций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13433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умение ясно, логично и точно излагать свою точку зрения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продумать свою позицию, учиться представлять свою позицию так, чтобы не отнимать много времени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  <a:tr h="13433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использовать адекватные языковые средства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продумать речь с точки зрения грамотности, выбора лексических единиц и построения предложений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163" y="260350"/>
          <a:ext cx="8820472" cy="108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0236"/>
                <a:gridCol w="4410236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Метапредметные</a:t>
                      </a:r>
                      <a:r>
                        <a:rPr lang="ru-RU" sz="2400" dirty="0">
                          <a:effectLst/>
                        </a:rPr>
                        <a:t> результаты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Деятельность для достижения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1" marR="51431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endParaRPr lang="ru-RU" altLang="ru-RU" sz="3200" smtClean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4925"/>
            <a:ext cx="4897437" cy="6602413"/>
          </a:xfr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844675"/>
            <a:ext cx="511175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гнутая вниз стрелка 6"/>
          <p:cNvSpPr/>
          <p:nvPr/>
        </p:nvSpPr>
        <p:spPr>
          <a:xfrm rot="20123870">
            <a:off x="1846263" y="5708650"/>
            <a:ext cx="3830637" cy="6667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42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1825" y="0"/>
            <a:ext cx="21621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Какой может быть система упражнений для развития навыков говорения?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916113"/>
            <a:ext cx="8229600" cy="452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систематическое выполнение упражнений из учебника направленных на монологическую, диалогическую и </a:t>
            </a:r>
            <a:r>
              <a:rPr lang="ru-RU" dirty="0" err="1" smtClean="0"/>
              <a:t>полилогическую</a:t>
            </a:r>
            <a:r>
              <a:rPr lang="ru-RU" dirty="0" smtClean="0"/>
              <a:t> </a:t>
            </a:r>
            <a:r>
              <a:rPr lang="ru-RU" dirty="0" smtClean="0"/>
              <a:t>речь;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использование дополнительной литературы и ее возможностей.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Рифмовки и скороговорки в курсе: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Picture 2" descr="D:\Users\Ilya\Documents\oCam\рифмовка в водном курс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9716" y="2132856"/>
            <a:ext cx="7438883" cy="295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pPr eaLnBrk="1" hangingPunct="1"/>
            <a:r>
              <a:rPr lang="ru-RU" altLang="ru-RU" sz="3600" dirty="0" smtClean="0"/>
              <a:t>Задания на развитие монологической и диалогической речи:</a:t>
            </a:r>
          </a:p>
        </p:txBody>
      </p:sp>
      <p:pic>
        <p:nvPicPr>
          <p:cNvPr id="10243" name="Picture 2" descr="D:\Users\Ilya\Documents\oCam\монолог по план у 3 unit.png"/>
          <p:cNvPicPr>
            <a:picLocks noChangeAspect="1" noChangeArrowheads="1"/>
          </p:cNvPicPr>
          <p:nvPr/>
        </p:nvPicPr>
        <p:blipFill>
          <a:blip r:embed="rId2" cstate="print"/>
          <a:srcRect l="32961" t="44170" r="33521" b="25179"/>
          <a:stretch>
            <a:fillRect/>
          </a:stretch>
        </p:blipFill>
        <p:spPr bwMode="auto">
          <a:xfrm>
            <a:off x="755576" y="1916832"/>
            <a:ext cx="8123238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/>
          <a:p>
            <a:pPr eaLnBrk="1" hangingPunct="1"/>
            <a:r>
              <a:rPr lang="ru-RU" altLang="ru-RU" sz="3600" dirty="0" smtClean="0"/>
              <a:t>Задания на развитие монологической и диалогической речи:</a:t>
            </a:r>
          </a:p>
        </p:txBody>
      </p:sp>
      <p:pic>
        <p:nvPicPr>
          <p:cNvPr id="11267" name="Picture 2" descr="D:\Users\Ilya\Documents\oCam\Снимок_2015_04_06_04_17_11_45.png"/>
          <p:cNvPicPr>
            <a:picLocks noChangeAspect="1" noChangeArrowheads="1"/>
          </p:cNvPicPr>
          <p:nvPr/>
        </p:nvPicPr>
        <p:blipFill>
          <a:blip r:embed="rId2" cstate="print"/>
          <a:srcRect l="34306" t="44827" r="27406" b="30830"/>
          <a:stretch>
            <a:fillRect/>
          </a:stretch>
        </p:blipFill>
        <p:spPr bwMode="auto">
          <a:xfrm>
            <a:off x="280988" y="1636713"/>
            <a:ext cx="88630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Развитие монологической речи</a:t>
            </a:r>
            <a:endParaRPr lang="ru-RU" altLang="ru-RU" dirty="0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Picture 2" descr="D:\Users\Ilya\Documents\oCam\Снимок_2015_04_06_04_13_46_104.png"/>
          <p:cNvPicPr>
            <a:picLocks noChangeAspect="1" noChangeArrowheads="1"/>
          </p:cNvPicPr>
          <p:nvPr/>
        </p:nvPicPr>
        <p:blipFill>
          <a:blip r:embed="rId2" cstate="print"/>
          <a:srcRect l="29800" t="6915" r="38577" b="62614"/>
          <a:stretch>
            <a:fillRect/>
          </a:stretch>
        </p:blipFill>
        <p:spPr bwMode="auto">
          <a:xfrm>
            <a:off x="503933" y="1700808"/>
            <a:ext cx="8640067" cy="468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2" descr="D:\Users\Ilya\Documents\oCam\Снимок_2015_04_06_04_51_24_6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6515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Проанализируем первое занятие вместе: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3010" name="Picture 2" descr="D:\Users\Ilya\Documents\oCam\Снимок_2015_04_06_04_21_16_331.png"/>
          <p:cNvPicPr>
            <a:picLocks noChangeAspect="1" noChangeArrowheads="1"/>
          </p:cNvPicPr>
          <p:nvPr/>
        </p:nvPicPr>
        <p:blipFill>
          <a:blip r:embed="rId2" cstate="print"/>
          <a:srcRect l="30840" t="6589" r="31085"/>
          <a:stretch>
            <a:fillRect/>
          </a:stretch>
        </p:blipFill>
        <p:spPr bwMode="auto">
          <a:xfrm>
            <a:off x="1908175" y="41275"/>
            <a:ext cx="4953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 descr="D:\Users\Ilya\Documents\oCam\Снимок_2015_04_06_04_24_31_93.png"/>
          <p:cNvPicPr>
            <a:picLocks noChangeAspect="1" noChangeArrowheads="1"/>
          </p:cNvPicPr>
          <p:nvPr/>
        </p:nvPicPr>
        <p:blipFill>
          <a:blip r:embed="rId3" cstate="print"/>
          <a:srcRect l="18608" t="6902" r="15799"/>
          <a:stretch>
            <a:fillRect/>
          </a:stretch>
        </p:blipFill>
        <p:spPr bwMode="auto">
          <a:xfrm>
            <a:off x="395288" y="6350"/>
            <a:ext cx="853440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84176" cy="178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Цели</a:t>
            </a:r>
            <a:r>
              <a:rPr lang="ru-RU" sz="3600" dirty="0" smtClean="0"/>
              <a:t> обучения говорению реализуются в процессе достижения учащимися </a:t>
            </a:r>
            <a:r>
              <a:rPr lang="ru-RU" sz="3600" b="1" dirty="0" smtClean="0"/>
              <a:t>следующих задач:</a:t>
            </a:r>
            <a:br>
              <a:rPr lang="ru-RU" sz="3600" b="1" dirty="0" smtClean="0"/>
            </a:br>
            <a:endParaRPr lang="ru-RU" dirty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использовать в высказывании аргументы, соответствующие коммуникативному намерению говорящего;</a:t>
            </a:r>
          </a:p>
          <a:p>
            <a:r>
              <a:rPr lang="ru-RU" smtClean="0"/>
              <a:t>излагать свои мысли с достаточной полнотой;</a:t>
            </a:r>
          </a:p>
          <a:p>
            <a:r>
              <a:rPr lang="ru-RU" smtClean="0"/>
              <a:t>выражать свое отношение к предмету речи.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5795963" y="6069013"/>
            <a:ext cx="3348037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©Буров И.М.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68413"/>
            <a:ext cx="8334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0" y="5013325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©Буров И.М.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4542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850" y="3937000"/>
            <a:ext cx="41211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>
          <a:xfrm>
            <a:off x="5652120" y="6021288"/>
            <a:ext cx="3348038" cy="692696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dirty="0" smtClean="0"/>
              <a:t>©Буров И.М.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4542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8575"/>
            <a:ext cx="8524875" cy="60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5940425" y="0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©Буров И.М.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0"/>
            <a:ext cx="730885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 b="1136"/>
          <a:stretch>
            <a:fillRect/>
          </a:stretch>
        </p:blipFill>
        <p:spPr bwMode="auto">
          <a:xfrm>
            <a:off x="971550" y="188913"/>
            <a:ext cx="7772400" cy="626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7524750" cy="49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3662" y="5373216"/>
            <a:ext cx="92376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 r="-1550" b="62135"/>
          <a:stretch>
            <a:fillRect/>
          </a:stretch>
        </p:blipFill>
        <p:spPr bwMode="auto">
          <a:xfrm>
            <a:off x="0" y="0"/>
            <a:ext cx="809148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7150" y="3141663"/>
            <a:ext cx="654685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476250"/>
            <a:ext cx="8866188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-1588"/>
            <a:ext cx="7416800" cy="6888163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 вместе: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Обучение говорению занимает важное место на уроках английского </a:t>
            </a:r>
            <a:r>
              <a:rPr lang="ru-RU" dirty="0" smtClean="0"/>
              <a:t>языка.</a:t>
            </a:r>
            <a:endParaRPr lang="ru-RU" dirty="0"/>
          </a:p>
          <a:p>
            <a:r>
              <a:rPr lang="ru-RU" dirty="0" smtClean="0"/>
              <a:t>В разговорной речи возможны стилистические, языковые, грамматические и другие </a:t>
            </a:r>
            <a:r>
              <a:rPr lang="ru-RU" dirty="0" smtClean="0"/>
              <a:t>ошибки.</a:t>
            </a:r>
            <a:endParaRPr lang="ru-RU" dirty="0" smtClean="0"/>
          </a:p>
          <a:p>
            <a:r>
              <a:rPr lang="ru-RU" dirty="0" smtClean="0"/>
              <a:t>Обучая говорению мы работаем с большим количеством жанров устной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5112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Лингводидактика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r>
              <a:rPr lang="ru-RU" sz="2800" b="1" dirty="0" smtClean="0"/>
              <a:t>Лингводидактика</a:t>
            </a:r>
            <a:r>
              <a:rPr lang="ru-RU" sz="2800" dirty="0" smtClean="0"/>
              <a:t> — прикладная лингвистическая дисциплина, рассматривающая как обучение иностранному языку, так и усвоение иностранного языка. </a:t>
            </a:r>
            <a:endParaRPr lang="ru-RU" sz="2800" dirty="0" smtClean="0"/>
          </a:p>
          <a:p>
            <a:r>
              <a:rPr lang="ru-RU" sz="2800" dirty="0" smtClean="0"/>
              <a:t>Лингводидактика </a:t>
            </a:r>
            <a:r>
              <a:rPr lang="ru-RU" sz="2800" dirty="0" smtClean="0"/>
              <a:t>исследует </a:t>
            </a:r>
            <a:r>
              <a:rPr lang="ru-RU" sz="2800" b="1" dirty="0" smtClean="0"/>
              <a:t>общие закономерности обучения языкам</a:t>
            </a:r>
            <a:r>
              <a:rPr lang="ru-RU" sz="2800" dirty="0" smtClean="0"/>
              <a:t>, разрабатывает </a:t>
            </a:r>
            <a:r>
              <a:rPr lang="ru-RU" sz="2800" b="1" dirty="0" smtClean="0"/>
              <a:t>методы и средства обучения </a:t>
            </a:r>
            <a:r>
              <a:rPr lang="ru-RU" sz="2800" dirty="0" smtClean="0"/>
              <a:t>определённому языку в зависимости от дидактических целей, изучает </a:t>
            </a:r>
            <a:r>
              <a:rPr lang="ru-RU" sz="2800" b="1" dirty="0" smtClean="0"/>
              <a:t>влияние </a:t>
            </a:r>
            <a:r>
              <a:rPr lang="ru-RU" sz="2800" b="1" dirty="0" err="1" smtClean="0"/>
              <a:t>монолингвизма</a:t>
            </a:r>
            <a:r>
              <a:rPr lang="ru-RU" sz="2800" b="1" dirty="0" smtClean="0"/>
              <a:t> (</a:t>
            </a:r>
            <a:r>
              <a:rPr lang="ru-RU" sz="2800" b="1" dirty="0" err="1" smtClean="0"/>
              <a:t>одноязычия</a:t>
            </a:r>
            <a:r>
              <a:rPr lang="ru-RU" sz="2800" b="1" dirty="0" smtClean="0"/>
              <a:t>) или билингвизма (двуязычия) </a:t>
            </a:r>
            <a:r>
              <a:rPr lang="ru-RU" sz="2800" dirty="0" smtClean="0"/>
              <a:t>на усвоение языка и решает целый ряд смежных задач.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848600" cy="1081087"/>
          </a:xfrm>
        </p:spPr>
        <p:txBody>
          <a:bodyPr/>
          <a:lstStyle/>
          <a:p>
            <a:r>
              <a:rPr lang="ru-RU" b="1" smtClean="0"/>
              <a:t>Виды говорения:</a:t>
            </a: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468313" y="1052513"/>
            <a:ext cx="8064500" cy="5616575"/>
          </a:xfrm>
        </p:spPr>
        <p:txBody>
          <a:bodyPr/>
          <a:lstStyle/>
          <a:p>
            <a:pPr>
              <a:buFont typeface="Arial" pitchFamily="34" charset="0"/>
              <a:buNone/>
            </a:pPr>
            <a:endParaRPr lang="ru-RU" dirty="0" smtClean="0"/>
          </a:p>
          <a:p>
            <a:r>
              <a:rPr lang="ru-RU" dirty="0" smtClean="0"/>
              <a:t>монолог;</a:t>
            </a:r>
          </a:p>
          <a:p>
            <a:r>
              <a:rPr lang="ru-RU" dirty="0" smtClean="0"/>
              <a:t>диалог;</a:t>
            </a:r>
          </a:p>
          <a:p>
            <a:r>
              <a:rPr lang="ru-RU" dirty="0" err="1" smtClean="0"/>
              <a:t>полилог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848600" cy="1081087"/>
          </a:xfrm>
        </p:spPr>
        <p:txBody>
          <a:bodyPr/>
          <a:lstStyle/>
          <a:p>
            <a:r>
              <a:rPr lang="ru-RU" b="1" smtClean="0"/>
              <a:t>Полилогическая речь: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5288" y="1989138"/>
            <a:ext cx="8497887" cy="34559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Как писал Е.И. </a:t>
            </a:r>
            <a:r>
              <a:rPr lang="ru-RU" dirty="0" smtClean="0"/>
              <a:t>Пассов: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dirty="0"/>
              <a:t>"</a:t>
            </a:r>
            <a:r>
              <a:rPr lang="ru-RU" b="1" dirty="0"/>
              <a:t>Групповая форма общения </a:t>
            </a:r>
            <a:r>
              <a:rPr lang="ru-RU" dirty="0"/>
              <a:t>является для уроков иностранного языка </a:t>
            </a:r>
            <a:r>
              <a:rPr lang="ru-RU" b="1" dirty="0"/>
              <a:t>настоятельной необходимостью</a:t>
            </a:r>
            <a:r>
              <a:rPr lang="ru-RU" dirty="0"/>
              <a:t>, особенно если речь идет о коммуникативном обучении, поскольку этот метод предполагает обучение общению через общение"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88913"/>
            <a:ext cx="17843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88913"/>
            <a:ext cx="4862512" cy="663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852738"/>
            <a:ext cx="9028113" cy="3313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292225" y="0"/>
            <a:ext cx="7456488" cy="1143000"/>
          </a:xfrm>
        </p:spPr>
        <p:txBody>
          <a:bodyPr/>
          <a:lstStyle/>
          <a:p>
            <a:r>
              <a:rPr lang="ru-RU" sz="3200" smtClean="0"/>
              <a:t>Ролевые игры проблемной направленности</a:t>
            </a:r>
          </a:p>
        </p:txBody>
      </p:sp>
      <p:pic>
        <p:nvPicPr>
          <p:cNvPr id="19459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5913" y="981075"/>
            <a:ext cx="8855075" cy="5876925"/>
          </a:xfrm>
        </p:spPr>
      </p:pic>
      <p:pic>
        <p:nvPicPr>
          <p:cNvPr id="19460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888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8086</TotalTime>
  <Words>684</Words>
  <Application>Microsoft Office PowerPoint</Application>
  <PresentationFormat>Экран (4:3)</PresentationFormat>
  <Paragraphs>112</Paragraphs>
  <Slides>49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Elegant</vt:lpstr>
      <vt:lpstr>Тема Office</vt:lpstr>
      <vt:lpstr>Слайд 1</vt:lpstr>
      <vt:lpstr>Слайд 2</vt:lpstr>
      <vt:lpstr>Цели обучения говорению реализуются в процессе достижения учащимися следующих задач: </vt:lpstr>
      <vt:lpstr>Цели обучения говорению реализуются в процессе достижения учащимися следующих задач: </vt:lpstr>
      <vt:lpstr>Лингводидактика</vt:lpstr>
      <vt:lpstr>Виды говорения:</vt:lpstr>
      <vt:lpstr>Полилогическая речь:</vt:lpstr>
      <vt:lpstr>Слайд 8</vt:lpstr>
      <vt:lpstr>Ролевые игры проблемной направленности</vt:lpstr>
      <vt:lpstr>Ролевые игры проблемной направленности</vt:lpstr>
      <vt:lpstr>Стилистические особенности разговорной речи</vt:lpstr>
      <vt:lpstr>Изучение особенностей невербального общения</vt:lpstr>
      <vt:lpstr>Стилистические особенности разговорной речи</vt:lpstr>
      <vt:lpstr>Изучение стилистических особенностей разговорной речи</vt:lpstr>
      <vt:lpstr>Слайд 15</vt:lpstr>
      <vt:lpstr>Жанры при обучении говорению:</vt:lpstr>
      <vt:lpstr>Слайд 17</vt:lpstr>
      <vt:lpstr>Научное выступление</vt:lpstr>
      <vt:lpstr>Обсуждения</vt:lpstr>
      <vt:lpstr>Слайд 20</vt:lpstr>
      <vt:lpstr>Слайд 21</vt:lpstr>
      <vt:lpstr>Подготовленное монологическое высказывание</vt:lpstr>
      <vt:lpstr>Сколько времени уделять говорению на уроках?</vt:lpstr>
      <vt:lpstr>Слайд 24</vt:lpstr>
      <vt:lpstr>Слайд 25</vt:lpstr>
      <vt:lpstr>New Millennium English - 10</vt:lpstr>
      <vt:lpstr>Слайд 27</vt:lpstr>
      <vt:lpstr>Соответствие ФГОС:</vt:lpstr>
      <vt:lpstr>Примеры</vt:lpstr>
      <vt:lpstr>Слайд 30</vt:lpstr>
      <vt:lpstr>Слайд 31</vt:lpstr>
      <vt:lpstr>Слайд 32</vt:lpstr>
      <vt:lpstr>Какой может быть система упражнений для развития навыков говорения?</vt:lpstr>
      <vt:lpstr>Рифмовки и скороговорки в курсе:</vt:lpstr>
      <vt:lpstr>Задания на развитие монологической и диалогической речи:</vt:lpstr>
      <vt:lpstr>Задания на развитие монологической и диалогической речи:</vt:lpstr>
      <vt:lpstr>Развитие монологической речи</vt:lpstr>
      <vt:lpstr>Слайд 38</vt:lpstr>
      <vt:lpstr>Проанализируем первое занятие вместе:</vt:lpstr>
      <vt:lpstr>Система упражнений</vt:lpstr>
      <vt:lpstr>Система упражнений</vt:lpstr>
      <vt:lpstr>Система упражнений</vt:lpstr>
      <vt:lpstr>Система упражнений</vt:lpstr>
      <vt:lpstr>Система упражнений</vt:lpstr>
      <vt:lpstr>Система упражнений</vt:lpstr>
      <vt:lpstr>Слайд 46</vt:lpstr>
      <vt:lpstr>Слайд 47</vt:lpstr>
      <vt:lpstr>Слайд 48</vt:lpstr>
      <vt:lpstr>Подведем итоги вместе: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261</cp:revision>
  <dcterms:created xsi:type="dcterms:W3CDTF">2014-09-24T05:28:12Z</dcterms:created>
  <dcterms:modified xsi:type="dcterms:W3CDTF">2016-06-07T07:02:38Z</dcterms:modified>
</cp:coreProperties>
</file>