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1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7" r:id="rId40"/>
    <p:sldId id="29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www.englishteachers.ru/Wares/489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englishteachers.ru/Wares/481.html?backto=V2FyZXM/Y2F0ZWdvcnk9MjUmcGFnZT00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1898544" y="5013176"/>
            <a:ext cx="7211591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ведущий методист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информационно-методической работе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издательства «Титул»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55991" y="2132856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Возможности обучения английскому языку подростков и взрослых при помощи электронных </a:t>
            </a:r>
            <a:r>
              <a:rPr lang="ru-RU" sz="3600" b="1" dirty="0" smtClean="0"/>
              <a:t>учебников</a:t>
            </a:r>
            <a:endParaRPr lang="ru-RU" sz="36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243408"/>
            <a:ext cx="2520280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40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732647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527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74241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57"/>
          <a:stretch>
            <a:fillRect/>
          </a:stretch>
        </p:blipFill>
        <p:spPr bwMode="auto">
          <a:xfrm>
            <a:off x="179512" y="608981"/>
            <a:ext cx="8668845" cy="624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45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90672"/>
            <a:ext cx="8642625" cy="3638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37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64913"/>
            <a:ext cx="6912768" cy="5993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43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Социокультурная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компетенция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25" y="1340768"/>
            <a:ext cx="9010575" cy="388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95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Задания для обсуждения</a:t>
            </a:r>
            <a:endParaRPr lang="ru-RU" sz="36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2" y="764704"/>
            <a:ext cx="8910991" cy="5832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04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2600" dirty="0" smtClean="0"/>
              <a:t>Приобретение умений для решения практических задач, которые связаны с успешным продвижением на рынке труда</a:t>
            </a:r>
            <a:endParaRPr lang="ru-RU" sz="26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97360"/>
            <a:ext cx="8333353" cy="5760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06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Интеграция полученных знаний в единую целостную картину мира</a:t>
            </a:r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85" y="1772816"/>
            <a:ext cx="8906331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1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Удовлетворение интересов учащихся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600767" cy="5588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625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Специфические особенности взрослых учеников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47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400" dirty="0" smtClean="0"/>
              <a:t>лимит времени;</a:t>
            </a:r>
          </a:p>
          <a:p>
            <a:pPr eaLnBrk="1" hangingPunct="1"/>
            <a:r>
              <a:rPr lang="ru-RU" sz="2400" dirty="0" smtClean="0"/>
              <a:t>лимит сил;</a:t>
            </a:r>
          </a:p>
          <a:p>
            <a:pPr eaLnBrk="1" hangingPunct="1"/>
            <a:r>
              <a:rPr lang="ru-RU" sz="2400" dirty="0" smtClean="0"/>
              <a:t>не всегда понимают цель обучения;</a:t>
            </a:r>
          </a:p>
          <a:p>
            <a:pPr eaLnBrk="1" hangingPunct="1"/>
            <a:r>
              <a:rPr lang="ru-RU" sz="2400" dirty="0" smtClean="0"/>
              <a:t>разнообразие целей;</a:t>
            </a:r>
          </a:p>
          <a:p>
            <a:pPr eaLnBrk="1" hangingPunct="1"/>
            <a:r>
              <a:rPr lang="ru-RU" sz="2400" dirty="0" smtClean="0"/>
              <a:t>потребность в быстрых и видимых результатах;</a:t>
            </a:r>
          </a:p>
          <a:p>
            <a:pPr eaLnBrk="1" hangingPunct="1"/>
            <a:r>
              <a:rPr lang="ru-RU" sz="2400" dirty="0" smtClean="0"/>
              <a:t>не всегда удачный предшествующий опыт изучения языка;</a:t>
            </a:r>
          </a:p>
          <a:p>
            <a:pPr eaLnBrk="1" hangingPunct="1"/>
            <a:r>
              <a:rPr lang="ru-RU" sz="2400" dirty="0" smtClean="0"/>
              <a:t>умения анализа и синтеза информации;</a:t>
            </a:r>
          </a:p>
          <a:p>
            <a:pPr eaLnBrk="1" hangingPunct="1"/>
            <a:r>
              <a:rPr lang="ru-RU" sz="2400" dirty="0" smtClean="0"/>
              <a:t>высокий уровень мышления;</a:t>
            </a:r>
          </a:p>
          <a:p>
            <a:pPr eaLnBrk="1" hangingPunct="1"/>
            <a:r>
              <a:rPr lang="ru-RU" sz="2400" dirty="0" smtClean="0"/>
              <a:t>жизненный опыт;</a:t>
            </a:r>
          </a:p>
          <a:p>
            <a:pPr eaLnBrk="1" hangingPunct="1"/>
            <a:r>
              <a:rPr lang="ru-RU" sz="2400" dirty="0" smtClean="0"/>
              <a:t>ответственность;</a:t>
            </a:r>
          </a:p>
          <a:p>
            <a:pPr eaLnBrk="1" hangingPunct="1"/>
            <a:r>
              <a:rPr lang="ru-RU" sz="2400" dirty="0" err="1" smtClean="0"/>
              <a:t>самомотивация</a:t>
            </a:r>
            <a:r>
              <a:rPr lang="ru-RU" sz="2400" dirty="0" smtClean="0"/>
              <a:t>.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4682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Какие принципы важно соблюдать при обучении подростков и взрослых?</a:t>
            </a:r>
          </a:p>
          <a:p>
            <a:pPr marL="0" indent="0">
              <a:buNone/>
            </a:pPr>
            <a:r>
              <a:rPr lang="ru-RU" dirty="0" smtClean="0"/>
              <a:t>С какими трудностями можно столкнуться при обучении подростков и взрослых? </a:t>
            </a:r>
            <a:endParaRPr lang="en-US" dirty="0" smtClean="0"/>
          </a:p>
          <a:p>
            <a:pPr marL="0" indent="0" eaLnBrk="1" hangingPunct="1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672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Чего хотят взрослые </a:t>
            </a:r>
            <a:br>
              <a:rPr lang="ru-RU" smtClean="0"/>
            </a:br>
            <a:r>
              <a:rPr lang="ru-RU" smtClean="0"/>
              <a:t>от курса английского языка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быстрый</a:t>
            </a:r>
            <a:r>
              <a:rPr lang="ru-RU" sz="2800" dirty="0"/>
              <a:t>, видимый результат;</a:t>
            </a:r>
          </a:p>
          <a:p>
            <a:pPr eaLnBrk="1" hangingPunct="1"/>
            <a:r>
              <a:rPr lang="ru-RU" sz="2800" dirty="0" smtClean="0"/>
              <a:t>практическое применение знаний;</a:t>
            </a:r>
          </a:p>
          <a:p>
            <a:pPr eaLnBrk="1" hangingPunct="1"/>
            <a:r>
              <a:rPr lang="ru-RU" sz="2800" dirty="0" smtClean="0"/>
              <a:t>комфортный и гибкий темп;</a:t>
            </a:r>
          </a:p>
          <a:p>
            <a:pPr eaLnBrk="1" hangingPunct="1"/>
            <a:r>
              <a:rPr lang="ru-RU" sz="2800" dirty="0" smtClean="0"/>
              <a:t>учет познавательных интересов;</a:t>
            </a:r>
          </a:p>
          <a:p>
            <a:pPr eaLnBrk="1" hangingPunct="1"/>
            <a:r>
              <a:rPr lang="ru-RU" sz="2800" dirty="0" smtClean="0"/>
              <a:t>отсутствие домашних занятий, либо домашние задания с возможностью быстрой и удобной проверки результатов;</a:t>
            </a:r>
          </a:p>
          <a:p>
            <a:pPr eaLnBrk="1" hangingPunct="1"/>
            <a:r>
              <a:rPr lang="ru-RU" sz="2800" dirty="0" smtClean="0"/>
              <a:t>отсутствие необходимости что-либо учить наизусть;</a:t>
            </a:r>
          </a:p>
          <a:p>
            <a:pPr eaLnBrk="1" hangingPunct="1"/>
            <a:r>
              <a:rPr lang="ru-RU" sz="2800" dirty="0" smtClean="0"/>
              <a:t>удобство по времени для занятий.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6005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04031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mtClean="0"/>
              <a:t>Электронный учебник </a:t>
            </a:r>
            <a:r>
              <a:rPr lang="en-US" smtClean="0"/>
              <a:t>“English for Adults” </a:t>
            </a:r>
            <a:r>
              <a:rPr lang="ru-RU" smtClean="0"/>
              <a:t>(авторы д.п.н., проф. Р. П. Мильруд, к. п.н. С. В. Логунова) предназначен для взрослых, начинающих изучать английский язык с нуля или продолжающих после долгого перерыва.</a:t>
            </a:r>
          </a:p>
          <a:p>
            <a:pPr eaLnBrk="1" hangingPunct="1"/>
            <a:r>
              <a:rPr lang="ru-RU" smtClean="0"/>
              <a:t>Каждый урок рассчитан ориентировочно на 2 академических часа. В курсе заложены резервные часы. Весь курс рассчитан на 160 часов.</a:t>
            </a:r>
          </a:p>
        </p:txBody>
      </p:sp>
    </p:spTree>
    <p:extLst>
      <p:ext uri="{BB962C8B-B14F-4D97-AF65-F5344CB8AC3E}">
        <p14:creationId xmlns:p14="http://schemas.microsoft.com/office/powerpoint/2010/main" val="316457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ru-RU" smtClean="0"/>
              <a:t>Введение поможет лучше понять свою цель в изучении языка и свои сильные стороны как учащегося;</a:t>
            </a:r>
          </a:p>
          <a:p>
            <a:pPr eaLnBrk="1" hangingPunct="1"/>
            <a:r>
              <a:rPr lang="ru-RU" smtClean="0"/>
              <a:t>Вводный курс формирует знание английского алфавита, правил чтения, навыки произношения и технику чтения, знакомит с грамматической системой английского языка и готовит к практическому овладению языком.</a:t>
            </a:r>
          </a:p>
        </p:txBody>
      </p:sp>
    </p:spTree>
    <p:extLst>
      <p:ext uri="{BB962C8B-B14F-4D97-AF65-F5344CB8AC3E}">
        <p14:creationId xmlns:p14="http://schemas.microsoft.com/office/powerpoint/2010/main" val="329291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Структура учебника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ru-RU" smtClean="0"/>
              <a:t>Вводный курс и </a:t>
            </a:r>
            <a:r>
              <a:rPr lang="en-US" smtClean="0"/>
              <a:t>2</a:t>
            </a:r>
            <a:r>
              <a:rPr lang="ru-RU" smtClean="0"/>
              <a:t> части основного учебника, 5 разделов по 8 уроков каждый, тест после каждого раздела;</a:t>
            </a:r>
          </a:p>
          <a:p>
            <a:pPr eaLnBrk="1" hangingPunct="1"/>
            <a:r>
              <a:rPr lang="ru-RU" smtClean="0"/>
              <a:t>Интерактивный грамматический справочник,</a:t>
            </a:r>
          </a:p>
          <a:p>
            <a:pPr eaLnBrk="1" hangingPunct="1"/>
            <a:r>
              <a:rPr lang="ru-RU" smtClean="0"/>
              <a:t>Озвученный электронный словарь,</a:t>
            </a:r>
          </a:p>
          <a:p>
            <a:pPr eaLnBrk="1" hangingPunct="1"/>
            <a:r>
              <a:rPr lang="ru-RU" smtClean="0"/>
              <a:t>Интерактивные упражнения,</a:t>
            </a:r>
          </a:p>
          <a:p>
            <a:pPr eaLnBrk="1" hangingPunct="1"/>
            <a:r>
              <a:rPr lang="ru-RU" smtClean="0"/>
              <a:t>Языковые игры</a:t>
            </a:r>
          </a:p>
          <a:p>
            <a:pPr eaLnBrk="1" hangingPunct="1"/>
            <a:r>
              <a:rPr lang="ru-RU" smtClean="0"/>
              <a:t>Песни</a:t>
            </a:r>
          </a:p>
        </p:txBody>
      </p:sp>
    </p:spTree>
    <p:extLst>
      <p:ext uri="{BB962C8B-B14F-4D97-AF65-F5344CB8AC3E}">
        <p14:creationId xmlns:p14="http://schemas.microsoft.com/office/powerpoint/2010/main" val="6671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Материалы включают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Рифмовки;</a:t>
            </a:r>
          </a:p>
          <a:p>
            <a:pPr eaLnBrk="1" hangingPunct="1"/>
            <a:r>
              <a:rPr lang="ru-RU" smtClean="0"/>
              <a:t>Скороговорки;</a:t>
            </a:r>
          </a:p>
          <a:p>
            <a:pPr eaLnBrk="1" hangingPunct="1"/>
            <a:r>
              <a:rPr lang="ru-RU" smtClean="0"/>
              <a:t>Короткие диалоги;</a:t>
            </a:r>
          </a:p>
          <a:p>
            <a:pPr eaLnBrk="1" hangingPunct="1"/>
            <a:r>
              <a:rPr lang="ru-RU" smtClean="0"/>
              <a:t>Кроссворды;</a:t>
            </a:r>
          </a:p>
          <a:p>
            <a:pPr eaLnBrk="1" hangingPunct="1"/>
            <a:r>
              <a:rPr lang="ru-RU" smtClean="0"/>
              <a:t>Аудиозаписи, записанные носителями языка;</a:t>
            </a:r>
          </a:p>
          <a:p>
            <a:pPr eaLnBrk="1" hangingPunct="1"/>
            <a:r>
              <a:rPr lang="ru-RU" smtClean="0"/>
              <a:t>Интерактивные упражнения…</a:t>
            </a: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2638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Система обучения. Ввод материала через фонетику</a:t>
            </a:r>
          </a:p>
        </p:txBody>
      </p:sp>
      <p:pic>
        <p:nvPicPr>
          <p:cNvPr id="14339" name="Picture 3" descr="C:\Users\Alexey\Desktop\A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11275"/>
            <a:ext cx="7680325" cy="5335588"/>
          </a:xfrm>
          <a:noFill/>
        </p:spPr>
      </p:pic>
    </p:spTree>
    <p:extLst>
      <p:ext uri="{BB962C8B-B14F-4D97-AF65-F5344CB8AC3E}">
        <p14:creationId xmlns:p14="http://schemas.microsoft.com/office/powerpoint/2010/main" val="183429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Грамматика+отработка на уровне микродиалогов </a:t>
            </a:r>
          </a:p>
        </p:txBody>
      </p:sp>
      <p:pic>
        <p:nvPicPr>
          <p:cNvPr id="15363" name="Picture 2" descr="C:\Users\Alexey\Desktop\AE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425" y="1196975"/>
            <a:ext cx="9102725" cy="5111750"/>
          </a:xfrm>
          <a:noFill/>
        </p:spPr>
      </p:pic>
    </p:spTree>
    <p:extLst>
      <p:ext uri="{BB962C8B-B14F-4D97-AF65-F5344CB8AC3E}">
        <p14:creationId xmlns:p14="http://schemas.microsoft.com/office/powerpoint/2010/main" val="18325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Расширение словарного запаса</a:t>
            </a:r>
          </a:p>
        </p:txBody>
      </p:sp>
      <p:pic>
        <p:nvPicPr>
          <p:cNvPr id="16387" name="Picture 2" descr="C:\Users\Alexey\Desktop\A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1025" y="1125538"/>
            <a:ext cx="8348663" cy="5545137"/>
          </a:xfrm>
          <a:noFill/>
        </p:spPr>
      </p:pic>
    </p:spTree>
    <p:extLst>
      <p:ext uri="{BB962C8B-B14F-4D97-AF65-F5344CB8AC3E}">
        <p14:creationId xmlns:p14="http://schemas.microsoft.com/office/powerpoint/2010/main" val="42724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smtClean="0"/>
              <a:t>Ввод новой информации (лексика + грамматика)</a:t>
            </a:r>
          </a:p>
        </p:txBody>
      </p:sp>
      <p:pic>
        <p:nvPicPr>
          <p:cNvPr id="17411" name="Picture 2" descr="C:\Users\Alexey\Desktop\A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949325"/>
            <a:ext cx="7054850" cy="5719763"/>
          </a:xfrm>
          <a:noFill/>
        </p:spPr>
      </p:pic>
    </p:spTree>
    <p:extLst>
      <p:ext uri="{BB962C8B-B14F-4D97-AF65-F5344CB8AC3E}">
        <p14:creationId xmlns:p14="http://schemas.microsoft.com/office/powerpoint/2010/main" val="30824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Продолжение темы на более высоком уровне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074738"/>
            <a:ext cx="7777162" cy="5475287"/>
          </a:xfrm>
          <a:noFill/>
        </p:spPr>
      </p:pic>
    </p:spTree>
    <p:extLst>
      <p:ext uri="{BB962C8B-B14F-4D97-AF65-F5344CB8AC3E}">
        <p14:creationId xmlns:p14="http://schemas.microsoft.com/office/powerpoint/2010/main" val="353365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Возможные трудности при обучении подростков: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Отсутствие мотивации, возможные причины:</a:t>
            </a:r>
          </a:p>
          <a:p>
            <a:pPr marL="514350" indent="-514350">
              <a:buAutoNum type="arabicParenR"/>
            </a:pPr>
            <a:r>
              <a:rPr lang="ru-RU" dirty="0" smtClean="0"/>
              <a:t>нежелание изучать иностранный язык;</a:t>
            </a:r>
          </a:p>
          <a:p>
            <a:pPr marL="514350" indent="-514350">
              <a:buAutoNum type="arabicParenR"/>
            </a:pPr>
            <a:r>
              <a:rPr lang="ru-RU" dirty="0" smtClean="0"/>
              <a:t>неинтересный формат занятий (хочется всего современного в этом возрасте);</a:t>
            </a:r>
          </a:p>
          <a:p>
            <a:pPr marL="514350" indent="-514350">
              <a:buAutoNum type="arabicParenR"/>
            </a:pPr>
            <a:r>
              <a:rPr lang="ru-RU" dirty="0" smtClean="0"/>
              <a:t>особенности данного возраста и т.д.</a:t>
            </a:r>
          </a:p>
          <a:p>
            <a:r>
              <a:rPr lang="ru-RU" dirty="0" smtClean="0"/>
              <a:t>пробелы в базовом образовании.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88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Понимание на слух</a:t>
            </a:r>
          </a:p>
        </p:txBody>
      </p:sp>
      <p:pic>
        <p:nvPicPr>
          <p:cNvPr id="19459" name="Picture 2" descr="C:\Users\Alexey\Desktop\A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50" y="1412875"/>
            <a:ext cx="8934450" cy="5018088"/>
          </a:xfrm>
          <a:noFill/>
        </p:spPr>
      </p:pic>
    </p:spTree>
    <p:extLst>
      <p:ext uri="{BB962C8B-B14F-4D97-AF65-F5344CB8AC3E}">
        <p14:creationId xmlns:p14="http://schemas.microsoft.com/office/powerpoint/2010/main" val="1172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5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/>
              <a:t>Диалоги</a:t>
            </a:r>
          </a:p>
        </p:txBody>
      </p:sp>
      <p:pic>
        <p:nvPicPr>
          <p:cNvPr id="20483" name="Picture 2" descr="C:\Users\Alexey\Desktop\AE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658221"/>
            <a:ext cx="8352606" cy="6229929"/>
          </a:xfrm>
          <a:noFill/>
        </p:spPr>
      </p:pic>
    </p:spTree>
    <p:extLst>
      <p:ext uri="{BB962C8B-B14F-4D97-AF65-F5344CB8AC3E}">
        <p14:creationId xmlns:p14="http://schemas.microsoft.com/office/powerpoint/2010/main" val="23363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800" smtClean="0"/>
              <a:t>Чтение и письмо</a:t>
            </a:r>
          </a:p>
        </p:txBody>
      </p:sp>
      <p:pic>
        <p:nvPicPr>
          <p:cNvPr id="21507" name="Picture 3" descr="C:\Users\Alexey\Desktop\AE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63650" y="908050"/>
            <a:ext cx="6980238" cy="5616575"/>
          </a:xfrm>
          <a:noFill/>
        </p:spPr>
      </p:pic>
      <p:pic>
        <p:nvPicPr>
          <p:cNvPr id="24581" name="Picture 5" descr="C:\Users\Alexey\Desktop\AE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908050"/>
            <a:ext cx="8589962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746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Межкультурная информация</a:t>
            </a:r>
          </a:p>
        </p:txBody>
      </p:sp>
      <p:pic>
        <p:nvPicPr>
          <p:cNvPr id="22531" name="Picture 2" descr="C:\Users\Alexey\Desktop\AE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9632" y="1466850"/>
            <a:ext cx="6865938" cy="5391150"/>
          </a:xfrm>
          <a:noFill/>
        </p:spPr>
      </p:pic>
      <p:pic>
        <p:nvPicPr>
          <p:cNvPr id="25603" name="Picture 3" descr="C:\Users\Alexey\Desktop\AE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" y="1124744"/>
            <a:ext cx="90932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038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Большая часть заданий озвучены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48768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45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793" y="962"/>
            <a:ext cx="7886700" cy="1325563"/>
          </a:xfrm>
        </p:spPr>
        <p:txBody>
          <a:bodyPr/>
          <a:lstStyle/>
          <a:p>
            <a:r>
              <a:rPr lang="ru-RU" dirty="0" smtClean="0"/>
              <a:t>Говорение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733" y="1159100"/>
            <a:ext cx="8120015" cy="552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29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/>
          <a:lstStyle/>
          <a:p>
            <a:r>
              <a:rPr lang="ru-RU" dirty="0" smtClean="0"/>
              <a:t>Грамматика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060"/>
          <a:stretch>
            <a:fillRect/>
          </a:stretch>
        </p:blipFill>
        <p:spPr bwMode="auto">
          <a:xfrm>
            <a:off x="844459" y="692696"/>
            <a:ext cx="773879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57465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1"/>
            <a:ext cx="6172200" cy="853367"/>
          </a:xfrm>
        </p:spPr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7992888" cy="5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340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6754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Полезная информация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85192" y="548680"/>
            <a:ext cx="8758808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      </a:t>
            </a:r>
            <a:r>
              <a:rPr lang="ru-RU" sz="2000" dirty="0" smtClean="0"/>
              <a:t>Электронное учебное пособие </a:t>
            </a:r>
            <a:r>
              <a:rPr lang="en-US" sz="2000" dirty="0" smtClean="0"/>
              <a:t>“</a:t>
            </a:r>
            <a:r>
              <a:rPr lang="ru-RU" sz="2000" dirty="0" smtClean="0"/>
              <a:t>Деловой английский для молодежи</a:t>
            </a:r>
            <a:r>
              <a:rPr lang="en-US" sz="2000" dirty="0" smtClean="0"/>
              <a:t>”</a:t>
            </a:r>
            <a:r>
              <a:rPr lang="ru-RU" sz="2000" dirty="0" smtClean="0"/>
              <a:t>/ </a:t>
            </a:r>
            <a:r>
              <a:rPr lang="en-US" sz="2000" dirty="0" smtClean="0"/>
              <a:t>“Business English for</a:t>
            </a:r>
            <a:r>
              <a:rPr lang="ru-RU" sz="2000" dirty="0" smtClean="0"/>
              <a:t> </a:t>
            </a:r>
            <a:r>
              <a:rPr lang="en-US" sz="2000" dirty="0" smtClean="0"/>
              <a:t>Young Adults”</a:t>
            </a:r>
            <a:r>
              <a:rPr lang="ru-RU" sz="2000" dirty="0" smtClean="0"/>
              <a:t> можно приобрести в Интернет-магазине издательства «Титул» - </a:t>
            </a:r>
            <a:r>
              <a:rPr lang="en-US" sz="2000" dirty="0" smtClean="0">
                <a:hlinkClick r:id="rId2"/>
              </a:rPr>
              <a:t>https://www.englishteachers.ru/Wares/489</a:t>
            </a:r>
            <a:endParaRPr lang="ru-RU" sz="2000" dirty="0" smtClean="0"/>
          </a:p>
        </p:txBody>
      </p:sp>
      <p:pic>
        <p:nvPicPr>
          <p:cNvPr id="16387" name="Picture 3" descr="C:\Users\titul\Desktop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8551280" cy="522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0" y="5445224"/>
            <a:ext cx="2123728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5819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Полезная информация</a:t>
            </a:r>
            <a:br>
              <a:rPr lang="ru-RU" dirty="0" smtClean="0"/>
            </a:br>
            <a:r>
              <a:rPr lang="en-US" sz="2200" dirty="0">
                <a:hlinkClick r:id="rId2"/>
              </a:rPr>
              <a:t>https://</a:t>
            </a:r>
            <a:r>
              <a:rPr lang="en-US" sz="2200" dirty="0" smtClean="0">
                <a:hlinkClick r:id="rId2"/>
              </a:rPr>
              <a:t>www.englishteachers.ru/Wares/481</a:t>
            </a:r>
            <a:r>
              <a:rPr lang="ru-RU" sz="2200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1" r="20044" b="5442"/>
          <a:stretch/>
        </p:blipFill>
        <p:spPr bwMode="auto">
          <a:xfrm>
            <a:off x="251520" y="1593273"/>
            <a:ext cx="8424936" cy="508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085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Возможные трудности при обучении взрослых: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возможна условная мотивация, которая быстро пропадает;</a:t>
            </a:r>
          </a:p>
          <a:p>
            <a:r>
              <a:rPr lang="ru-RU" dirty="0" smtClean="0"/>
              <a:t>психологические трудности (сложно сесть «за парту», неуспешный опыт в школе, сложности при изучении нового);</a:t>
            </a:r>
          </a:p>
          <a:p>
            <a:r>
              <a:rPr lang="ru-RU" dirty="0" smtClean="0"/>
              <a:t>жизненный опыт может быть и плюсом и минусом;</a:t>
            </a:r>
          </a:p>
          <a:p>
            <a:r>
              <a:rPr lang="ru-RU" dirty="0" smtClean="0"/>
              <a:t>отсутствие достаточного количества свободного времени и бытовые заботы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05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12776"/>
            <a:ext cx="76328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/>
              <a:t> Техническое удобство;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 Повышение автономии учащихся;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/>
              <a:t> </a:t>
            </a:r>
            <a:r>
              <a:rPr lang="ru-RU" sz="3600" dirty="0" smtClean="0"/>
              <a:t>Возможность создание нового, современного формата занятий;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/>
              <a:t> </a:t>
            </a:r>
            <a:r>
              <a:rPr lang="ru-RU" sz="3600" dirty="0" smtClean="0"/>
              <a:t>Возможность работать с огромным количеством аудиозаписей без дополнительной траты времени на технические вопросы;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/>
              <a:t> </a:t>
            </a:r>
            <a:r>
              <a:rPr lang="ru-RU" sz="3600" dirty="0" smtClean="0"/>
              <a:t>Интерактивные возможности и т.д.</a:t>
            </a:r>
          </a:p>
        </p:txBody>
      </p:sp>
    </p:spTree>
    <p:extLst>
      <p:ext uri="{BB962C8B-B14F-4D97-AF65-F5344CB8AC3E}">
        <p14:creationId xmlns:p14="http://schemas.microsoft.com/office/powerpoint/2010/main" val="3503549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Ключи успеха при обучении подростков и взрослых: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96728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занятия с удовольствием;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самостоятельной работы;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самоконтроля;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«волнообразное» построение курса, т.е. уровень сложности, повышается и понижается;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принцип </a:t>
            </a:r>
            <a:r>
              <a:rPr lang="ru-RU" dirty="0" err="1" smtClean="0"/>
              <a:t>streamline</a:t>
            </a:r>
            <a:r>
              <a:rPr lang="ru-RU" dirty="0" smtClean="0"/>
              <a:t> – «обтекаемо беспрепятственное» обучение;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брать материал модулями.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7928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Какие преимущества у электронного учебника?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Техническое удобство;</a:t>
            </a:r>
          </a:p>
          <a:p>
            <a:pPr eaLnBrk="1" hangingPunct="1"/>
            <a:r>
              <a:rPr lang="ru-RU" dirty="0" smtClean="0"/>
              <a:t>Повышение автономии учащихся;</a:t>
            </a:r>
          </a:p>
          <a:p>
            <a:pPr eaLnBrk="1" hangingPunct="1"/>
            <a:r>
              <a:rPr lang="ru-RU" dirty="0" smtClean="0"/>
              <a:t>Возможности контроля и самоконтроля;</a:t>
            </a:r>
          </a:p>
          <a:p>
            <a:pPr eaLnBrk="1" hangingPunct="1"/>
            <a:r>
              <a:rPr lang="ru-RU" dirty="0" smtClean="0"/>
              <a:t>Повышение мотивации;</a:t>
            </a:r>
          </a:p>
          <a:p>
            <a:pPr eaLnBrk="1" hangingPunct="1"/>
            <a:r>
              <a:rPr lang="ru-RU" dirty="0" smtClean="0"/>
              <a:t>Возможность обучаться дистанционно.</a:t>
            </a:r>
          </a:p>
        </p:txBody>
      </p:sp>
    </p:spTree>
    <p:extLst>
      <p:ext uri="{BB962C8B-B14F-4D97-AF65-F5344CB8AC3E}">
        <p14:creationId xmlns:p14="http://schemas.microsoft.com/office/powerpoint/2010/main" val="9801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8792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Электронное учебное пособие </a:t>
            </a:r>
            <a:r>
              <a:rPr lang="en-US" sz="3200" dirty="0" smtClean="0"/>
              <a:t>“Business English for Young Adults”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</a:t>
            </a:r>
            <a:r>
              <a:rPr lang="en-US" sz="2400" dirty="0" smtClean="0"/>
              <a:t>(</a:t>
            </a:r>
            <a:r>
              <a:rPr lang="ru-RU" sz="2400" dirty="0" smtClean="0"/>
              <a:t>О.Б. Дворецкая, Н.Ю. Казырбаева, Н.В. Новикова</a:t>
            </a:r>
            <a:r>
              <a:rPr lang="en-US" sz="2400" dirty="0" smtClean="0"/>
              <a:t>)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55776" y="1628800"/>
            <a:ext cx="6372200" cy="52292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Предназначено для молодых людей, желающих изучать английский язык для делового общения.</a:t>
            </a:r>
          </a:p>
          <a:p>
            <a:r>
              <a:rPr lang="ru-RU" dirty="0" smtClean="0"/>
              <a:t>В курсе использованы </a:t>
            </a:r>
            <a:r>
              <a:rPr lang="ru-RU" dirty="0" smtClean="0">
                <a:solidFill>
                  <a:srgbClr val="FF0000"/>
                </a:solidFill>
              </a:rPr>
              <a:t>аутентичные материалы </a:t>
            </a:r>
            <a:r>
              <a:rPr lang="ru-RU" dirty="0" smtClean="0"/>
              <a:t>из разнообразных современных источников, относящихся к бизнесу. </a:t>
            </a:r>
          </a:p>
          <a:p>
            <a:r>
              <a:rPr lang="ru-RU" dirty="0" smtClean="0"/>
              <a:t>Итоговые уроки всех разделов разработаны как симулированные ситуации, максимально приближенные к реальным условиям. </a:t>
            </a:r>
          </a:p>
          <a:p>
            <a:r>
              <a:rPr lang="ru-RU" dirty="0" smtClean="0"/>
              <a:t>Пособие содержит </a:t>
            </a:r>
            <a:r>
              <a:rPr lang="ru-RU" dirty="0" smtClean="0">
                <a:solidFill>
                  <a:srgbClr val="FF0000"/>
                </a:solidFill>
              </a:rPr>
              <a:t>интегрированный </a:t>
            </a:r>
            <a:r>
              <a:rPr lang="ru-RU" dirty="0" err="1" smtClean="0">
                <a:solidFill>
                  <a:srgbClr val="FF0000"/>
                </a:solidFill>
              </a:rPr>
              <a:t>аудиокурс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rgbClr val="FF0000"/>
                </a:solidFill>
              </a:rPr>
              <a:t>интерактивные упражнения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Рассчитано на </a:t>
            </a:r>
            <a:r>
              <a:rPr lang="ru-RU" dirty="0" smtClean="0">
                <a:solidFill>
                  <a:srgbClr val="FF0000"/>
                </a:solidFill>
              </a:rPr>
              <a:t>70 часов </a:t>
            </a:r>
            <a:r>
              <a:rPr lang="ru-RU" dirty="0" smtClean="0"/>
              <a:t>учебного времени. </a:t>
            </a:r>
          </a:p>
          <a:p>
            <a:r>
              <a:rPr lang="ru-RU" dirty="0" smtClean="0"/>
              <a:t>Имеет </a:t>
            </a:r>
            <a:r>
              <a:rPr lang="ru-RU" dirty="0" smtClean="0">
                <a:solidFill>
                  <a:srgbClr val="FF0000"/>
                </a:solidFill>
              </a:rPr>
              <a:t>модульную структуру</a:t>
            </a:r>
            <a:r>
              <a:rPr lang="ru-RU" dirty="0" smtClean="0"/>
              <a:t>, позволяет педагогу адаптировать курс к потребностям учащихся. Всего – </a:t>
            </a:r>
            <a:r>
              <a:rPr lang="ru-RU" dirty="0" smtClean="0">
                <a:solidFill>
                  <a:srgbClr val="FF0000"/>
                </a:solidFill>
              </a:rPr>
              <a:t>14 модулей</a:t>
            </a:r>
            <a:r>
              <a:rPr lang="ru-RU" dirty="0" smtClean="0"/>
              <a:t>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Может использоваться в старших классах школ, ссузах, вузах и на языковых курсах.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2334657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125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208912" cy="58084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490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4008"/>
            <a:ext cx="6381106" cy="62339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7653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759</Words>
  <Application>Microsoft Office PowerPoint</Application>
  <PresentationFormat>Экран (4:3)</PresentationFormat>
  <Paragraphs>111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Презентация PowerPoint</vt:lpstr>
      <vt:lpstr>Возможные трудности при обучении подростков:</vt:lpstr>
      <vt:lpstr>Возможные трудности при обучении взрослых:</vt:lpstr>
      <vt:lpstr>Ключи успеха при обучении подростков и взрослых:</vt:lpstr>
      <vt:lpstr>Какие преимущества у электронного учебника?</vt:lpstr>
      <vt:lpstr>Электронное учебное пособие “Business English for Young Adults”  (О.Б. Дворецкая, Н.Ю. Казырбаева, Н.В. Новикова)</vt:lpstr>
      <vt:lpstr>Компенсация проблем в базовом образовании</vt:lpstr>
      <vt:lpstr>Компенсация проблем в базовом образовании</vt:lpstr>
      <vt:lpstr>Компенсация проблем в базовом образовании</vt:lpstr>
      <vt:lpstr>Подготовка к ЕГЭ</vt:lpstr>
      <vt:lpstr>Подготовка к ЕГЭ</vt:lpstr>
      <vt:lpstr>Подготовка к ЕГЭ</vt:lpstr>
      <vt:lpstr>Презентация PowerPoint</vt:lpstr>
      <vt:lpstr>Задания для обсуждения</vt:lpstr>
      <vt:lpstr>Приобретение умений для решения практических задач, которые связаны с успешным продвижением на рынке труда</vt:lpstr>
      <vt:lpstr>Интеграция полученных знаний в единую целостную картину мира</vt:lpstr>
      <vt:lpstr>Удовлетворение интересов учащихся</vt:lpstr>
      <vt:lpstr>Специфические особенности взрослых учеников</vt:lpstr>
      <vt:lpstr>Чего хотят взрослые  от курса английского языка</vt:lpstr>
      <vt:lpstr>Практическая реализация требований</vt:lpstr>
      <vt:lpstr>Практическая реализация требований</vt:lpstr>
      <vt:lpstr>Структура учебника</vt:lpstr>
      <vt:lpstr>Материалы включают</vt:lpstr>
      <vt:lpstr>Система обучения. Ввод материала через фонетику</vt:lpstr>
      <vt:lpstr>Грамматика+отработка на уровне микродиалогов </vt:lpstr>
      <vt:lpstr>Расширение словарного запаса</vt:lpstr>
      <vt:lpstr>Ввод новой информации (лексика + грамматика)</vt:lpstr>
      <vt:lpstr>Продолжение темы на более высоком уровне</vt:lpstr>
      <vt:lpstr>Понимание на слух</vt:lpstr>
      <vt:lpstr>Диалоги</vt:lpstr>
      <vt:lpstr>Чтение и письмо</vt:lpstr>
      <vt:lpstr>Межкультурная информация</vt:lpstr>
      <vt:lpstr>Большая часть заданий озвучены</vt:lpstr>
      <vt:lpstr>Говорение</vt:lpstr>
      <vt:lpstr>Грамматика</vt:lpstr>
      <vt:lpstr>Аудирование</vt:lpstr>
      <vt:lpstr>Полезная информация</vt:lpstr>
      <vt:lpstr>Полезная информация https://www.englishteachers.ru/Wares/481 </vt:lpstr>
      <vt:lpstr>Подведем итоги: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</dc:creator>
  <cp:lastModifiedBy>admin</cp:lastModifiedBy>
  <cp:revision>9</cp:revision>
  <dcterms:created xsi:type="dcterms:W3CDTF">2017-06-19T20:36:51Z</dcterms:created>
  <dcterms:modified xsi:type="dcterms:W3CDTF">2017-06-21T15:54:08Z</dcterms:modified>
</cp:coreProperties>
</file>