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10" r:id="rId3"/>
    <p:sldId id="409" r:id="rId4"/>
    <p:sldId id="405" r:id="rId5"/>
    <p:sldId id="406" r:id="rId6"/>
    <p:sldId id="407" r:id="rId7"/>
    <p:sldId id="408" r:id="rId8"/>
    <p:sldId id="411" r:id="rId9"/>
    <p:sldId id="439" r:id="rId10"/>
    <p:sldId id="334" r:id="rId11"/>
    <p:sldId id="395" r:id="rId12"/>
    <p:sldId id="412" r:id="rId13"/>
    <p:sldId id="417" r:id="rId14"/>
    <p:sldId id="418" r:id="rId15"/>
    <p:sldId id="419" r:id="rId16"/>
    <p:sldId id="420" r:id="rId17"/>
    <p:sldId id="422" r:id="rId18"/>
    <p:sldId id="397" r:id="rId19"/>
    <p:sldId id="398" r:id="rId20"/>
    <p:sldId id="399" r:id="rId21"/>
    <p:sldId id="400" r:id="rId22"/>
    <p:sldId id="401" r:id="rId23"/>
    <p:sldId id="402" r:id="rId24"/>
    <p:sldId id="446" r:id="rId25"/>
    <p:sldId id="403" r:id="rId26"/>
    <p:sldId id="447" r:id="rId27"/>
    <p:sldId id="404" r:id="rId28"/>
    <p:sldId id="424" r:id="rId29"/>
    <p:sldId id="425" r:id="rId30"/>
    <p:sldId id="426" r:id="rId31"/>
    <p:sldId id="427" r:id="rId32"/>
    <p:sldId id="428" r:id="rId33"/>
    <p:sldId id="429" r:id="rId34"/>
    <p:sldId id="430" r:id="rId35"/>
    <p:sldId id="431" r:id="rId36"/>
    <p:sldId id="432" r:id="rId37"/>
    <p:sldId id="433" r:id="rId38"/>
    <p:sldId id="434" r:id="rId39"/>
    <p:sldId id="435" r:id="rId40"/>
    <p:sldId id="436" r:id="rId41"/>
    <p:sldId id="437" r:id="rId42"/>
    <p:sldId id="440" r:id="rId43"/>
    <p:sldId id="441" r:id="rId44"/>
    <p:sldId id="442" r:id="rId45"/>
    <p:sldId id="443" r:id="rId46"/>
    <p:sldId id="438" r:id="rId47"/>
    <p:sldId id="444" r:id="rId48"/>
    <p:sldId id="445" r:id="rId49"/>
    <p:sldId id="394" r:id="rId50"/>
    <p:sldId id="310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628800"/>
            <a:ext cx="8352928" cy="32403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Приемы обучения рецептивным видам речевой деятельности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на занятиях английским языком в 10-11 классах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5373216"/>
            <a:ext cx="3736504" cy="132055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Лектор: Буров Илья Михайлович, ведущий методист издательства «Титул»</a:t>
            </a:r>
            <a:endParaRPr lang="ru-RU" dirty="0"/>
          </a:p>
        </p:txBody>
      </p:sp>
      <p:pic>
        <p:nvPicPr>
          <p:cNvPr id="4" name="Рисунок 3" descr="TIT_Logo_kvad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188640"/>
            <a:ext cx="2123728" cy="13006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03813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err="1" smtClean="0"/>
              <a:t>Аудирование</a:t>
            </a:r>
            <a:r>
              <a:rPr lang="ru-RU" dirty="0" smtClean="0"/>
              <a:t>:</a:t>
            </a:r>
          </a:p>
          <a:p>
            <a:pPr algn="ctr">
              <a:buNone/>
            </a:pPr>
            <a:endParaRPr lang="ru-RU" sz="1400" dirty="0" smtClean="0"/>
          </a:p>
          <a:p>
            <a:pPr>
              <a:buNone/>
            </a:pPr>
            <a:r>
              <a:rPr lang="ru-RU" sz="2400" dirty="0" smtClean="0"/>
              <a:t>Некоторые типы подготовительных и речевых упражнений:</a:t>
            </a:r>
          </a:p>
          <a:p>
            <a:r>
              <a:rPr lang="ru-RU" sz="2400" dirty="0" smtClean="0"/>
              <a:t> Упражнения для развития фонематического слуха и механизма внутреннего проговаривания:</a:t>
            </a:r>
          </a:p>
          <a:p>
            <a:pPr>
              <a:buNone/>
            </a:pPr>
            <a:r>
              <a:rPr lang="ru-RU" sz="2400" dirty="0" smtClean="0"/>
              <a:t>- 	Прослушайте и повторите несколько пар слов: нос/нёс, мал/мял, быть/пить, дом/том, жар/шар.</a:t>
            </a:r>
          </a:p>
          <a:p>
            <a:r>
              <a:rPr lang="ru-RU" sz="2400" dirty="0" smtClean="0"/>
              <a:t>Упражнения на развитие интонационного слуха и механизма сегментации речевой цепи:</a:t>
            </a:r>
          </a:p>
          <a:p>
            <a:pPr>
              <a:buFontTx/>
              <a:buChar char="-"/>
            </a:pPr>
            <a:r>
              <a:rPr lang="ru-RU" sz="2400" dirty="0" smtClean="0"/>
              <a:t>Прослушайте предложение, разбейте его в графическом ключе на синтагмы.</a:t>
            </a:r>
          </a:p>
          <a:p>
            <a:pPr>
              <a:buFontTx/>
              <a:buChar char="-"/>
            </a:pPr>
            <a:r>
              <a:rPr lang="ru-RU" sz="2400" dirty="0" smtClean="0"/>
              <a:t>Прослушайте пары предложений, поставьте знак +, если они одинаковы, и -, если они разные (Сегодня понедельник. Сегодня понедельник?).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4046023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822107"/>
          </a:xfrm>
        </p:spPr>
        <p:txBody>
          <a:bodyPr>
            <a:noAutofit/>
          </a:bodyPr>
          <a:lstStyle/>
          <a:p>
            <a:r>
              <a:rPr lang="ru-RU" sz="2400" dirty="0" smtClean="0"/>
              <a:t>Упражнения на развитие механизма оперативной памяти.</a:t>
            </a:r>
          </a:p>
          <a:p>
            <a:pPr>
              <a:buFontTx/>
              <a:buChar char="-"/>
            </a:pPr>
            <a:r>
              <a:rPr lang="ru-RU" sz="2400" dirty="0" smtClean="0"/>
              <a:t> Прослушайте ряд слов. Повторите их в данной последовательности.</a:t>
            </a:r>
          </a:p>
          <a:p>
            <a:pPr>
              <a:buFontTx/>
              <a:buChar char="-"/>
            </a:pPr>
            <a:r>
              <a:rPr lang="ru-RU" sz="2400" dirty="0" smtClean="0"/>
              <a:t>Слушайте и повторяйте.</a:t>
            </a:r>
          </a:p>
          <a:p>
            <a:pPr>
              <a:buFontTx/>
              <a:buChar char="-"/>
            </a:pPr>
            <a:r>
              <a:rPr lang="ru-RU" sz="2400" dirty="0" smtClean="0"/>
              <a:t> Прослушайте фразы, соедините их в одно предложение.</a:t>
            </a:r>
          </a:p>
          <a:p>
            <a:r>
              <a:rPr lang="ru-RU" sz="2400" dirty="0"/>
              <a:t>Упражнения на развитие механизма осмысливания, как и упражнения, связанные с прогнозированием на уровне текста, правомерно считать речевыми, т.к. при их выполнении внимание слушателя всегда фокусируется на смысловой стороне воспринимаемой информации. Например:</a:t>
            </a:r>
          </a:p>
          <a:p>
            <a:pPr>
              <a:buFontTx/>
              <a:buChar char="-"/>
            </a:pPr>
            <a:r>
              <a:rPr lang="ru-RU" sz="2400" i="1" dirty="0"/>
              <a:t>Прослушайте диалог и попытайтесь одной фразой объяснить…</a:t>
            </a:r>
            <a:endParaRPr lang="ru-RU" sz="2400" dirty="0"/>
          </a:p>
          <a:p>
            <a:pPr>
              <a:buFontTx/>
              <a:buChar char="-"/>
            </a:pPr>
            <a:r>
              <a:rPr lang="ru-RU" sz="2400" i="1" dirty="0"/>
              <a:t>Прослушайте 2 варианта сообщения. Скажите, что добавлено/опущено во II </a:t>
            </a:r>
            <a:r>
              <a:rPr lang="ru-RU" sz="2400" i="1" dirty="0" smtClean="0"/>
              <a:t>варианте</a:t>
            </a:r>
            <a:r>
              <a:rPr lang="ru-RU" sz="2400" i="1" dirty="0" smtClean="0"/>
              <a:t> </a:t>
            </a:r>
            <a:r>
              <a:rPr lang="ru-RU" sz="2400" dirty="0" smtClean="0"/>
              <a:t>и </a:t>
            </a:r>
            <a:r>
              <a:rPr lang="ru-RU" sz="2400" dirty="0" smtClean="0"/>
              <a:t>т.д.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4046023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532045" y="188913"/>
            <a:ext cx="7165867" cy="633412"/>
          </a:xfrm>
        </p:spPr>
        <p:txBody>
          <a:bodyPr>
            <a:normAutofit fontScale="90000"/>
          </a:bodyPr>
          <a:lstStyle/>
          <a:p>
            <a:r>
              <a:rPr lang="ru-RU" altLang="ru-RU" sz="3200" dirty="0" err="1" smtClean="0"/>
              <a:t>аудирование</a:t>
            </a:r>
            <a:r>
              <a:rPr lang="ru-RU" altLang="ru-RU" sz="3200" dirty="0" smtClean="0"/>
              <a:t> с пониманием основного содержания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124744"/>
            <a:ext cx="4121293" cy="5461794"/>
          </a:xfrm>
          <a:noFill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813" y="1268760"/>
            <a:ext cx="758318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www.englishteachers.ru/uploadedfiles/waresimgs/3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52" y="0"/>
            <a:ext cx="1412994" cy="18448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61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/>
          <a:lstStyle/>
          <a:p>
            <a:r>
              <a:rPr lang="ru-RU" altLang="ru-RU" dirty="0" smtClean="0"/>
              <a:t>Подготовка к экзаменам</a:t>
            </a: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3284984"/>
            <a:ext cx="8229600" cy="1363662"/>
          </a:xfrm>
          <a:noFill/>
        </p:spPr>
      </p:pic>
      <p:pic>
        <p:nvPicPr>
          <p:cNvPr id="4098" name="Picture 2" descr="https://www.englishteachers.ru/uploadedfiles/waresimgs/3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0"/>
            <a:ext cx="2290762" cy="2990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907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1413" y="692150"/>
            <a:ext cx="4464050" cy="6038850"/>
          </a:xfrm>
          <a:noFill/>
        </p:spPr>
      </p:pic>
      <p:pic>
        <p:nvPicPr>
          <p:cNvPr id="4" name="Picture 2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13" y="116632"/>
            <a:ext cx="1428159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8164"/>
          <a:stretch>
            <a:fillRect/>
          </a:stretch>
        </p:blipFill>
        <p:spPr>
          <a:xfrm>
            <a:off x="1835696" y="-20989"/>
            <a:ext cx="6984776" cy="67876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9583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Подготовка к экзаменам</a:t>
            </a:r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866" y="2204864"/>
            <a:ext cx="8824912" cy="4321175"/>
          </a:xfrm>
          <a:noFill/>
        </p:spPr>
      </p:pic>
      <p:pic>
        <p:nvPicPr>
          <p:cNvPr id="2050" name="Picture 2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13" y="116632"/>
            <a:ext cx="1428159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9180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6779096" cy="86409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Подготовка к экзаменам</a:t>
            </a:r>
            <a:br>
              <a:rPr lang="ru-RU" sz="3200" dirty="0" smtClean="0"/>
            </a:br>
            <a:r>
              <a:rPr lang="ru-RU" sz="3200" dirty="0" smtClean="0"/>
              <a:t>понимание основного содержания</a:t>
            </a:r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196752"/>
            <a:ext cx="7956550" cy="4525962"/>
          </a:xfrm>
          <a:noFill/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589588"/>
            <a:ext cx="756443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www.englishteachers.ru/uploadedfiles/waresimgs/4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95" y="404664"/>
            <a:ext cx="1625987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371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653" y="204429"/>
            <a:ext cx="7113319" cy="665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0"/>
            <a:ext cx="1376341" cy="18761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11806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Чтение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dirty="0" smtClean="0"/>
              <a:t>Рассмотрим критерии к текстам для чтения: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2000" dirty="0" smtClean="0"/>
              <a:t>Текст </a:t>
            </a:r>
            <a:r>
              <a:rPr lang="ru-RU" sz="2000" dirty="0" smtClean="0"/>
              <a:t>должен быть характеризован критериями:</a:t>
            </a:r>
          </a:p>
          <a:p>
            <a:pPr>
              <a:buNone/>
            </a:pPr>
            <a:r>
              <a:rPr lang="ru-RU" sz="2000" dirty="0" smtClean="0"/>
              <a:t>1) яркой и занимательной фабулой текста или отрывка;</a:t>
            </a:r>
          </a:p>
          <a:p>
            <a:pPr>
              <a:buNone/>
            </a:pPr>
            <a:r>
              <a:rPr lang="ru-RU" sz="2000" dirty="0" smtClean="0"/>
              <a:t>2) эмоциональностью и образностью </a:t>
            </a:r>
            <a:r>
              <a:rPr lang="ru-RU" sz="2000" dirty="0" smtClean="0"/>
              <a:t>изложения</a:t>
            </a:r>
            <a:r>
              <a:rPr lang="ru-RU" sz="2000" dirty="0" smtClean="0"/>
              <a:t>;</a:t>
            </a:r>
          </a:p>
          <a:p>
            <a:pPr>
              <a:buNone/>
            </a:pPr>
            <a:r>
              <a:rPr lang="ru-RU" sz="2000" dirty="0" smtClean="0"/>
              <a:t>3) актуальностью материала;</a:t>
            </a:r>
          </a:p>
          <a:p>
            <a:pPr>
              <a:buNone/>
            </a:pPr>
            <a:r>
              <a:rPr lang="ru-RU" sz="2000" dirty="0" smtClean="0"/>
              <a:t>4) насыщенный словарный запас с повторяемостью общеупотребительной лексики</a:t>
            </a:r>
          </a:p>
          <a:p>
            <a:pPr>
              <a:buNone/>
            </a:pPr>
            <a:r>
              <a:rPr lang="ru-RU" sz="2000" dirty="0" smtClean="0"/>
              <a:t>5) соответствие содержания возрастным интересам учащихся;</a:t>
            </a:r>
          </a:p>
          <a:p>
            <a:pPr>
              <a:buNone/>
            </a:pPr>
            <a:r>
              <a:rPr lang="ru-RU" sz="2000" dirty="0" smtClean="0"/>
              <a:t>6) адаптация текста к определенной степени обученности.</a:t>
            </a: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Чтение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Выделяют три этапа работы с текстом: </a:t>
            </a:r>
          </a:p>
          <a:p>
            <a:r>
              <a:rPr lang="ru-RU" dirty="0" err="1" smtClean="0"/>
              <a:t>Предтекстовый</a:t>
            </a:r>
            <a:r>
              <a:rPr lang="ru-RU" dirty="0" smtClean="0"/>
              <a:t> этап</a:t>
            </a:r>
          </a:p>
          <a:p>
            <a:r>
              <a:rPr lang="ru-RU" dirty="0" smtClean="0"/>
              <a:t>Текстовый этап</a:t>
            </a:r>
          </a:p>
          <a:p>
            <a:r>
              <a:rPr lang="ru-RU" dirty="0" err="1" smtClean="0"/>
              <a:t>Послетекстовый</a:t>
            </a:r>
            <a:r>
              <a:rPr lang="ru-RU" dirty="0" smtClean="0"/>
              <a:t> этап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Рассмотрим приемы используемые на каждом этапе.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Сложно ли развивать навыки </a:t>
            </a:r>
            <a:r>
              <a:rPr lang="ru-RU" dirty="0" err="1" smtClean="0"/>
              <a:t>аудирования</a:t>
            </a:r>
            <a:r>
              <a:rPr lang="ru-RU" dirty="0" smtClean="0"/>
              <a:t> и чтения в 10-11 классах?</a:t>
            </a:r>
          </a:p>
          <a:p>
            <a:pPr>
              <a:buNone/>
            </a:pPr>
            <a:r>
              <a:rPr lang="ru-RU" dirty="0" smtClean="0"/>
              <a:t>С какими трудностями Вы сталкиваетесь?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Предтекстовый</a:t>
            </a:r>
            <a:r>
              <a:rPr lang="ru-RU" dirty="0" smtClean="0"/>
              <a:t> 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err="1" smtClean="0"/>
              <a:t>Предтекстовый</a:t>
            </a:r>
            <a:r>
              <a:rPr lang="ru-RU" dirty="0" smtClean="0"/>
              <a:t> этап предполагает:</a:t>
            </a:r>
          </a:p>
          <a:p>
            <a:r>
              <a:rPr lang="ru-RU" dirty="0" smtClean="0"/>
              <a:t>создание </a:t>
            </a:r>
            <a:r>
              <a:rPr lang="ru-RU" dirty="0" smtClean="0"/>
              <a:t>необходимого уровня </a:t>
            </a:r>
            <a:r>
              <a:rPr lang="ru-RU" dirty="0" smtClean="0"/>
              <a:t>мотивации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определение </a:t>
            </a:r>
            <a:r>
              <a:rPr lang="ru-RU" dirty="0" smtClean="0"/>
              <a:t>речевой задачи для первого </a:t>
            </a:r>
            <a:r>
              <a:rPr lang="ru-RU" dirty="0" smtClean="0"/>
              <a:t>прочтения;</a:t>
            </a:r>
            <a:endParaRPr lang="ru-RU" dirty="0" smtClean="0"/>
          </a:p>
          <a:p>
            <a:r>
              <a:rPr lang="ru-RU" dirty="0" smtClean="0"/>
              <a:t>сокращение </a:t>
            </a:r>
            <a:r>
              <a:rPr lang="ru-RU" dirty="0" smtClean="0"/>
              <a:t>уровня языковых и речевых </a:t>
            </a:r>
            <a:r>
              <a:rPr lang="ru-RU" dirty="0" smtClean="0"/>
              <a:t>трудностей;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Возможные упражнения: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По заголовку догадайтесь, о чём </a:t>
            </a:r>
            <a:r>
              <a:rPr lang="ru-RU" dirty="0" smtClean="0"/>
              <a:t>текст;</a:t>
            </a:r>
            <a:endParaRPr lang="ru-RU" dirty="0" smtClean="0"/>
          </a:p>
          <a:p>
            <a:r>
              <a:rPr lang="ru-RU" dirty="0" smtClean="0"/>
              <a:t>По имеющимся иллюстрациям догадайтесь, о чём </a:t>
            </a:r>
            <a:r>
              <a:rPr lang="ru-RU" dirty="0" smtClean="0"/>
              <a:t>текст;</a:t>
            </a:r>
            <a:endParaRPr lang="ru-RU" dirty="0" smtClean="0"/>
          </a:p>
          <a:p>
            <a:r>
              <a:rPr lang="ru-RU" dirty="0" smtClean="0"/>
              <a:t>Ознакомиться с новой лексикой и определить </a:t>
            </a:r>
            <a:r>
              <a:rPr lang="ru-RU" dirty="0" smtClean="0"/>
              <a:t>тематику;</a:t>
            </a:r>
            <a:endParaRPr lang="ru-RU" dirty="0" smtClean="0"/>
          </a:p>
          <a:p>
            <a:r>
              <a:rPr lang="ru-RU" dirty="0" smtClean="0"/>
              <a:t>Прочесть вопросы к тексту  и определить тематику </a:t>
            </a:r>
            <a:r>
              <a:rPr lang="ru-RU" dirty="0" smtClean="0"/>
              <a:t>текста.</a:t>
            </a:r>
            <a:endParaRPr lang="ru-RU" dirty="0" smtClean="0"/>
          </a:p>
          <a:p>
            <a:r>
              <a:rPr lang="ru-RU" dirty="0" smtClean="0"/>
              <a:t>«Ассоциации </a:t>
            </a:r>
            <a:r>
              <a:rPr lang="ru-RU" dirty="0" smtClean="0"/>
              <a:t>и предположения» Учащиеся индивидуально, либо по подгруппам получают задание ответить на следующие вопросы:</a:t>
            </a:r>
          </a:p>
          <a:p>
            <a:pPr>
              <a:buNone/>
            </a:pPr>
            <a:r>
              <a:rPr lang="ru-RU" dirty="0" smtClean="0"/>
              <a:t>- О </a:t>
            </a:r>
            <a:r>
              <a:rPr lang="ru-RU" dirty="0" smtClean="0"/>
              <a:t>чем, по-вашему мнению, этот текст (статья)? </a:t>
            </a:r>
          </a:p>
          <a:p>
            <a:pPr>
              <a:buNone/>
            </a:pPr>
            <a:r>
              <a:rPr lang="ru-RU" dirty="0" smtClean="0"/>
              <a:t>- Откуда </a:t>
            </a:r>
            <a:r>
              <a:rPr lang="ru-RU" dirty="0" smtClean="0"/>
              <a:t>возможно взят данный текст (статья)?  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Mind</a:t>
            </a:r>
            <a:r>
              <a:rPr lang="ru-RU" dirty="0" smtClean="0"/>
              <a:t> - </a:t>
            </a:r>
            <a:r>
              <a:rPr lang="ru-RU" dirty="0" err="1" smtClean="0"/>
              <a:t>Map</a:t>
            </a:r>
            <a:r>
              <a:rPr lang="ru-RU" dirty="0" smtClean="0"/>
              <a:t>» Учитель пишет на доске ключевое слово. Учащимся нужно подобрать к данному слову спонтанные ассоциации, которые записываются на доске в форме списка. Затем текст, в котором речь идет о выше названном ключевом слове, раздается учащимся.</a:t>
            </a:r>
          </a:p>
          <a:p>
            <a:r>
              <a:rPr lang="ru-RU" dirty="0" smtClean="0"/>
              <a:t>Найти пары: слово и его дефиниция. Учащимся даны 2 колонки, их задача соединить пары стрелочками.</a:t>
            </a:r>
          </a:p>
          <a:p>
            <a:r>
              <a:rPr lang="ru-RU" dirty="0" smtClean="0"/>
              <a:t>Выбрать антоним слова из данного ряда слов.</a:t>
            </a:r>
          </a:p>
          <a:p>
            <a:r>
              <a:rPr lang="ru-RU" dirty="0" smtClean="0"/>
              <a:t>Выбрать синоним слова из предлагаемой группы.</a:t>
            </a:r>
          </a:p>
          <a:p>
            <a:r>
              <a:rPr lang="ru-RU" dirty="0" smtClean="0"/>
              <a:t>Объяснить слово или фразу, идиому, не переводя ее.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Текстовый этап: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49251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Цели текстового этапа:</a:t>
            </a:r>
            <a:r>
              <a:rPr lang="ru-RU" b="1" dirty="0" smtClean="0"/>
              <a:t> </a:t>
            </a:r>
            <a:r>
              <a:rPr lang="ru-RU" dirty="0" smtClean="0"/>
              <a:t>   </a:t>
            </a:r>
          </a:p>
          <a:p>
            <a:r>
              <a:rPr lang="ru-RU" dirty="0" smtClean="0"/>
              <a:t>проконтролировать степень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различных языковых навыков и речевых умений;</a:t>
            </a:r>
          </a:p>
          <a:p>
            <a:r>
              <a:rPr lang="ru-RU" dirty="0" smtClean="0"/>
              <a:t>продолжить формирование соответствующих навыков и умений.</a:t>
            </a:r>
            <a:endParaRPr lang="ru-RU" sz="2000" dirty="0" smtClean="0"/>
          </a:p>
          <a:p>
            <a:pPr>
              <a:buNone/>
            </a:pPr>
            <a:r>
              <a:rPr lang="ru-RU" sz="1050" dirty="0" smtClean="0"/>
              <a:t/>
            </a:r>
            <a:br>
              <a:rPr lang="ru-RU" sz="1050" dirty="0" smtClean="0"/>
            </a:br>
            <a:endParaRPr lang="ru-RU" sz="105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Текстовый этап: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49251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Возможные упражнения:</a:t>
            </a:r>
          </a:p>
          <a:p>
            <a:r>
              <a:rPr lang="ru-RU" sz="2000" dirty="0" smtClean="0"/>
              <a:t>Найти ответы на предложенные вопросы.</a:t>
            </a:r>
          </a:p>
          <a:p>
            <a:r>
              <a:rPr lang="ru-RU" sz="2000" dirty="0" smtClean="0"/>
              <a:t>Подтвердить правильность или ложность утверждений, либо выявить, что это в тексте не упомянуто.</a:t>
            </a:r>
          </a:p>
          <a:p>
            <a:r>
              <a:rPr lang="ru-RU" sz="2000" dirty="0" smtClean="0"/>
              <a:t>Найти соответствия.</a:t>
            </a:r>
          </a:p>
          <a:p>
            <a:r>
              <a:rPr lang="ru-RU" sz="2000" dirty="0" smtClean="0"/>
              <a:t>Расположить предложения по порядку</a:t>
            </a:r>
          </a:p>
          <a:p>
            <a:r>
              <a:rPr lang="ru-RU" sz="2000" dirty="0" smtClean="0"/>
              <a:t>Вставить подходящее по смыслу слово или предложение, попущенное в тексте .</a:t>
            </a:r>
          </a:p>
          <a:p>
            <a:r>
              <a:rPr lang="ru-RU" sz="2000" dirty="0" smtClean="0"/>
              <a:t> Выбрать предложения со следующими словами/ грамматическими явлениями/ идиоматическими выражениями и так далее.</a:t>
            </a:r>
          </a:p>
          <a:p>
            <a:pPr>
              <a:buNone/>
            </a:pP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Текстовый этап: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4925144"/>
          </a:xfrm>
        </p:spPr>
        <p:txBody>
          <a:bodyPr>
            <a:noAutofit/>
          </a:bodyPr>
          <a:lstStyle/>
          <a:p>
            <a:r>
              <a:rPr lang="ru-RU" sz="2000" dirty="0" smtClean="0"/>
              <a:t>Догадаться о значении слова или слов по контексту,  какой из предложенных переводов слова наиболее точно отражает его значение в данном контексте.</a:t>
            </a:r>
          </a:p>
          <a:p>
            <a:r>
              <a:rPr lang="ru-RU" sz="2000" dirty="0" smtClean="0"/>
              <a:t>Выполнить задание на множественный выбор</a:t>
            </a:r>
          </a:p>
          <a:p>
            <a:r>
              <a:rPr lang="ru-RU" sz="2000" dirty="0" smtClean="0"/>
              <a:t>Подобрать подходящий заголовок к каждому из абзацев.</a:t>
            </a:r>
          </a:p>
          <a:p>
            <a:r>
              <a:rPr lang="ru-RU" sz="2000" dirty="0" smtClean="0"/>
              <a:t>Прочесть описание внешности, места события,  иллюстрации, отношения кого-либо к чему-либо.</a:t>
            </a:r>
          </a:p>
          <a:p>
            <a:r>
              <a:rPr lang="ru-RU" sz="2000" dirty="0" smtClean="0"/>
              <a:t>«Текст с пропущенными словами»</a:t>
            </a:r>
          </a:p>
          <a:p>
            <a:r>
              <a:rPr lang="ru-RU" sz="2000" dirty="0" smtClean="0"/>
              <a:t>«</a:t>
            </a:r>
            <a:r>
              <a:rPr lang="ru-RU" sz="2000" dirty="0" err="1" smtClean="0"/>
              <a:t>Puzzle</a:t>
            </a:r>
            <a:r>
              <a:rPr lang="ru-RU" sz="2000" dirty="0" smtClean="0"/>
              <a:t>» Учитель предварительно разрезает несколько текстов и перемешивает их. Ученики работают в маленьких группах и реконструируют данные тексты в нужной последовательности. Учитель может также к данным текстам добавить сюжетные фотографии, картинки, отрывки из других текстов.</a:t>
            </a:r>
          </a:p>
          <a:p>
            <a:pPr>
              <a:buNone/>
            </a:pP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err="1" smtClean="0"/>
              <a:t>Послетекстовый</a:t>
            </a:r>
            <a:r>
              <a:rPr lang="ru-RU" dirty="0" smtClean="0"/>
              <a:t> этап: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Цели </a:t>
            </a:r>
            <a:r>
              <a:rPr lang="ru-RU" sz="2000" dirty="0" err="1" smtClean="0"/>
              <a:t>послетекстового</a:t>
            </a:r>
            <a:r>
              <a:rPr lang="ru-RU" sz="2000" dirty="0" smtClean="0"/>
              <a:t> этапа</a:t>
            </a:r>
            <a:r>
              <a:rPr lang="ru-RU" sz="2000" b="1" dirty="0" smtClean="0"/>
              <a:t>:</a:t>
            </a:r>
            <a:r>
              <a:rPr lang="ru-RU" sz="2000" dirty="0" smtClean="0"/>
              <a:t>   </a:t>
            </a:r>
            <a:r>
              <a:rPr lang="ru-RU" sz="2000" i="1" dirty="0" smtClean="0"/>
              <a:t>Использовать ситуацию текста в качестве языковой, речевой, содержательной опоры для развития умений в устной и письменной речи.</a:t>
            </a:r>
          </a:p>
          <a:p>
            <a:pPr>
              <a:buNone/>
            </a:pPr>
            <a:r>
              <a:rPr lang="ru-RU" sz="1800" dirty="0" smtClean="0"/>
              <a:t>Возможные упражнения:</a:t>
            </a:r>
          </a:p>
          <a:p>
            <a:r>
              <a:rPr lang="ru-RU" sz="1800" dirty="0" smtClean="0"/>
              <a:t>Задания, связанные с вопросно-ответными упражнениями. Они занимают большое место среди упражнений, стимулирующих и контролирующих понимание текста. Вопрос уменьшает меру неопределенности, он жестко управляет вниманием читающего. Существуют вопросы, предполагающие свободный ответ, хотя и вытекающий из содержания текста, но в самом тексте не имеющийся.</a:t>
            </a:r>
          </a:p>
          <a:p>
            <a:r>
              <a:rPr lang="ru-RU" sz="1800" dirty="0" smtClean="0"/>
              <a:t>Выявить новое из прочитанного текста, высказать свое мнение по поводу прочитанного</a:t>
            </a:r>
          </a:p>
          <a:p>
            <a:r>
              <a:rPr lang="ru-RU" sz="1800" dirty="0" smtClean="0"/>
              <a:t>Сказать, какое из следующих высказываний наиболее точно передает основную мысль текста. Обосновать свой ответ.</a:t>
            </a:r>
          </a:p>
          <a:p>
            <a:r>
              <a:rPr lang="ru-RU" sz="1800" dirty="0" smtClean="0"/>
              <a:t>Составить план текста, выделив его основные мысли.</a:t>
            </a:r>
          </a:p>
          <a:p>
            <a:pPr>
              <a:buNone/>
            </a:pPr>
            <a:endParaRPr lang="ru-RU" sz="105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err="1" smtClean="0"/>
              <a:t>Послетекстовый</a:t>
            </a:r>
            <a:r>
              <a:rPr lang="ru-RU" dirty="0" smtClean="0"/>
              <a:t> этап: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54006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Доказать или охарактеризовать </a:t>
            </a:r>
            <a:r>
              <a:rPr lang="ru-RU" sz="2000" dirty="0" smtClean="0"/>
              <a:t>что-то;</a:t>
            </a:r>
            <a:endParaRPr lang="ru-RU" sz="2000" dirty="0" smtClean="0"/>
          </a:p>
          <a:p>
            <a:r>
              <a:rPr lang="ru-RU" sz="2000" dirty="0" smtClean="0"/>
              <a:t>Пересказать/кратко изложить содержание текста, возможно и письменно. Рассказать текст от лица главного </a:t>
            </a:r>
            <a:r>
              <a:rPr lang="ru-RU" sz="2000" dirty="0" smtClean="0"/>
              <a:t>героя;</a:t>
            </a:r>
            <a:endParaRPr lang="ru-RU" sz="2000" dirty="0" smtClean="0"/>
          </a:p>
          <a:p>
            <a:r>
              <a:rPr lang="ru-RU" sz="2000" dirty="0" smtClean="0"/>
              <a:t>Придумать, что могло бы случиться, если бы… Придумать новый конец текста.</a:t>
            </a:r>
          </a:p>
          <a:p>
            <a:r>
              <a:rPr lang="ru-RU" sz="2000" dirty="0" smtClean="0"/>
              <a:t>Прочитайте текст и предложения под чертой. На листке бумаги с номерами предложений поставьте знак +, если предложение соответствует содержанию текста, и знак - если не соответствует. Прочитайте текст и предложения под чертой. Укажите с помощью сигнальной карты номер предложения, которое не соответствует содержанию текста.</a:t>
            </a:r>
          </a:p>
          <a:p>
            <a:pPr>
              <a:buNone/>
            </a:pPr>
            <a:endParaRPr lang="ru-RU" sz="105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err="1" smtClean="0"/>
              <a:t>Послетекстовый</a:t>
            </a:r>
            <a:r>
              <a:rPr lang="ru-RU" dirty="0" smtClean="0"/>
              <a:t> этап: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5400600"/>
          </a:xfrm>
        </p:spPr>
        <p:txBody>
          <a:bodyPr>
            <a:noAutofit/>
          </a:bodyPr>
          <a:lstStyle/>
          <a:p>
            <a:r>
              <a:rPr lang="ru-RU" sz="1600" dirty="0" smtClean="0"/>
              <a:t> Составить план текста.</a:t>
            </a:r>
          </a:p>
          <a:p>
            <a:r>
              <a:rPr lang="ru-RU" sz="1600" dirty="0" smtClean="0"/>
              <a:t>Составить аннотацию, дать рецензию на текст.</a:t>
            </a:r>
          </a:p>
          <a:p>
            <a:r>
              <a:rPr lang="ru-RU" sz="1600" dirty="0" smtClean="0"/>
              <a:t>Подобрать пословицу, подходящую по смыслу к тексту.</a:t>
            </a:r>
          </a:p>
          <a:p>
            <a:r>
              <a:rPr lang="ru-RU" sz="1600" dirty="0" smtClean="0"/>
              <a:t>Придумать новое название для текста.</a:t>
            </a:r>
          </a:p>
          <a:p>
            <a:r>
              <a:rPr lang="ru-RU" sz="1600" dirty="0" smtClean="0"/>
              <a:t> «Редукция текста»</a:t>
            </a:r>
          </a:p>
          <a:p>
            <a:r>
              <a:rPr lang="ru-RU" sz="1600" dirty="0" smtClean="0"/>
              <a:t>Учитель раздает лист с текстом (15--26 предложений). Учащиеся читают текст и сокращают предложенный текст до 8- 10 предложений.</a:t>
            </a:r>
          </a:p>
          <a:p>
            <a:r>
              <a:rPr lang="ru-RU" sz="1600" dirty="0" smtClean="0"/>
              <a:t>«Дефиниция» Учащиеся читают текст и заменяют выделенные слова дефинициями.</a:t>
            </a:r>
          </a:p>
          <a:p>
            <a:r>
              <a:rPr lang="ru-RU" sz="1600" dirty="0" smtClean="0"/>
              <a:t>«Придумай концовку текста!»</a:t>
            </a:r>
          </a:p>
          <a:p>
            <a:r>
              <a:rPr lang="ru-RU" sz="1600" dirty="0" smtClean="0"/>
              <a:t>Учащиеся читают текст только до развязки действия и должны предположить, о чем дальше идет речь. Затем все идеи сравниваются с оригинальным продолжением текста.</a:t>
            </a:r>
          </a:p>
          <a:p>
            <a:r>
              <a:rPr lang="ru-RU" sz="1600" dirty="0" smtClean="0"/>
              <a:t>«Реклама» - Учащиеся читают текст, рисуют на тему текста красивую рекламу и подбирают к рисунку подходящий </a:t>
            </a:r>
            <a:r>
              <a:rPr lang="ru-RU" sz="1600" dirty="0" err="1" smtClean="0"/>
              <a:t>слоган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«Совершенствование стиля» - учитель раздает лист с текстом. Учащиеся читают текст и пишут к нему вывод. Затем  ученик обменивается со своим соседом своим выводом и улучшает свой стиль, т.е. " приукрашивают" свои выводы именами прилагательными.</a:t>
            </a:r>
          </a:p>
          <a:p>
            <a:pPr>
              <a:buNone/>
            </a:pPr>
            <a:endParaRPr lang="ru-RU" sz="1200" b="1" dirty="0" smtClean="0"/>
          </a:p>
          <a:p>
            <a:pPr>
              <a:buNone/>
            </a:pPr>
            <a:r>
              <a:rPr lang="ru-RU" sz="1400" b="1" dirty="0" err="1" smtClean="0"/>
              <a:t>Послетекстовые</a:t>
            </a:r>
            <a:r>
              <a:rPr lang="ru-RU" sz="1400" b="1" dirty="0" smtClean="0"/>
              <a:t> задания предназначены для проверки понимания прочитанного, для контроля</a:t>
            </a:r>
            <a:r>
              <a:rPr lang="ru-RU" sz="1050" b="1" dirty="0" smtClean="0"/>
              <a:t>   </a:t>
            </a:r>
            <a:r>
              <a:rPr lang="ru-RU" sz="1400" b="1" dirty="0" smtClean="0"/>
              <a:t>умений чтения и возможного использования полученной информации в будущей профессиональной деятельности.</a:t>
            </a:r>
            <a:endParaRPr lang="ru-RU" sz="1050" b="1" dirty="0" smtClean="0"/>
          </a:p>
          <a:p>
            <a:pPr>
              <a:buNone/>
            </a:pPr>
            <a:endParaRPr lang="ru-RU" sz="1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6107" b="6413"/>
          <a:stretch>
            <a:fillRect/>
          </a:stretch>
        </p:blipFill>
        <p:spPr bwMode="auto">
          <a:xfrm>
            <a:off x="3489271" y="157656"/>
            <a:ext cx="5434043" cy="6537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sp>
        <p:nvSpPr>
          <p:cNvPr id="6" name="Пятиугольник 5"/>
          <p:cNvSpPr/>
          <p:nvPr/>
        </p:nvSpPr>
        <p:spPr>
          <a:xfrm rot="21012760">
            <a:off x="2093959" y="218047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Просмотрово-поисковое чтение</a:t>
            </a:r>
            <a:endParaRPr lang="ru-RU" dirty="0"/>
          </a:p>
        </p:txBody>
      </p:sp>
      <p:sp>
        <p:nvSpPr>
          <p:cNvPr id="8" name="Пятиугольник 7"/>
          <p:cNvSpPr/>
          <p:nvPr/>
        </p:nvSpPr>
        <p:spPr>
          <a:xfrm rot="21421580">
            <a:off x="837972" y="3407936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997308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1668" y="2175641"/>
            <a:ext cx="7312332" cy="427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 rot="767821">
            <a:off x="2451310" y="712032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Просмотрово-поисковое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46828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вебинара: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Рассмотреть обучение </a:t>
            </a:r>
            <a:r>
              <a:rPr lang="ru-RU" dirty="0" err="1" smtClean="0"/>
              <a:t>аудированию</a:t>
            </a:r>
            <a:r>
              <a:rPr lang="ru-RU" dirty="0" smtClean="0"/>
              <a:t> (трудности, особенности, принципы, приемы);</a:t>
            </a:r>
          </a:p>
          <a:p>
            <a:r>
              <a:rPr lang="ru-RU" dirty="0" smtClean="0"/>
              <a:t>Рассмотреть обучение чтению (приемы, упражнения, этапы работы с текстом)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518" y="1104404"/>
            <a:ext cx="8283482" cy="549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 descr="https://www.englishteachers.ru/uploadedfiles/waresimgs/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94293" cy="1820408"/>
          </a:xfrm>
          <a:prstGeom prst="rect">
            <a:avLst/>
          </a:prstGeom>
          <a:noFill/>
        </p:spPr>
      </p:pic>
      <p:sp>
        <p:nvSpPr>
          <p:cNvPr id="7" name="Пятиугольник 6"/>
          <p:cNvSpPr/>
          <p:nvPr/>
        </p:nvSpPr>
        <p:spPr>
          <a:xfrm rot="19425154">
            <a:off x="508959" y="4055202"/>
            <a:ext cx="2307391" cy="692488"/>
          </a:xfrm>
          <a:prstGeom prst="homePlate">
            <a:avLst>
              <a:gd name="adj" fmla="val 7704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942054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788" y="409956"/>
            <a:ext cx="6940494" cy="620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757" y="179595"/>
            <a:ext cx="1569105" cy="2136093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66095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5055" y="0"/>
            <a:ext cx="5292003" cy="675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076" y="190006"/>
            <a:ext cx="1816699" cy="2476480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 rot="19916214">
            <a:off x="114393" y="2794901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14625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653" y="204429"/>
            <a:ext cx="7113319" cy="665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0"/>
            <a:ext cx="1376341" cy="1876195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 rot="20958406" flipH="1">
            <a:off x="6479704" y="2279778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648427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008" y="1895475"/>
            <a:ext cx="530542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0"/>
            <a:ext cx="1376341" cy="1876195"/>
          </a:xfrm>
          <a:prstGeom prst="rect">
            <a:avLst/>
          </a:prstGeom>
          <a:noFill/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4416" y="-24669"/>
            <a:ext cx="7659584" cy="578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248895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640" y="1124936"/>
            <a:ext cx="4450773" cy="535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0682" y="1199408"/>
            <a:ext cx="4193318" cy="5404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ttps://www.englishteachers.ru/uploadedfiles/waresimgs/5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023066" cy="1496291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  <p:sp>
        <p:nvSpPr>
          <p:cNvPr id="9" name="Пятиугольник 8"/>
          <p:cNvSpPr/>
          <p:nvPr/>
        </p:nvSpPr>
        <p:spPr>
          <a:xfrm rot="20958406" flipH="1">
            <a:off x="6385257" y="3159524"/>
            <a:ext cx="2664296" cy="1043311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6702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126" y="1196752"/>
            <a:ext cx="8950916" cy="5328592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3" cstate="print"/>
          <a:srcRect r="51079"/>
          <a:stretch/>
        </p:blipFill>
        <p:spPr>
          <a:xfrm>
            <a:off x="319147" y="67134"/>
            <a:ext cx="5525410" cy="6723731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3" cstate="print"/>
          <a:srcRect l="53889" t="72816"/>
          <a:stretch/>
        </p:blipFill>
        <p:spPr>
          <a:xfrm>
            <a:off x="1449773" y="4077072"/>
            <a:ext cx="7615359" cy="2672680"/>
          </a:xfrm>
          <a:prstGeom prst="rect">
            <a:avLst/>
          </a:prstGeom>
        </p:spPr>
      </p:pic>
      <p:sp>
        <p:nvSpPr>
          <p:cNvPr id="11" name="Пятиугольник 10"/>
          <p:cNvSpPr/>
          <p:nvPr/>
        </p:nvSpPr>
        <p:spPr>
          <a:xfrm rot="19916214">
            <a:off x="114392" y="4623701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8852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1027" y="23380"/>
            <a:ext cx="5132133" cy="683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ятиугольник 5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052904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1027" y="23380"/>
            <a:ext cx="5132133" cy="683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9024" y="1297540"/>
            <a:ext cx="6241844" cy="5215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ятиугольник 4"/>
          <p:cNvSpPr/>
          <p:nvPr/>
        </p:nvSpPr>
        <p:spPr>
          <a:xfrm rot="19916214">
            <a:off x="114393" y="3222411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66781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561" y="0"/>
            <a:ext cx="5140221" cy="688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16725" cy="2648197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Поисковое чтение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736570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Трудности связанные с особенностями </a:t>
            </a:r>
            <a:r>
              <a:rPr lang="ru-RU" dirty="0" err="1" smtClean="0"/>
              <a:t>аудирования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Однократность предъявления информации;</a:t>
            </a:r>
          </a:p>
          <a:p>
            <a:r>
              <a:rPr lang="ru-RU" dirty="0" smtClean="0"/>
              <a:t>Темп речи говорящего;</a:t>
            </a:r>
          </a:p>
          <a:p>
            <a:r>
              <a:rPr lang="ru-RU" dirty="0" smtClean="0"/>
              <a:t>Различные голосовые характеристики говорящего;</a:t>
            </a:r>
          </a:p>
          <a:p>
            <a:r>
              <a:rPr lang="ru-RU" dirty="0" smtClean="0"/>
              <a:t>Затрудненность понимания, связанная с восприятием речи с </a:t>
            </a:r>
            <a:r>
              <a:rPr lang="ru-RU" dirty="0" err="1" smtClean="0"/>
              <a:t>аудионосителей</a:t>
            </a:r>
            <a:r>
              <a:rPr lang="ru-RU" dirty="0" smtClean="0"/>
              <a:t>;</a:t>
            </a:r>
          </a:p>
          <a:p>
            <a:r>
              <a:rPr lang="ru-RU" dirty="0" smtClean="0"/>
              <a:t>Наличие посторонних шумовых помех;</a:t>
            </a:r>
          </a:p>
          <a:p>
            <a:r>
              <a:rPr lang="ru-RU" dirty="0" smtClean="0"/>
              <a:t>Необходимость одновременной обработки и распознавания информации;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ader_10_11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55" y="183691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3074" name="Picture 2" descr="http://cs636830.vk.me/v636830776/b7fc/rWSr46ncGz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54034" y="1059460"/>
            <a:ext cx="6517360" cy="4765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785744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ader_10_11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55" y="183691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098" name="Picture 2" descr="http://cs636830.vk.me/v636830776/b806/MPUn8_snpj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3069" b="5961"/>
          <a:stretch/>
        </p:blipFill>
        <p:spPr bwMode="auto">
          <a:xfrm>
            <a:off x="2361061" y="1910687"/>
            <a:ext cx="6361973" cy="44218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421906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562074"/>
          </a:xfrm>
        </p:spPr>
        <p:txBody>
          <a:bodyPr>
            <a:noAutofit/>
          </a:bodyPr>
          <a:lstStyle/>
          <a:p>
            <a:r>
              <a:rPr lang="ru-RU" sz="2400" dirty="0" err="1" smtClean="0"/>
              <a:t>Социокультурный</a:t>
            </a:r>
            <a:r>
              <a:rPr lang="ru-RU" sz="2400" dirty="0" smtClean="0"/>
              <a:t> компонент в чтении</a:t>
            </a:r>
            <a:endParaRPr lang="ru-RU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76" y="916937"/>
            <a:ext cx="4596689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365" y="1131840"/>
            <a:ext cx="4143375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ttps://www.englishteachers.ru/uploadedfiles/waresimgs/5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0360"/>
            <a:ext cx="1347788" cy="1795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515967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562074"/>
          </a:xfrm>
        </p:spPr>
        <p:txBody>
          <a:bodyPr>
            <a:noAutofit/>
          </a:bodyPr>
          <a:lstStyle/>
          <a:p>
            <a:r>
              <a:rPr lang="ru-RU" sz="2400" dirty="0" err="1" smtClean="0"/>
              <a:t>Социокультурный</a:t>
            </a:r>
            <a:r>
              <a:rPr lang="ru-RU" sz="2400" dirty="0" smtClean="0"/>
              <a:t> компонент в чтении</a:t>
            </a:r>
            <a:endParaRPr lang="ru-RU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76" y="916937"/>
            <a:ext cx="4596689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365" y="1131840"/>
            <a:ext cx="4143375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ttps://www.englishteachers.ru/uploadedfiles/waresimgs/5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0360"/>
            <a:ext cx="1347788" cy="1795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66" y="2492896"/>
            <a:ext cx="9163966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36622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562074"/>
          </a:xfrm>
        </p:spPr>
        <p:txBody>
          <a:bodyPr>
            <a:noAutofit/>
          </a:bodyPr>
          <a:lstStyle/>
          <a:p>
            <a:r>
              <a:rPr lang="ru-RU" sz="2400" dirty="0" err="1" smtClean="0"/>
              <a:t>Социокультурный</a:t>
            </a:r>
            <a:r>
              <a:rPr lang="ru-RU" sz="2400" dirty="0" smtClean="0"/>
              <a:t> компонент в чтении</a:t>
            </a:r>
            <a:endParaRPr lang="ru-RU" sz="2400" dirty="0"/>
          </a:p>
        </p:txBody>
      </p:sp>
      <p:pic>
        <p:nvPicPr>
          <p:cNvPr id="7173" name="Picture 5" descr="https://www.englishteachers.ru/uploadedfiles/waresimgs/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0360"/>
            <a:ext cx="1347788" cy="1795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02215"/>
            <a:ext cx="418147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00954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562074"/>
          </a:xfrm>
        </p:spPr>
        <p:txBody>
          <a:bodyPr>
            <a:noAutofit/>
          </a:bodyPr>
          <a:lstStyle/>
          <a:p>
            <a:r>
              <a:rPr lang="ru-RU" sz="2400" dirty="0" err="1" smtClean="0"/>
              <a:t>Социокультурный</a:t>
            </a:r>
            <a:r>
              <a:rPr lang="ru-RU" sz="2400" dirty="0" smtClean="0"/>
              <a:t> компонент в чтении</a:t>
            </a:r>
            <a:endParaRPr lang="ru-RU" sz="2400" dirty="0"/>
          </a:p>
        </p:txBody>
      </p:sp>
      <p:pic>
        <p:nvPicPr>
          <p:cNvPr id="7173" name="Picture 5" descr="https://www.englishteachers.ru/uploadedfiles/waresimgs/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0360"/>
            <a:ext cx="1347788" cy="1795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02215"/>
            <a:ext cx="418147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8424936" cy="321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109452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6138" y="378589"/>
            <a:ext cx="4589689" cy="627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 descr="https://www.englishteachers.ru/uploadedfiles/waresimgs/5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379" y="225632"/>
            <a:ext cx="1848981" cy="2529444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 rot="19916214">
            <a:off x="357337" y="3197303"/>
            <a:ext cx="1979540" cy="1004143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620296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2299" r="1609" b="3448"/>
          <a:stretch>
            <a:fillRect/>
          </a:stretch>
        </p:blipFill>
        <p:spPr bwMode="auto">
          <a:xfrm>
            <a:off x="323528" y="200754"/>
            <a:ext cx="8468843" cy="649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p.userapi.com/c638017/v638017419/508f8/00Cuk-yHB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Резюме: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Очень важно обучать рецептивным видам речевой деятельности в связке с продуктивными видами речевой деятельности;</a:t>
            </a:r>
          </a:p>
          <a:p>
            <a:r>
              <a:rPr lang="ru-RU" dirty="0" err="1" smtClean="0"/>
              <a:t>Аудированию</a:t>
            </a:r>
            <a:r>
              <a:rPr lang="ru-RU" dirty="0" smtClean="0"/>
              <a:t>, как и чтению требуется систематически уделять внимание на уроках;</a:t>
            </a:r>
          </a:p>
          <a:p>
            <a:r>
              <a:rPr lang="ru-RU" dirty="0" smtClean="0"/>
              <a:t>Тексты и </a:t>
            </a:r>
            <a:r>
              <a:rPr lang="ru-RU" dirty="0" err="1" smtClean="0"/>
              <a:t>аудизаписи</a:t>
            </a:r>
            <a:r>
              <a:rPr lang="ru-RU" dirty="0" smtClean="0"/>
              <a:t> должны быть разнообразными.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Трудности связанные с особенностями </a:t>
            </a:r>
            <a:r>
              <a:rPr lang="ru-RU" dirty="0" err="1" smtClean="0"/>
              <a:t>аудирования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Фонетические трудности;</a:t>
            </a:r>
          </a:p>
          <a:p>
            <a:r>
              <a:rPr lang="ru-RU" dirty="0" smtClean="0"/>
              <a:t>Лексические трудности;</a:t>
            </a:r>
          </a:p>
          <a:p>
            <a:r>
              <a:rPr lang="ru-RU" dirty="0" smtClean="0"/>
              <a:t>Грамматические трудности;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971600" y="2420888"/>
            <a:ext cx="7141191" cy="100811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 smtClean="0"/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17053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Трудности связанные с особенностями </a:t>
            </a:r>
            <a:r>
              <a:rPr lang="ru-RU" dirty="0" err="1" smtClean="0"/>
              <a:t>аудирования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Трудности связанные с недостаточным развитием критического мышления:</a:t>
            </a:r>
          </a:p>
          <a:p>
            <a:r>
              <a:rPr lang="ru-RU" dirty="0" smtClean="0"/>
              <a:t>умением быстро отличить важную информацию от второстепенной;</a:t>
            </a:r>
          </a:p>
          <a:p>
            <a:r>
              <a:rPr lang="ru-RU" dirty="0" smtClean="0"/>
              <a:t>определять общую идею сообщения;</a:t>
            </a:r>
          </a:p>
          <a:p>
            <a:r>
              <a:rPr lang="ru-RU" dirty="0" smtClean="0"/>
              <a:t>формировать свое отношение к услышанному;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Трудности связанные с особенностями </a:t>
            </a:r>
            <a:r>
              <a:rPr lang="ru-RU" dirty="0" err="1" smtClean="0"/>
              <a:t>аудирования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Социокультурные</a:t>
            </a:r>
            <a:r>
              <a:rPr lang="ru-RU" dirty="0" smtClean="0"/>
              <a:t> трудности;</a:t>
            </a:r>
          </a:p>
          <a:p>
            <a:r>
              <a:rPr lang="ru-RU" dirty="0" smtClean="0"/>
              <a:t>Стилистические трудности:</a:t>
            </a:r>
          </a:p>
          <a:p>
            <a:pPr>
              <a:buFontTx/>
              <a:buChar char="-"/>
            </a:pPr>
            <a:r>
              <a:rPr lang="ru-RU" dirty="0" smtClean="0"/>
              <a:t>спонтанность речи;</a:t>
            </a:r>
          </a:p>
          <a:p>
            <a:pPr>
              <a:buFontTx/>
              <a:buChar char="-"/>
            </a:pPr>
            <a:r>
              <a:rPr lang="ru-RU" dirty="0" smtClean="0"/>
              <a:t>отклонение от языковых норм;</a:t>
            </a:r>
          </a:p>
          <a:p>
            <a:pPr>
              <a:buFontTx/>
              <a:buChar char="-"/>
            </a:pPr>
            <a:r>
              <a:rPr lang="ru-RU" dirty="0" smtClean="0"/>
              <a:t>разговорные клише, фразеологические обороты и т.д.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принципы обучения </a:t>
            </a:r>
            <a:r>
              <a:rPr lang="ru-RU" dirty="0" err="1" smtClean="0"/>
              <a:t>аудированию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err="1" smtClean="0"/>
              <a:t>Аудирование</a:t>
            </a:r>
            <a:r>
              <a:rPr lang="ru-RU" dirty="0" smtClean="0"/>
              <a:t> должно выступать в качестве одной из целей обучения.</a:t>
            </a:r>
          </a:p>
          <a:p>
            <a:r>
              <a:rPr lang="ru-RU" dirty="0" smtClean="0"/>
              <a:t>Системность и регулярность;</a:t>
            </a:r>
          </a:p>
          <a:p>
            <a:r>
              <a:rPr lang="ru-RU" dirty="0" smtClean="0"/>
              <a:t>Развитие трех видов </a:t>
            </a:r>
            <a:r>
              <a:rPr lang="ru-RU" dirty="0" err="1" smtClean="0"/>
              <a:t>аудирования</a:t>
            </a:r>
            <a:r>
              <a:rPr lang="ru-RU" dirty="0" smtClean="0"/>
              <a:t> (с пониманием основного содержания, с выборочным пониманием, с полными пониманием);</a:t>
            </a:r>
          </a:p>
          <a:p>
            <a:r>
              <a:rPr lang="ru-RU" dirty="0" smtClean="0"/>
              <a:t>Взаимосвязь с другими видами речевой деятельности;</a:t>
            </a:r>
          </a:p>
          <a:p>
            <a:r>
              <a:rPr lang="ru-RU" dirty="0" smtClean="0"/>
              <a:t>Включение трех этапов (</a:t>
            </a:r>
            <a:r>
              <a:rPr lang="ru-RU" dirty="0" err="1" smtClean="0"/>
              <a:t>предтекстовый</a:t>
            </a:r>
            <a:r>
              <a:rPr lang="ru-RU" dirty="0" smtClean="0"/>
              <a:t>, текстовый и </a:t>
            </a:r>
            <a:r>
              <a:rPr lang="ru-RU" dirty="0" err="1" smtClean="0"/>
              <a:t>послетекстовый</a:t>
            </a:r>
            <a:r>
              <a:rPr lang="ru-RU" dirty="0" smtClean="0"/>
              <a:t>);</a:t>
            </a:r>
          </a:p>
          <a:p>
            <a:r>
              <a:rPr lang="ru-RU" dirty="0" smtClean="0"/>
              <a:t>Возможность самостоятельной работы (включение заданий в домашнюю работу).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</a:t>
            </a:r>
            <a:r>
              <a:rPr lang="ru-RU" dirty="0" err="1" smtClean="0"/>
              <a:t>аудирования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/>
              <a:t>Аудирование</a:t>
            </a:r>
            <a:r>
              <a:rPr lang="ru-RU" dirty="0" smtClean="0"/>
              <a:t>:</a:t>
            </a:r>
          </a:p>
          <a:p>
            <a:r>
              <a:rPr lang="ru-RU" dirty="0" smtClean="0"/>
              <a:t>с пониманием основного содержания;</a:t>
            </a:r>
          </a:p>
          <a:p>
            <a:r>
              <a:rPr lang="ru-RU" dirty="0" smtClean="0"/>
              <a:t>с полным пониманием содержания;</a:t>
            </a:r>
          </a:p>
          <a:p>
            <a:r>
              <a:rPr lang="ru-RU" dirty="0" smtClean="0"/>
              <a:t>с выборочным пониманием содержания;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713</Words>
  <Application>Microsoft Office PowerPoint</Application>
  <PresentationFormat>Экран (4:3)</PresentationFormat>
  <Paragraphs>169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Приемы обучения рецептивным видам речевой деятельности  на занятиях английским языком в 10-11 классах </vt:lpstr>
      <vt:lpstr>Слайд 2</vt:lpstr>
      <vt:lpstr>План вебинара:</vt:lpstr>
      <vt:lpstr>Трудности связанные с особенностями аудирования</vt:lpstr>
      <vt:lpstr>Трудности связанные с особенностями аудирования</vt:lpstr>
      <vt:lpstr>Трудности связанные с особенностями аудирования</vt:lpstr>
      <vt:lpstr>Трудности связанные с особенностями аудирования</vt:lpstr>
      <vt:lpstr>Основные принципы обучения аудированию:</vt:lpstr>
      <vt:lpstr>Виды аудирования</vt:lpstr>
      <vt:lpstr>Слайд 10</vt:lpstr>
      <vt:lpstr>Слайд 11</vt:lpstr>
      <vt:lpstr>аудирование с пониманием основного содержания</vt:lpstr>
      <vt:lpstr>Подготовка к экзаменам</vt:lpstr>
      <vt:lpstr>Слайд 14</vt:lpstr>
      <vt:lpstr>Подготовка к экзаменам</vt:lpstr>
      <vt:lpstr>Подготовка к экзаменам понимание основного содержания</vt:lpstr>
      <vt:lpstr>Слайд 17</vt:lpstr>
      <vt:lpstr>Чтение</vt:lpstr>
      <vt:lpstr>Чтение</vt:lpstr>
      <vt:lpstr>Предтекстовый этап</vt:lpstr>
      <vt:lpstr>Возможные упражнения:</vt:lpstr>
      <vt:lpstr>Текстовый этап:</vt:lpstr>
      <vt:lpstr>Текстовый этап:</vt:lpstr>
      <vt:lpstr>Текстовый этап:</vt:lpstr>
      <vt:lpstr>Послетекстовый этап:</vt:lpstr>
      <vt:lpstr>Послетекстовый этап:</vt:lpstr>
      <vt:lpstr>Послетекстовый этап: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Социокультурный компонент в чтении</vt:lpstr>
      <vt:lpstr>Социокультурный компонент в чтении</vt:lpstr>
      <vt:lpstr>Социокультурный компонент в чтении</vt:lpstr>
      <vt:lpstr>Социокультурный компонент в чтении</vt:lpstr>
      <vt:lpstr>Слайд 46</vt:lpstr>
      <vt:lpstr>Слайд 47</vt:lpstr>
      <vt:lpstr>Слайд 48</vt:lpstr>
      <vt:lpstr>Резюме: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средства  для итоговой аттестации  по английскому языку  в 4 , 9 (ОГЭ) и 11 (ЕГЭ) классах  (на примере пособий издательства «Титул»)</dc:title>
  <dc:creator>Ilya</dc:creator>
  <cp:lastModifiedBy>bim</cp:lastModifiedBy>
  <cp:revision>79</cp:revision>
  <dcterms:modified xsi:type="dcterms:W3CDTF">2017-05-24T11:58:51Z</dcterms:modified>
</cp:coreProperties>
</file>