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56" r:id="rId2"/>
    <p:sldId id="262" r:id="rId3"/>
    <p:sldId id="269" r:id="rId4"/>
    <p:sldId id="270" r:id="rId5"/>
    <p:sldId id="261" r:id="rId6"/>
    <p:sldId id="316" r:id="rId7"/>
    <p:sldId id="309" r:id="rId8"/>
    <p:sldId id="305" r:id="rId9"/>
    <p:sldId id="257" r:id="rId10"/>
    <p:sldId id="314" r:id="rId11"/>
    <p:sldId id="263" r:id="rId12"/>
    <p:sldId id="310" r:id="rId13"/>
    <p:sldId id="311" r:id="rId14"/>
    <p:sldId id="312" r:id="rId15"/>
    <p:sldId id="313" r:id="rId16"/>
    <p:sldId id="332" r:id="rId17"/>
    <p:sldId id="331" r:id="rId18"/>
    <p:sldId id="329" r:id="rId19"/>
    <p:sldId id="330" r:id="rId20"/>
    <p:sldId id="315" r:id="rId21"/>
    <p:sldId id="274" r:id="rId22"/>
    <p:sldId id="320" r:id="rId23"/>
    <p:sldId id="321" r:id="rId24"/>
    <p:sldId id="322" r:id="rId25"/>
    <p:sldId id="275" r:id="rId26"/>
    <p:sldId id="284" r:id="rId27"/>
    <p:sldId id="271" r:id="rId28"/>
    <p:sldId id="276" r:id="rId29"/>
    <p:sldId id="323" r:id="rId30"/>
    <p:sldId id="324" r:id="rId31"/>
    <p:sldId id="325" r:id="rId32"/>
    <p:sldId id="326" r:id="rId33"/>
    <p:sldId id="328" r:id="rId34"/>
    <p:sldId id="327" r:id="rId35"/>
    <p:sldId id="277" r:id="rId36"/>
    <p:sldId id="289" r:id="rId37"/>
    <p:sldId id="318" r:id="rId38"/>
    <p:sldId id="319" r:id="rId39"/>
    <p:sldId id="317" r:id="rId40"/>
    <p:sldId id="290" r:id="rId41"/>
    <p:sldId id="291" r:id="rId42"/>
    <p:sldId id="278" r:id="rId43"/>
    <p:sldId id="279" r:id="rId44"/>
    <p:sldId id="283" r:id="rId45"/>
    <p:sldId id="287" r:id="rId46"/>
    <p:sldId id="272" r:id="rId47"/>
    <p:sldId id="273" r:id="rId48"/>
    <p:sldId id="301" r:id="rId49"/>
    <p:sldId id="300" r:id="rId50"/>
    <p:sldId id="268" r:id="rId51"/>
    <p:sldId id="258" r:id="rId52"/>
    <p:sldId id="259" r:id="rId53"/>
    <p:sldId id="260" r:id="rId54"/>
  </p:sldIdLst>
  <p:sldSz cx="9144000" cy="5715000" type="screen16x1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18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B9821-E9AC-495A-810B-870C94D29BC2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204D4-18BE-4F6E-A933-482632DBAB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73152-941D-42F4-B3B0-ED30AEE05749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04003-4520-4B52-AED3-16EFAA7B0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891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73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73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6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9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66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66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66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LVBGePIdl5UO2B_-lpo0huv207y_pffuuFr7lISLs8Y/edit?_escaped_fragment_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mailto:shop@titul.ru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7340"/>
            <a:ext cx="8134672" cy="27003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Работаем по ФГОС: </a:t>
            </a:r>
            <a:br>
              <a:rPr lang="ru-RU" sz="3600" b="1" dirty="0" smtClean="0"/>
            </a:br>
            <a:r>
              <a:rPr lang="ru-RU" sz="3600" b="1" dirty="0" smtClean="0"/>
              <a:t>формирование регулятивных УУД </a:t>
            </a:r>
            <a:br>
              <a:rPr lang="ru-RU" sz="3600" b="1" dirty="0" smtClean="0"/>
            </a:br>
            <a:r>
              <a:rPr lang="ru-RU" sz="3600" b="1" dirty="0" smtClean="0"/>
              <a:t>в 5 - 9 классах на уроках английского языка и во внеурочной деятельности</a:t>
            </a:r>
            <a:endParaRPr lang="ru-RU" sz="3600" b="1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121196"/>
            <a:ext cx="2232248" cy="148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569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7220"/>
            <a:ext cx="8712968" cy="51845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«В блок </a:t>
            </a:r>
            <a:r>
              <a:rPr lang="ru-RU" sz="1500" b="1" i="1" dirty="0" smtClean="0">
                <a:latin typeface="Arial" pitchFamily="34" charset="0"/>
                <a:cs typeface="Arial" pitchFamily="34" charset="0"/>
              </a:rPr>
              <a:t>регулятивных действий 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(в «Программе развития УУД для основного общего образования»)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входят действия, </a:t>
            </a:r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обеспечивающие организацию учебной деятельности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500" u="sng" dirty="0" err="1" smtClean="0">
                <a:latin typeface="Arial" pitchFamily="34" charset="0"/>
                <a:cs typeface="Arial" pitchFamily="34" charset="0"/>
              </a:rPr>
              <a:t>целеполагание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как постановка учебной задачи на основе соотнесения того, что уже известно и усвоено учащимся, и того, что ещё неизвестно; 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планирование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— определение последовательности промежуточных целей с учётом конечного результата; 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составление плана 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и последовательности действий; 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прогнозирование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— предвосхищение результата и уровня усвоения, его временных характеристик; 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контроль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в форме сличения способа действия и его результата с заданным эталоном с целью обнаружения отклонений и отличий от эталона; 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коррекция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— внесение необходимых дополнений и корректив в план и способ действия в случае расхождения эталона с реальным действием и его продуктом; </a:t>
            </a:r>
          </a:p>
          <a:p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оценка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— выделение и осознание учащимся того, что уже усвоено и что ещё подлежит усвоению, осознание качества и уровня усвоения. 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Наконец, элементы волевой </a:t>
            </a:r>
            <a:r>
              <a:rPr lang="ru-RU" sz="1500" u="sng" dirty="0" smtClean="0">
                <a:latin typeface="Arial" pitchFamily="34" charset="0"/>
                <a:cs typeface="Arial" pitchFamily="34" charset="0"/>
              </a:rPr>
              <a:t>саморегуляции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как способности к мобилизации сил и энергии, волевому усилию — к выбору в ситуации мотивационного конфликта, к преодолению препятствий».</a:t>
            </a:r>
          </a:p>
          <a:p>
            <a:pPr>
              <a:buNone/>
            </a:pP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Источник: Формирование универсальных учебных действий в основной школе: от действия к мысли. Система заданий. Пособие для учителя. Под редакцией А. Г.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Асмолова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01316"/>
            <a:ext cx="8208912" cy="43924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1. Умение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самостоятельно определять цели обучения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ставить и формулировать новые задачи в учебе и познавательной деятельности, развивать мотивы и интересы своей познавательной деятельности.</a:t>
            </a:r>
          </a:p>
          <a:p>
            <a:pPr lvl="0">
              <a:buNone/>
            </a:pPr>
            <a:r>
              <a:rPr lang="ru-RU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анализировать существующие и планировать будущие образовательные результаты;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идентифицировать собственные проблемы и определять главную проблему;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выдвигать версии решения проблемы, формулировать гипотезы, предвосхищать конечный результат;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ставить цель деятельности на основе определенной проблемы и существующих возможностей;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формулировать учебные задачи как шаги достижения поставленной цели деятельности;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обосновывать целевые ориентиры и приоритеты ссылками на ценности, указывая и обосновывая логическую последовательность шагов.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52500"/>
          </a:xfrm>
        </p:spPr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7300"/>
            <a:ext cx="8856984" cy="45365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2. Умение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самостоятельно планировать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пути достижения целей, в том числе альтернативные, осознанно выбирать наиболее эффективные способы решения учебных и познавательных задач.</a:t>
            </a:r>
          </a:p>
          <a:p>
            <a:pPr lvl="0">
              <a:buNone/>
            </a:pPr>
            <a:r>
              <a:rPr lang="ru-RU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определять необходимые действие(я) в соответствии с учебной и познавательной задачей и составлять алгоритм их выполнения;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обосновывать и осуществлять выбор наиболее эффективных способов решения учебных и познавательных задач;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определять/находить, в том числе из предложенных вариантов, условия для выполнения учебной и познавательной задачи;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составлять план решения проблемы (выполнения проекта, проведения исследования);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определять потенциальные затруднения при решении учебной и познавательной задачи и находить средства для их устранения;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описывать свой опыт, оформляя его для передачи другим людям в виде технологии решения практических задач определенного класса;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планировать и корректировать свою индивидуальную образовательную траекторию.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9268"/>
          </a:xfrm>
        </p:spPr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9268"/>
            <a:ext cx="8856984" cy="4824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700" dirty="0" smtClean="0">
                <a:latin typeface="Arial" pitchFamily="34" charset="0"/>
                <a:cs typeface="Arial" pitchFamily="34" charset="0"/>
              </a:rPr>
              <a:t>3. Умение соотносить свои действия с планируемыми результатами, </a:t>
            </a:r>
            <a:r>
              <a:rPr lang="ru-RU" sz="1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осуществлять контроль своей деятельности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в процессе достижения результата, определять способы действий в рамках предложенных условий и требований, корректировать свои действия в соответствии с изменяющейся ситуацией. </a:t>
            </a:r>
          </a:p>
          <a:p>
            <a:pPr lvl="0">
              <a:buNone/>
            </a:pPr>
            <a:r>
              <a:rPr lang="ru-RU" sz="17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определять совместно с педагогом и сверстниками критерии планируемых результатов и критерии оценки своей учебной деятельности;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отбирать инструменты для оценивания своей деятельности, осуществлять самоконтроль своей деятельности в рамках предложенных условий и требований;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оценивать свою деятельность, аргументируя причины достижения или отсутствия планируемого результата;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работая по своему плану, вносить коррективы в текущую деятельность на основе анализа изменений ситуации для получения запланированных характеристик продукта/результата;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сверять свои действия с целью и, при необходимости, исправлять ошибки самостоятельно.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9268"/>
          </a:xfrm>
        </p:spPr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5292"/>
            <a:ext cx="8568952" cy="46085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700" dirty="0" smtClean="0">
                <a:latin typeface="Arial" pitchFamily="34" charset="0"/>
                <a:cs typeface="Arial" pitchFamily="34" charset="0"/>
              </a:rPr>
              <a:t>4. Умение </a:t>
            </a:r>
            <a:r>
              <a:rPr lang="ru-RU" sz="1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оценивать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правильность выполнения учебной задачи, собственные возможности ее решения.</a:t>
            </a:r>
          </a:p>
          <a:p>
            <a:pPr lvl="0">
              <a:buNone/>
            </a:pPr>
            <a:r>
              <a:rPr lang="ru-RU" sz="17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определять критерии правильности (корректности) выполнения учебной задачи;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анализировать и обосновывать применение соответствующего инструментария для выполнения учебной задачи;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свободно пользоваться выработанными критериями оценки и самооценки, исходя из цели и имеющихся средств, различая результат и способы действий;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оценивать продукт своей деятельности по заданным и/или самостоятельно определенным критериям в соответствии с целью деятельности;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обосновывать достижимость цели выбранным способом на основе оценки своих внутренних ресурсов и доступных внешних ресурсов;</a:t>
            </a:r>
          </a:p>
          <a:p>
            <a:pPr lvl="0"/>
            <a:r>
              <a:rPr lang="ru-RU" sz="1700" dirty="0" smtClean="0">
                <a:latin typeface="Arial" pitchFamily="34" charset="0"/>
                <a:cs typeface="Arial" pitchFamily="34" charset="0"/>
              </a:rPr>
              <a:t>фиксировать и анализировать динамику собственных образовательных результатов.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1196"/>
            <a:ext cx="8229600" cy="769268"/>
          </a:xfrm>
        </p:spPr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13284"/>
            <a:ext cx="8064896" cy="46085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5. Владение основами </a:t>
            </a:r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самоконтроля, самооценки, принятия решений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осуществления осознанного выбора в учебной и познавательной. </a:t>
            </a:r>
          </a:p>
          <a:p>
            <a:pPr lvl="0">
              <a:buNone/>
            </a:pPr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наблюдать и анализировать собственную учебную и познавательную деятельность и деятельность других обучающихся в процессе взаимопроверки;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соотносить реальные и планируемые результаты индивидуальной образовательной деятельности и делать выводы;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принимать решение в учебной ситуации и нести за него ответственность;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самостоятельно определять причины своего успеха или неуспеха и находить способы выхода из ситуации неуспеха;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ретроспективно определять, какие действия по решению учебной задачи или параметры этих действий привели к получению имеющегося продукта учебной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1196"/>
            <a:ext cx="8229600" cy="769268"/>
          </a:xfrm>
        </p:spPr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13284"/>
            <a:ext cx="8064896" cy="46085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5. Владение основами </a:t>
            </a:r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самоконтроля, самооценки, принятия решений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осуществления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осознанного выбора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учебной и познавательной. </a:t>
            </a:r>
          </a:p>
          <a:p>
            <a:pPr lvl="0">
              <a:buNone/>
            </a:pPr>
            <a:r>
              <a:rPr lang="ru-RU" sz="18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наблюдать и анализировать собственную учебную и познавательную деятельность и деятельность других обучающихся в процессе взаимопроверки;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соотносить реальные и планируемые результаты индивидуальной образовательной деятельности и делать выводы;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принимать решение в учебной ситуации и нести за него ответственность;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самостоятельно определять причины своего успеха или неуспеха и находить способы выхода из ситуации неуспеха;</a:t>
            </a:r>
          </a:p>
          <a:p>
            <a:pPr lvl="0"/>
            <a:r>
              <a:rPr lang="ru-RU" sz="1800" dirty="0" smtClean="0">
                <a:latin typeface="Arial" pitchFamily="34" charset="0"/>
                <a:cs typeface="Arial" pitchFamily="34" charset="0"/>
              </a:rPr>
              <a:t>ретроспективно определять, какие действия по решению учебной задачи или параметры этих действий привели к получению имеющегося продукта учебной деятельности.</a:t>
            </a: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8028384" y="1849388"/>
            <a:ext cx="288032" cy="3528392"/>
          </a:xfrm>
          <a:prstGeom prst="rightBrace">
            <a:avLst>
              <a:gd name="adj1" fmla="val 44709"/>
              <a:gd name="adj2" fmla="val 50000"/>
            </a:avLst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8424" y="1921396"/>
            <a:ext cx="576064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Р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Е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Ф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Л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Е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К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С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И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Monotype Corsiva" pitchFamily="66" charset="0"/>
                <a:cs typeface="Arial" pitchFamily="34" charset="0"/>
              </a:rPr>
              <a:t>Я</a:t>
            </a:r>
            <a:endParaRPr lang="ru-RU" sz="8000" dirty="0" smtClean="0"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951" y="1868715"/>
            <a:ext cx="7886700" cy="3377187"/>
          </a:xfrm>
        </p:spPr>
        <p:txBody>
          <a:bodyPr>
            <a:normAutofit/>
          </a:bodyPr>
          <a:lstStyle/>
          <a:p>
            <a:r>
              <a:rPr lang="ru-RU" dirty="0"/>
              <a:t>РЕФЛЕКСИЯ (от лат. reflexio – обращение назад, поворачивание</a:t>
            </a:r>
            <a:r>
              <a:rPr lang="ru-RU" dirty="0" smtClean="0"/>
              <a:t>).</a:t>
            </a:r>
            <a:r>
              <a:rPr lang="en-US" dirty="0" smtClean="0"/>
              <a:t> </a:t>
            </a:r>
            <a:r>
              <a:rPr lang="ru-RU" dirty="0" smtClean="0"/>
              <a:t>Размышление</a:t>
            </a:r>
            <a:r>
              <a:rPr lang="ru-RU" dirty="0"/>
              <a:t>, самонаблюдение, желание понимать собственные чувства и </a:t>
            </a:r>
            <a:r>
              <a:rPr lang="ru-RU" dirty="0" smtClean="0"/>
              <a:t>поступки </a:t>
            </a:r>
          </a:p>
          <a:p>
            <a:pPr>
              <a:buNone/>
            </a:pPr>
            <a:r>
              <a:rPr lang="ru-RU" sz="1600" i="1" dirty="0" smtClean="0"/>
              <a:t>      </a:t>
            </a:r>
            <a:r>
              <a:rPr lang="en-US" sz="1600" i="1" dirty="0" smtClean="0"/>
              <a:t>[</a:t>
            </a:r>
            <a:r>
              <a:rPr lang="ru-RU" sz="1600" i="1" dirty="0"/>
              <a:t>Новый словарь методических терминов и понятий (теория и практика обучения языкам). — М.: Издательство ИКАР. Э. Г. Азимов, А. Н. Щукин</a:t>
            </a:r>
            <a:r>
              <a:rPr lang="ru-RU" sz="1600" i="1" dirty="0" smtClean="0"/>
              <a:t>.</a:t>
            </a:r>
            <a:r>
              <a:rPr lang="en-US" sz="1600" i="1" dirty="0" smtClean="0"/>
              <a:t>]</a:t>
            </a:r>
            <a:r>
              <a:rPr lang="ru-RU" sz="1600" i="1" dirty="0" smtClean="0"/>
              <a:t>;</a:t>
            </a:r>
          </a:p>
          <a:p>
            <a:endParaRPr lang="ru-RU" sz="16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42950" y="431271"/>
            <a:ext cx="8264573" cy="1104636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144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322" y="337219"/>
            <a:ext cx="7886700" cy="5105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Функции рефлексии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01316"/>
            <a:ext cx="7886700" cy="393057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коммуникационная</a:t>
            </a:r>
            <a:r>
              <a:rPr lang="ru-RU" dirty="0" smtClean="0"/>
              <a:t> (обмен мнениями о новой информации);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информационная</a:t>
            </a:r>
            <a:r>
              <a:rPr lang="ru-RU" dirty="0" smtClean="0"/>
              <a:t> (приобретение нового знания);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мотивационная </a:t>
            </a:r>
            <a:r>
              <a:rPr lang="ru-RU" dirty="0" smtClean="0"/>
              <a:t>(побуждение к дальнейшему расширению информационного поля);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оценочная</a:t>
            </a:r>
            <a:r>
              <a:rPr lang="ru-RU" dirty="0" smtClean="0"/>
              <a:t> (соотнесение новой информации и имеющихся знаний, выработка собственной позиции, оценка процесса).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554" y="123663"/>
            <a:ext cx="7886700" cy="1104636"/>
          </a:xfrm>
        </p:spPr>
        <p:txBody>
          <a:bodyPr>
            <a:normAutofit/>
          </a:bodyPr>
          <a:lstStyle/>
          <a:p>
            <a:r>
              <a:rPr lang="ru-RU" sz="37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Формы рефлексии:</a:t>
            </a:r>
            <a:endParaRPr lang="ru-RU" sz="3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555" y="1228299"/>
            <a:ext cx="8270543" cy="433316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ответы на поставленные вопросы;</a:t>
            </a:r>
          </a:p>
          <a:p>
            <a:r>
              <a:rPr lang="ru-RU" dirty="0" smtClean="0"/>
              <a:t>возврат к ключевым словам, верным и неверным утверждениям;</a:t>
            </a:r>
          </a:p>
          <a:p>
            <a:r>
              <a:rPr lang="ru-RU" dirty="0" smtClean="0"/>
              <a:t>установление причинно-следственных связей между блоками информации;</a:t>
            </a:r>
          </a:p>
          <a:p>
            <a:r>
              <a:rPr lang="ru-RU" dirty="0" smtClean="0"/>
              <a:t>заполнение таблиц, кластеров;</a:t>
            </a:r>
          </a:p>
          <a:p>
            <a:r>
              <a:rPr lang="ru-RU" dirty="0"/>
              <a:t>в</a:t>
            </a:r>
            <a:r>
              <a:rPr lang="ru-RU" dirty="0" smtClean="0"/>
              <a:t>ыполнение постеров;</a:t>
            </a:r>
          </a:p>
          <a:p>
            <a:r>
              <a:rPr lang="ru-RU" dirty="0"/>
              <a:t>с</a:t>
            </a:r>
            <a:r>
              <a:rPr lang="ru-RU" dirty="0" smtClean="0"/>
              <a:t>очинение стихотворных форм (лимерики, синквейны);</a:t>
            </a:r>
          </a:p>
          <a:p>
            <a:r>
              <a:rPr lang="ru-RU" dirty="0" smtClean="0"/>
              <a:t>разгадка загадок, кроссвордов</a:t>
            </a:r>
            <a:r>
              <a:rPr lang="en-US" dirty="0" smtClean="0"/>
              <a:t> </a:t>
            </a:r>
            <a:r>
              <a:rPr lang="ru-RU" dirty="0" smtClean="0"/>
              <a:t>и др.;</a:t>
            </a:r>
          </a:p>
          <a:p>
            <a:r>
              <a:rPr lang="ru-RU" dirty="0" smtClean="0"/>
              <a:t>организация круглых столов;</a:t>
            </a:r>
          </a:p>
          <a:p>
            <a:r>
              <a:rPr lang="ru-RU" dirty="0" smtClean="0"/>
              <a:t>организация дискуссий;</a:t>
            </a:r>
          </a:p>
          <a:p>
            <a:r>
              <a:rPr lang="ru-RU" dirty="0" smtClean="0"/>
              <a:t>исследования по отдельным вопросам темы;</a:t>
            </a:r>
          </a:p>
          <a:p>
            <a:r>
              <a:rPr lang="ru-RU" dirty="0" smtClean="0"/>
              <a:t>написание творческих работ;</a:t>
            </a:r>
          </a:p>
          <a:p>
            <a:r>
              <a:rPr lang="ru-RU" dirty="0" smtClean="0"/>
              <a:t>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Кризис перехода из начальной школы в основную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5375"/>
            <a:ext cx="8229600" cy="37716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Требует </a:t>
            </a:r>
            <a:r>
              <a:rPr lang="ru-RU" sz="2800" u="sng" dirty="0" smtClean="0"/>
              <a:t>высокой степени проявления самостоятельности учебной деятельности </a:t>
            </a:r>
            <a:r>
              <a:rPr lang="ru-RU" sz="2800" dirty="0" smtClean="0"/>
              <a:t>учащихся </a:t>
            </a:r>
            <a:r>
              <a:rPr lang="ru-RU" sz="2800" i="1" dirty="0" smtClean="0"/>
              <a:t>(5—6 классы) </a:t>
            </a:r>
            <a:r>
              <a:rPr lang="ru-RU" sz="2800" dirty="0" smtClean="0"/>
              <a:t>и необходимости решения ими задачи предварительного профессионального самоопределения, связанного с выбором профильного обучения и построением индивидуальной траектории развития.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553244"/>
            <a:ext cx="8229600" cy="7692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Регулятивные УУД</a:t>
            </a:r>
            <a:br>
              <a:rPr lang="ru-RU" dirty="0" smtClean="0"/>
            </a:br>
            <a:r>
              <a:rPr lang="ru-RU" sz="3600" dirty="0" smtClean="0"/>
              <a:t>(обобщенно)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7" y="2209428"/>
          <a:ext cx="8280918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5"/>
                <a:gridCol w="2856317"/>
                <a:gridCol w="27603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Сохранение </a:t>
                      </a:r>
                    </a:p>
                    <a:p>
                      <a:pPr algn="ctr"/>
                      <a:r>
                        <a:rPr lang="ru-RU" dirty="0" smtClean="0"/>
                        <a:t>учебной 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Планирование </a:t>
                      </a:r>
                    </a:p>
                    <a:p>
                      <a:pPr algn="ctr"/>
                      <a:r>
                        <a:rPr lang="ru-RU" dirty="0" smtClean="0"/>
                        <a:t>и контроль учения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Коррекция </a:t>
                      </a:r>
                    </a:p>
                    <a:p>
                      <a:pPr algn="ctr"/>
                      <a:r>
                        <a:rPr lang="ru-RU" dirty="0" smtClean="0"/>
                        <a:t>деятельности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Понять задание</a:t>
                      </a:r>
                    </a:p>
                    <a:p>
                      <a:pPr algn="ctr"/>
                      <a:r>
                        <a:rPr lang="ru-RU" dirty="0" smtClean="0"/>
                        <a:t>Принят задание</a:t>
                      </a:r>
                    </a:p>
                    <a:p>
                      <a:pPr algn="ctr"/>
                      <a:r>
                        <a:rPr lang="ru-RU" dirty="0" smtClean="0"/>
                        <a:t>Приготовиться к работе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Планировать действия</a:t>
                      </a:r>
                    </a:p>
                    <a:p>
                      <a:pPr algn="ctr"/>
                      <a:r>
                        <a:rPr lang="ru-RU" dirty="0" smtClean="0"/>
                        <a:t>Осуществлять действия</a:t>
                      </a:r>
                    </a:p>
                    <a:p>
                      <a:pPr algn="ctr"/>
                      <a:r>
                        <a:rPr lang="ru-RU" dirty="0" smtClean="0"/>
                        <a:t>Оценивать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Принимать замечание</a:t>
                      </a:r>
                    </a:p>
                    <a:p>
                      <a:pPr algn="ctr"/>
                      <a:r>
                        <a:rPr lang="ru-RU" dirty="0" smtClean="0"/>
                        <a:t>Работать над ошибками</a:t>
                      </a:r>
                    </a:p>
                    <a:p>
                      <a:pPr algn="ctr"/>
                      <a:r>
                        <a:rPr lang="ru-RU" dirty="0" smtClean="0"/>
                        <a:t>Повторно действовать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39552" y="4513684"/>
            <a:ext cx="8229600" cy="76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kumimoji="0" lang="ru-RU" sz="4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Цитируется по статье </a:t>
            </a:r>
            <a:r>
              <a:rPr kumimoji="0" lang="ru-RU" sz="4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Р.П.Мильруда</a:t>
            </a:r>
            <a:r>
              <a:rPr kumimoji="0" lang="ru-RU" sz="4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4700" dirty="0" smtClean="0">
                <a:latin typeface="Arial" pitchFamily="34" charset="0"/>
                <a:cs typeface="Arial" pitchFamily="34" charset="0"/>
              </a:rPr>
              <a:t>Универсальные учебные действия как сверхзадача обучения / Р. П. Мильруд // Научный диалог. — 2016. — № 1 (49). — С. 272—284.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9066" y="1201316"/>
            <a:ext cx="7294934" cy="432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3204"/>
            <a:ext cx="1619672" cy="223329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3721596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Принимать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замечания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3222625" y="4094163"/>
            <a:ext cx="5975350" cy="1203325"/>
          </a:xfrm>
          <a:custGeom>
            <a:avLst/>
            <a:gdLst>
              <a:gd name="connsiteX0" fmla="*/ 768350 w 5975350"/>
              <a:gd name="connsiteY0" fmla="*/ 58737 h 1203325"/>
              <a:gd name="connsiteX1" fmla="*/ 244475 w 5975350"/>
              <a:gd name="connsiteY1" fmla="*/ 58737 h 1203325"/>
              <a:gd name="connsiteX2" fmla="*/ 34925 w 5975350"/>
              <a:gd name="connsiteY2" fmla="*/ 411162 h 1203325"/>
              <a:gd name="connsiteX3" fmla="*/ 282575 w 5975350"/>
              <a:gd name="connsiteY3" fmla="*/ 877887 h 1203325"/>
              <a:gd name="connsiteX4" fmla="*/ 1730375 w 5975350"/>
              <a:gd name="connsiteY4" fmla="*/ 1182687 h 1203325"/>
              <a:gd name="connsiteX5" fmla="*/ 3921125 w 5975350"/>
              <a:gd name="connsiteY5" fmla="*/ 1001712 h 1203325"/>
              <a:gd name="connsiteX6" fmla="*/ 5683250 w 5975350"/>
              <a:gd name="connsiteY6" fmla="*/ 944562 h 1203325"/>
              <a:gd name="connsiteX7" fmla="*/ 5673725 w 5975350"/>
              <a:gd name="connsiteY7" fmla="*/ 192087 h 1203325"/>
              <a:gd name="connsiteX8" fmla="*/ 5045075 w 5975350"/>
              <a:gd name="connsiteY8" fmla="*/ 144462 h 1203325"/>
              <a:gd name="connsiteX9" fmla="*/ 1387475 w 5975350"/>
              <a:gd name="connsiteY9" fmla="*/ 30162 h 1203325"/>
              <a:gd name="connsiteX10" fmla="*/ 768350 w 5975350"/>
              <a:gd name="connsiteY10" fmla="*/ 58737 h 120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75350" h="1203325">
                <a:moveTo>
                  <a:pt x="768350" y="58737"/>
                </a:moveTo>
                <a:cubicBezTo>
                  <a:pt x="577850" y="63499"/>
                  <a:pt x="366713" y="0"/>
                  <a:pt x="244475" y="58737"/>
                </a:cubicBezTo>
                <a:cubicBezTo>
                  <a:pt x="122238" y="117475"/>
                  <a:pt x="28575" y="274637"/>
                  <a:pt x="34925" y="411162"/>
                </a:cubicBezTo>
                <a:cubicBezTo>
                  <a:pt x="41275" y="547687"/>
                  <a:pt x="0" y="749300"/>
                  <a:pt x="282575" y="877887"/>
                </a:cubicBezTo>
                <a:cubicBezTo>
                  <a:pt x="565150" y="1006474"/>
                  <a:pt x="1123950" y="1162050"/>
                  <a:pt x="1730375" y="1182687"/>
                </a:cubicBezTo>
                <a:cubicBezTo>
                  <a:pt x="2336800" y="1203325"/>
                  <a:pt x="3262313" y="1041399"/>
                  <a:pt x="3921125" y="1001712"/>
                </a:cubicBezTo>
                <a:cubicBezTo>
                  <a:pt x="4579937" y="962025"/>
                  <a:pt x="5391150" y="1079500"/>
                  <a:pt x="5683250" y="944562"/>
                </a:cubicBezTo>
                <a:cubicBezTo>
                  <a:pt x="5975350" y="809625"/>
                  <a:pt x="5780087" y="325437"/>
                  <a:pt x="5673725" y="192087"/>
                </a:cubicBezTo>
                <a:cubicBezTo>
                  <a:pt x="5567363" y="58737"/>
                  <a:pt x="5045075" y="144462"/>
                  <a:pt x="5045075" y="144462"/>
                </a:cubicBezTo>
                <a:lnTo>
                  <a:pt x="1387475" y="30162"/>
                </a:lnTo>
                <a:cubicBezTo>
                  <a:pt x="671513" y="17462"/>
                  <a:pt x="958850" y="53975"/>
                  <a:pt x="768350" y="58737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204"/>
            <a:ext cx="1619672" cy="223329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85750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Рефлексировать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43451"/>
            <a:ext cx="6372200" cy="537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204"/>
            <a:ext cx="1619672" cy="223329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85750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"/>
            <a:ext cx="6286018" cy="56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204"/>
            <a:ext cx="1619672" cy="223329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85750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"/>
            <a:ext cx="6286018" cy="56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1196"/>
            <a:ext cx="1501776" cy="1993404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8" y="2569468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Контролировать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 t="4496" b="3107"/>
          <a:stretch>
            <a:fillRect/>
          </a:stretch>
        </p:blipFill>
        <p:spPr bwMode="auto">
          <a:xfrm>
            <a:off x="3419872" y="0"/>
            <a:ext cx="4658866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олилиния 6"/>
          <p:cNvSpPr/>
          <p:nvPr/>
        </p:nvSpPr>
        <p:spPr>
          <a:xfrm>
            <a:off x="3540125" y="2411413"/>
            <a:ext cx="2451100" cy="874712"/>
          </a:xfrm>
          <a:custGeom>
            <a:avLst/>
            <a:gdLst>
              <a:gd name="connsiteX0" fmla="*/ 327025 w 2451100"/>
              <a:gd name="connsiteY0" fmla="*/ 17462 h 874712"/>
              <a:gd name="connsiteX1" fmla="*/ 41275 w 2451100"/>
              <a:gd name="connsiteY1" fmla="*/ 150812 h 874712"/>
              <a:gd name="connsiteX2" fmla="*/ 79375 w 2451100"/>
              <a:gd name="connsiteY2" fmla="*/ 455612 h 874712"/>
              <a:gd name="connsiteX3" fmla="*/ 117475 w 2451100"/>
              <a:gd name="connsiteY3" fmla="*/ 798512 h 874712"/>
              <a:gd name="connsiteX4" fmla="*/ 450850 w 2451100"/>
              <a:gd name="connsiteY4" fmla="*/ 817562 h 874712"/>
              <a:gd name="connsiteX5" fmla="*/ 1231900 w 2451100"/>
              <a:gd name="connsiteY5" fmla="*/ 874712 h 874712"/>
              <a:gd name="connsiteX6" fmla="*/ 1946275 w 2451100"/>
              <a:gd name="connsiteY6" fmla="*/ 817562 h 874712"/>
              <a:gd name="connsiteX7" fmla="*/ 2279650 w 2451100"/>
              <a:gd name="connsiteY7" fmla="*/ 722312 h 874712"/>
              <a:gd name="connsiteX8" fmla="*/ 2422525 w 2451100"/>
              <a:gd name="connsiteY8" fmla="*/ 322262 h 874712"/>
              <a:gd name="connsiteX9" fmla="*/ 2108200 w 2451100"/>
              <a:gd name="connsiteY9" fmla="*/ 65087 h 874712"/>
              <a:gd name="connsiteX10" fmla="*/ 1565275 w 2451100"/>
              <a:gd name="connsiteY10" fmla="*/ 55562 h 874712"/>
              <a:gd name="connsiteX11" fmla="*/ 946150 w 2451100"/>
              <a:gd name="connsiteY11" fmla="*/ 46037 h 874712"/>
              <a:gd name="connsiteX12" fmla="*/ 327025 w 2451100"/>
              <a:gd name="connsiteY12" fmla="*/ 17462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1100" h="874712">
                <a:moveTo>
                  <a:pt x="327025" y="17462"/>
                </a:moveTo>
                <a:cubicBezTo>
                  <a:pt x="176213" y="34924"/>
                  <a:pt x="82550" y="77787"/>
                  <a:pt x="41275" y="150812"/>
                </a:cubicBezTo>
                <a:cubicBezTo>
                  <a:pt x="0" y="223837"/>
                  <a:pt x="66675" y="347662"/>
                  <a:pt x="79375" y="455612"/>
                </a:cubicBezTo>
                <a:cubicBezTo>
                  <a:pt x="92075" y="563562"/>
                  <a:pt x="55563" y="738187"/>
                  <a:pt x="117475" y="798512"/>
                </a:cubicBezTo>
                <a:cubicBezTo>
                  <a:pt x="179388" y="858837"/>
                  <a:pt x="450850" y="817562"/>
                  <a:pt x="450850" y="817562"/>
                </a:cubicBezTo>
                <a:cubicBezTo>
                  <a:pt x="636587" y="830262"/>
                  <a:pt x="982663" y="874712"/>
                  <a:pt x="1231900" y="874712"/>
                </a:cubicBezTo>
                <a:cubicBezTo>
                  <a:pt x="1481137" y="874712"/>
                  <a:pt x="1771650" y="842962"/>
                  <a:pt x="1946275" y="817562"/>
                </a:cubicBezTo>
                <a:cubicBezTo>
                  <a:pt x="2120900" y="792162"/>
                  <a:pt x="2200275" y="804862"/>
                  <a:pt x="2279650" y="722312"/>
                </a:cubicBezTo>
                <a:cubicBezTo>
                  <a:pt x="2359025" y="639762"/>
                  <a:pt x="2451100" y="431799"/>
                  <a:pt x="2422525" y="322262"/>
                </a:cubicBezTo>
                <a:cubicBezTo>
                  <a:pt x="2393950" y="212725"/>
                  <a:pt x="2251075" y="109537"/>
                  <a:pt x="2108200" y="65087"/>
                </a:cubicBezTo>
                <a:cubicBezTo>
                  <a:pt x="1965325" y="20637"/>
                  <a:pt x="1565275" y="55562"/>
                  <a:pt x="1565275" y="55562"/>
                </a:cubicBezTo>
                <a:cubicBezTo>
                  <a:pt x="1371600" y="52387"/>
                  <a:pt x="1155700" y="53975"/>
                  <a:pt x="946150" y="46037"/>
                </a:cubicBezTo>
                <a:cubicBezTo>
                  <a:pt x="736600" y="38100"/>
                  <a:pt x="477837" y="0"/>
                  <a:pt x="327025" y="17462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06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3721596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Принимать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замечания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1196"/>
            <a:ext cx="1501776" cy="1993404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0"/>
            <a:ext cx="448691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лилиния 7"/>
          <p:cNvSpPr/>
          <p:nvPr/>
        </p:nvSpPr>
        <p:spPr>
          <a:xfrm>
            <a:off x="3363913" y="19050"/>
            <a:ext cx="4132262" cy="692150"/>
          </a:xfrm>
          <a:custGeom>
            <a:avLst/>
            <a:gdLst>
              <a:gd name="connsiteX0" fmla="*/ 293687 w 4132262"/>
              <a:gd name="connsiteY0" fmla="*/ 38100 h 692150"/>
              <a:gd name="connsiteX1" fmla="*/ 122237 w 4132262"/>
              <a:gd name="connsiteY1" fmla="*/ 228600 h 692150"/>
              <a:gd name="connsiteX2" fmla="*/ 103187 w 4132262"/>
              <a:gd name="connsiteY2" fmla="*/ 628650 h 692150"/>
              <a:gd name="connsiteX3" fmla="*/ 741362 w 4132262"/>
              <a:gd name="connsiteY3" fmla="*/ 609600 h 692150"/>
              <a:gd name="connsiteX4" fmla="*/ 2636837 w 4132262"/>
              <a:gd name="connsiteY4" fmla="*/ 600075 h 692150"/>
              <a:gd name="connsiteX5" fmla="*/ 3732212 w 4132262"/>
              <a:gd name="connsiteY5" fmla="*/ 619125 h 692150"/>
              <a:gd name="connsiteX6" fmla="*/ 4122737 w 4132262"/>
              <a:gd name="connsiteY6" fmla="*/ 381000 h 692150"/>
              <a:gd name="connsiteX7" fmla="*/ 3789362 w 4132262"/>
              <a:gd name="connsiteY7" fmla="*/ 57150 h 692150"/>
              <a:gd name="connsiteX8" fmla="*/ 2236787 w 4132262"/>
              <a:gd name="connsiteY8" fmla="*/ 38100 h 692150"/>
              <a:gd name="connsiteX9" fmla="*/ 855662 w 4132262"/>
              <a:gd name="connsiteY9" fmla="*/ 47625 h 692150"/>
              <a:gd name="connsiteX10" fmla="*/ 293687 w 4132262"/>
              <a:gd name="connsiteY10" fmla="*/ 3810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32262" h="692150">
                <a:moveTo>
                  <a:pt x="293687" y="38100"/>
                </a:moveTo>
                <a:cubicBezTo>
                  <a:pt x="223837" y="84137"/>
                  <a:pt x="153987" y="130175"/>
                  <a:pt x="122237" y="228600"/>
                </a:cubicBezTo>
                <a:cubicBezTo>
                  <a:pt x="90487" y="327025"/>
                  <a:pt x="0" y="565150"/>
                  <a:pt x="103187" y="628650"/>
                </a:cubicBezTo>
                <a:cubicBezTo>
                  <a:pt x="206374" y="692150"/>
                  <a:pt x="741362" y="609600"/>
                  <a:pt x="741362" y="609600"/>
                </a:cubicBezTo>
                <a:lnTo>
                  <a:pt x="2636837" y="600075"/>
                </a:lnTo>
                <a:cubicBezTo>
                  <a:pt x="3135312" y="601662"/>
                  <a:pt x="3484562" y="655638"/>
                  <a:pt x="3732212" y="619125"/>
                </a:cubicBezTo>
                <a:cubicBezTo>
                  <a:pt x="3979862" y="582612"/>
                  <a:pt x="4113212" y="474662"/>
                  <a:pt x="4122737" y="381000"/>
                </a:cubicBezTo>
                <a:cubicBezTo>
                  <a:pt x="4132262" y="287338"/>
                  <a:pt x="4103687" y="114300"/>
                  <a:pt x="3789362" y="57150"/>
                </a:cubicBezTo>
                <a:cubicBezTo>
                  <a:pt x="3475037" y="0"/>
                  <a:pt x="2236787" y="38100"/>
                  <a:pt x="2236787" y="38100"/>
                </a:cubicBezTo>
                <a:lnTo>
                  <a:pt x="855662" y="47625"/>
                </a:lnTo>
                <a:lnTo>
                  <a:pt x="293687" y="3810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51520" y="3721596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Принимать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замечания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1196"/>
            <a:ext cx="1501776" cy="1993404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511492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3295650" y="3432175"/>
            <a:ext cx="5059362" cy="803275"/>
          </a:xfrm>
          <a:custGeom>
            <a:avLst/>
            <a:gdLst>
              <a:gd name="connsiteX0" fmla="*/ 752475 w 5059362"/>
              <a:gd name="connsiteY0" fmla="*/ 44450 h 803275"/>
              <a:gd name="connsiteX1" fmla="*/ 304800 w 5059362"/>
              <a:gd name="connsiteY1" fmla="*/ 25400 h 803275"/>
              <a:gd name="connsiteX2" fmla="*/ 38100 w 5059362"/>
              <a:gd name="connsiteY2" fmla="*/ 196850 h 803275"/>
              <a:gd name="connsiteX3" fmla="*/ 76200 w 5059362"/>
              <a:gd name="connsiteY3" fmla="*/ 606425 h 803275"/>
              <a:gd name="connsiteX4" fmla="*/ 314325 w 5059362"/>
              <a:gd name="connsiteY4" fmla="*/ 768350 h 803275"/>
              <a:gd name="connsiteX5" fmla="*/ 1285875 w 5059362"/>
              <a:gd name="connsiteY5" fmla="*/ 758825 h 803275"/>
              <a:gd name="connsiteX6" fmla="*/ 2009775 w 5059362"/>
              <a:gd name="connsiteY6" fmla="*/ 796925 h 803275"/>
              <a:gd name="connsiteX7" fmla="*/ 3171825 w 5059362"/>
              <a:gd name="connsiteY7" fmla="*/ 720725 h 803275"/>
              <a:gd name="connsiteX8" fmla="*/ 4352925 w 5059362"/>
              <a:gd name="connsiteY8" fmla="*/ 625475 h 803275"/>
              <a:gd name="connsiteX9" fmla="*/ 4886325 w 5059362"/>
              <a:gd name="connsiteY9" fmla="*/ 568325 h 803275"/>
              <a:gd name="connsiteX10" fmla="*/ 4943475 w 5059362"/>
              <a:gd name="connsiteY10" fmla="*/ 111125 h 803275"/>
              <a:gd name="connsiteX11" fmla="*/ 4191000 w 5059362"/>
              <a:gd name="connsiteY11" fmla="*/ 25400 h 803275"/>
              <a:gd name="connsiteX12" fmla="*/ 752475 w 5059362"/>
              <a:gd name="connsiteY12" fmla="*/ 44450 h 80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59362" h="803275">
                <a:moveTo>
                  <a:pt x="752475" y="44450"/>
                </a:moveTo>
                <a:cubicBezTo>
                  <a:pt x="104775" y="44450"/>
                  <a:pt x="423863" y="0"/>
                  <a:pt x="304800" y="25400"/>
                </a:cubicBezTo>
                <a:cubicBezTo>
                  <a:pt x="185737" y="50800"/>
                  <a:pt x="76200" y="100013"/>
                  <a:pt x="38100" y="196850"/>
                </a:cubicBezTo>
                <a:cubicBezTo>
                  <a:pt x="0" y="293688"/>
                  <a:pt x="30163" y="511175"/>
                  <a:pt x="76200" y="606425"/>
                </a:cubicBezTo>
                <a:cubicBezTo>
                  <a:pt x="122238" y="701675"/>
                  <a:pt x="112713" y="742950"/>
                  <a:pt x="314325" y="768350"/>
                </a:cubicBezTo>
                <a:cubicBezTo>
                  <a:pt x="515938" y="793750"/>
                  <a:pt x="1003300" y="754063"/>
                  <a:pt x="1285875" y="758825"/>
                </a:cubicBezTo>
                <a:cubicBezTo>
                  <a:pt x="1568450" y="763588"/>
                  <a:pt x="1695450" y="803275"/>
                  <a:pt x="2009775" y="796925"/>
                </a:cubicBezTo>
                <a:cubicBezTo>
                  <a:pt x="2324100" y="790575"/>
                  <a:pt x="3171825" y="720725"/>
                  <a:pt x="3171825" y="720725"/>
                </a:cubicBezTo>
                <a:lnTo>
                  <a:pt x="4352925" y="625475"/>
                </a:lnTo>
                <a:cubicBezTo>
                  <a:pt x="4638675" y="600075"/>
                  <a:pt x="4787900" y="654050"/>
                  <a:pt x="4886325" y="568325"/>
                </a:cubicBezTo>
                <a:cubicBezTo>
                  <a:pt x="4984750" y="482600"/>
                  <a:pt x="5059362" y="201612"/>
                  <a:pt x="4943475" y="111125"/>
                </a:cubicBezTo>
                <a:cubicBezTo>
                  <a:pt x="4827588" y="20638"/>
                  <a:pt x="4895850" y="36512"/>
                  <a:pt x="4191000" y="25400"/>
                </a:cubicBezTo>
                <a:cubicBezTo>
                  <a:pt x="3486150" y="14288"/>
                  <a:pt x="1400175" y="44450"/>
                  <a:pt x="752475" y="4445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347864" y="5017741"/>
            <a:ext cx="5059362" cy="432048"/>
          </a:xfrm>
          <a:custGeom>
            <a:avLst/>
            <a:gdLst>
              <a:gd name="connsiteX0" fmla="*/ 752475 w 5059362"/>
              <a:gd name="connsiteY0" fmla="*/ 44450 h 803275"/>
              <a:gd name="connsiteX1" fmla="*/ 304800 w 5059362"/>
              <a:gd name="connsiteY1" fmla="*/ 25400 h 803275"/>
              <a:gd name="connsiteX2" fmla="*/ 38100 w 5059362"/>
              <a:gd name="connsiteY2" fmla="*/ 196850 h 803275"/>
              <a:gd name="connsiteX3" fmla="*/ 76200 w 5059362"/>
              <a:gd name="connsiteY3" fmla="*/ 606425 h 803275"/>
              <a:gd name="connsiteX4" fmla="*/ 314325 w 5059362"/>
              <a:gd name="connsiteY4" fmla="*/ 768350 h 803275"/>
              <a:gd name="connsiteX5" fmla="*/ 1285875 w 5059362"/>
              <a:gd name="connsiteY5" fmla="*/ 758825 h 803275"/>
              <a:gd name="connsiteX6" fmla="*/ 2009775 w 5059362"/>
              <a:gd name="connsiteY6" fmla="*/ 796925 h 803275"/>
              <a:gd name="connsiteX7" fmla="*/ 3171825 w 5059362"/>
              <a:gd name="connsiteY7" fmla="*/ 720725 h 803275"/>
              <a:gd name="connsiteX8" fmla="*/ 4352925 w 5059362"/>
              <a:gd name="connsiteY8" fmla="*/ 625475 h 803275"/>
              <a:gd name="connsiteX9" fmla="*/ 4886325 w 5059362"/>
              <a:gd name="connsiteY9" fmla="*/ 568325 h 803275"/>
              <a:gd name="connsiteX10" fmla="*/ 4943475 w 5059362"/>
              <a:gd name="connsiteY10" fmla="*/ 111125 h 803275"/>
              <a:gd name="connsiteX11" fmla="*/ 4191000 w 5059362"/>
              <a:gd name="connsiteY11" fmla="*/ 25400 h 803275"/>
              <a:gd name="connsiteX12" fmla="*/ 752475 w 5059362"/>
              <a:gd name="connsiteY12" fmla="*/ 44450 h 80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59362" h="803275">
                <a:moveTo>
                  <a:pt x="752475" y="44450"/>
                </a:moveTo>
                <a:cubicBezTo>
                  <a:pt x="104775" y="44450"/>
                  <a:pt x="423863" y="0"/>
                  <a:pt x="304800" y="25400"/>
                </a:cubicBezTo>
                <a:cubicBezTo>
                  <a:pt x="185737" y="50800"/>
                  <a:pt x="76200" y="100013"/>
                  <a:pt x="38100" y="196850"/>
                </a:cubicBezTo>
                <a:cubicBezTo>
                  <a:pt x="0" y="293688"/>
                  <a:pt x="30163" y="511175"/>
                  <a:pt x="76200" y="606425"/>
                </a:cubicBezTo>
                <a:cubicBezTo>
                  <a:pt x="122238" y="701675"/>
                  <a:pt x="112713" y="742950"/>
                  <a:pt x="314325" y="768350"/>
                </a:cubicBezTo>
                <a:cubicBezTo>
                  <a:pt x="515938" y="793750"/>
                  <a:pt x="1003300" y="754063"/>
                  <a:pt x="1285875" y="758825"/>
                </a:cubicBezTo>
                <a:cubicBezTo>
                  <a:pt x="1568450" y="763588"/>
                  <a:pt x="1695450" y="803275"/>
                  <a:pt x="2009775" y="796925"/>
                </a:cubicBezTo>
                <a:cubicBezTo>
                  <a:pt x="2324100" y="790575"/>
                  <a:pt x="3171825" y="720725"/>
                  <a:pt x="3171825" y="720725"/>
                </a:cubicBezTo>
                <a:lnTo>
                  <a:pt x="4352925" y="625475"/>
                </a:lnTo>
                <a:cubicBezTo>
                  <a:pt x="4638675" y="600075"/>
                  <a:pt x="4787900" y="654050"/>
                  <a:pt x="4886325" y="568325"/>
                </a:cubicBezTo>
                <a:cubicBezTo>
                  <a:pt x="4984750" y="482600"/>
                  <a:pt x="5059362" y="201612"/>
                  <a:pt x="4943475" y="111125"/>
                </a:cubicBezTo>
                <a:cubicBezTo>
                  <a:pt x="4827588" y="20638"/>
                  <a:pt x="4895850" y="36512"/>
                  <a:pt x="4191000" y="25400"/>
                </a:cubicBezTo>
                <a:cubicBezTo>
                  <a:pt x="3486150" y="14288"/>
                  <a:pt x="1400175" y="44450"/>
                  <a:pt x="752475" y="4445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3073524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529658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3490913" y="1873250"/>
            <a:ext cx="5727700" cy="3141663"/>
          </a:xfrm>
          <a:custGeom>
            <a:avLst/>
            <a:gdLst>
              <a:gd name="connsiteX0" fmla="*/ 671512 w 5727700"/>
              <a:gd name="connsiteY0" fmla="*/ 288925 h 3141663"/>
              <a:gd name="connsiteX1" fmla="*/ 176212 w 5727700"/>
              <a:gd name="connsiteY1" fmla="*/ 203200 h 3141663"/>
              <a:gd name="connsiteX2" fmla="*/ 23812 w 5727700"/>
              <a:gd name="connsiteY2" fmla="*/ 431800 h 3141663"/>
              <a:gd name="connsiteX3" fmla="*/ 33337 w 5727700"/>
              <a:gd name="connsiteY3" fmla="*/ 1117600 h 3141663"/>
              <a:gd name="connsiteX4" fmla="*/ 214312 w 5727700"/>
              <a:gd name="connsiteY4" fmla="*/ 1889125 h 3141663"/>
              <a:gd name="connsiteX5" fmla="*/ 185737 w 5727700"/>
              <a:gd name="connsiteY5" fmla="*/ 2746375 h 3141663"/>
              <a:gd name="connsiteX6" fmla="*/ 490537 w 5727700"/>
              <a:gd name="connsiteY6" fmla="*/ 3098800 h 3141663"/>
              <a:gd name="connsiteX7" fmla="*/ 2833687 w 5727700"/>
              <a:gd name="connsiteY7" fmla="*/ 3003550 h 3141663"/>
              <a:gd name="connsiteX8" fmla="*/ 4195762 w 5727700"/>
              <a:gd name="connsiteY8" fmla="*/ 3089275 h 3141663"/>
              <a:gd name="connsiteX9" fmla="*/ 5005387 w 5727700"/>
              <a:gd name="connsiteY9" fmla="*/ 2917825 h 3141663"/>
              <a:gd name="connsiteX10" fmla="*/ 5167312 w 5727700"/>
              <a:gd name="connsiteY10" fmla="*/ 1946275 h 3141663"/>
              <a:gd name="connsiteX11" fmla="*/ 5167312 w 5727700"/>
              <a:gd name="connsiteY11" fmla="*/ 269875 h 3141663"/>
              <a:gd name="connsiteX12" fmla="*/ 1804987 w 5727700"/>
              <a:gd name="connsiteY12" fmla="*/ 327025 h 3141663"/>
              <a:gd name="connsiteX13" fmla="*/ 604837 w 5727700"/>
              <a:gd name="connsiteY13" fmla="*/ 260350 h 3141663"/>
              <a:gd name="connsiteX14" fmla="*/ 614362 w 5727700"/>
              <a:gd name="connsiteY14" fmla="*/ 288925 h 314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7700" h="3141663">
                <a:moveTo>
                  <a:pt x="671512" y="288925"/>
                </a:moveTo>
                <a:cubicBezTo>
                  <a:pt x="477837" y="234156"/>
                  <a:pt x="284162" y="179388"/>
                  <a:pt x="176212" y="203200"/>
                </a:cubicBezTo>
                <a:cubicBezTo>
                  <a:pt x="68262" y="227013"/>
                  <a:pt x="47624" y="279400"/>
                  <a:pt x="23812" y="431800"/>
                </a:cubicBezTo>
                <a:cubicBezTo>
                  <a:pt x="0" y="584200"/>
                  <a:pt x="1587" y="874713"/>
                  <a:pt x="33337" y="1117600"/>
                </a:cubicBezTo>
                <a:cubicBezTo>
                  <a:pt x="65087" y="1360487"/>
                  <a:pt x="188912" y="1617662"/>
                  <a:pt x="214312" y="1889125"/>
                </a:cubicBezTo>
                <a:cubicBezTo>
                  <a:pt x="239712" y="2160588"/>
                  <a:pt x="139700" y="2544763"/>
                  <a:pt x="185737" y="2746375"/>
                </a:cubicBezTo>
                <a:cubicBezTo>
                  <a:pt x="231774" y="2947987"/>
                  <a:pt x="49212" y="3055938"/>
                  <a:pt x="490537" y="3098800"/>
                </a:cubicBezTo>
                <a:cubicBezTo>
                  <a:pt x="931862" y="3141663"/>
                  <a:pt x="2216150" y="3005137"/>
                  <a:pt x="2833687" y="3003550"/>
                </a:cubicBezTo>
                <a:cubicBezTo>
                  <a:pt x="3451224" y="3001963"/>
                  <a:pt x="3833812" y="3103562"/>
                  <a:pt x="4195762" y="3089275"/>
                </a:cubicBezTo>
                <a:cubicBezTo>
                  <a:pt x="4557712" y="3074988"/>
                  <a:pt x="4843462" y="3108325"/>
                  <a:pt x="5005387" y="2917825"/>
                </a:cubicBezTo>
                <a:cubicBezTo>
                  <a:pt x="5167312" y="2727325"/>
                  <a:pt x="5140325" y="2387600"/>
                  <a:pt x="5167312" y="1946275"/>
                </a:cubicBezTo>
                <a:cubicBezTo>
                  <a:pt x="5194299" y="1504950"/>
                  <a:pt x="5727700" y="539750"/>
                  <a:pt x="5167312" y="269875"/>
                </a:cubicBezTo>
                <a:cubicBezTo>
                  <a:pt x="4606924" y="0"/>
                  <a:pt x="2565399" y="328612"/>
                  <a:pt x="1804987" y="327025"/>
                </a:cubicBezTo>
                <a:cubicBezTo>
                  <a:pt x="1044575" y="325438"/>
                  <a:pt x="803274" y="266700"/>
                  <a:pt x="604837" y="260350"/>
                </a:cubicBezTo>
                <a:cubicBezTo>
                  <a:pt x="406400" y="254000"/>
                  <a:pt x="510381" y="271462"/>
                  <a:pt x="614362" y="288925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0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946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81236"/>
            <a:ext cx="63341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2771800" y="1561356"/>
            <a:ext cx="6624736" cy="3528392"/>
          </a:xfrm>
          <a:custGeom>
            <a:avLst/>
            <a:gdLst>
              <a:gd name="connsiteX0" fmla="*/ 671512 w 5727700"/>
              <a:gd name="connsiteY0" fmla="*/ 288925 h 3141663"/>
              <a:gd name="connsiteX1" fmla="*/ 176212 w 5727700"/>
              <a:gd name="connsiteY1" fmla="*/ 203200 h 3141663"/>
              <a:gd name="connsiteX2" fmla="*/ 23812 w 5727700"/>
              <a:gd name="connsiteY2" fmla="*/ 431800 h 3141663"/>
              <a:gd name="connsiteX3" fmla="*/ 33337 w 5727700"/>
              <a:gd name="connsiteY3" fmla="*/ 1117600 h 3141663"/>
              <a:gd name="connsiteX4" fmla="*/ 214312 w 5727700"/>
              <a:gd name="connsiteY4" fmla="*/ 1889125 h 3141663"/>
              <a:gd name="connsiteX5" fmla="*/ 185737 w 5727700"/>
              <a:gd name="connsiteY5" fmla="*/ 2746375 h 3141663"/>
              <a:gd name="connsiteX6" fmla="*/ 490537 w 5727700"/>
              <a:gd name="connsiteY6" fmla="*/ 3098800 h 3141663"/>
              <a:gd name="connsiteX7" fmla="*/ 2833687 w 5727700"/>
              <a:gd name="connsiteY7" fmla="*/ 3003550 h 3141663"/>
              <a:gd name="connsiteX8" fmla="*/ 4195762 w 5727700"/>
              <a:gd name="connsiteY8" fmla="*/ 3089275 h 3141663"/>
              <a:gd name="connsiteX9" fmla="*/ 5005387 w 5727700"/>
              <a:gd name="connsiteY9" fmla="*/ 2917825 h 3141663"/>
              <a:gd name="connsiteX10" fmla="*/ 5167312 w 5727700"/>
              <a:gd name="connsiteY10" fmla="*/ 1946275 h 3141663"/>
              <a:gd name="connsiteX11" fmla="*/ 5167312 w 5727700"/>
              <a:gd name="connsiteY11" fmla="*/ 269875 h 3141663"/>
              <a:gd name="connsiteX12" fmla="*/ 1804987 w 5727700"/>
              <a:gd name="connsiteY12" fmla="*/ 327025 h 3141663"/>
              <a:gd name="connsiteX13" fmla="*/ 604837 w 5727700"/>
              <a:gd name="connsiteY13" fmla="*/ 260350 h 3141663"/>
              <a:gd name="connsiteX14" fmla="*/ 614362 w 5727700"/>
              <a:gd name="connsiteY14" fmla="*/ 288925 h 314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7700" h="3141663">
                <a:moveTo>
                  <a:pt x="671512" y="288925"/>
                </a:moveTo>
                <a:cubicBezTo>
                  <a:pt x="477837" y="234156"/>
                  <a:pt x="284162" y="179388"/>
                  <a:pt x="176212" y="203200"/>
                </a:cubicBezTo>
                <a:cubicBezTo>
                  <a:pt x="68262" y="227013"/>
                  <a:pt x="47624" y="279400"/>
                  <a:pt x="23812" y="431800"/>
                </a:cubicBezTo>
                <a:cubicBezTo>
                  <a:pt x="0" y="584200"/>
                  <a:pt x="1587" y="874713"/>
                  <a:pt x="33337" y="1117600"/>
                </a:cubicBezTo>
                <a:cubicBezTo>
                  <a:pt x="65087" y="1360487"/>
                  <a:pt x="188912" y="1617662"/>
                  <a:pt x="214312" y="1889125"/>
                </a:cubicBezTo>
                <a:cubicBezTo>
                  <a:pt x="239712" y="2160588"/>
                  <a:pt x="139700" y="2544763"/>
                  <a:pt x="185737" y="2746375"/>
                </a:cubicBezTo>
                <a:cubicBezTo>
                  <a:pt x="231774" y="2947987"/>
                  <a:pt x="49212" y="3055938"/>
                  <a:pt x="490537" y="3098800"/>
                </a:cubicBezTo>
                <a:cubicBezTo>
                  <a:pt x="931862" y="3141663"/>
                  <a:pt x="2216150" y="3005137"/>
                  <a:pt x="2833687" y="3003550"/>
                </a:cubicBezTo>
                <a:cubicBezTo>
                  <a:pt x="3451224" y="3001963"/>
                  <a:pt x="3833812" y="3103562"/>
                  <a:pt x="4195762" y="3089275"/>
                </a:cubicBezTo>
                <a:cubicBezTo>
                  <a:pt x="4557712" y="3074988"/>
                  <a:pt x="4843462" y="3108325"/>
                  <a:pt x="5005387" y="2917825"/>
                </a:cubicBezTo>
                <a:cubicBezTo>
                  <a:pt x="5167312" y="2727325"/>
                  <a:pt x="5140325" y="2387600"/>
                  <a:pt x="5167312" y="1946275"/>
                </a:cubicBezTo>
                <a:cubicBezTo>
                  <a:pt x="5194299" y="1504950"/>
                  <a:pt x="5727700" y="539750"/>
                  <a:pt x="5167312" y="269875"/>
                </a:cubicBezTo>
                <a:cubicBezTo>
                  <a:pt x="4606924" y="0"/>
                  <a:pt x="2565399" y="328612"/>
                  <a:pt x="1804987" y="327025"/>
                </a:cubicBezTo>
                <a:cubicBezTo>
                  <a:pt x="1044575" y="325438"/>
                  <a:pt x="803274" y="266700"/>
                  <a:pt x="604837" y="260350"/>
                </a:cubicBezTo>
                <a:cubicBezTo>
                  <a:pt x="406400" y="254000"/>
                  <a:pt x="510381" y="271462"/>
                  <a:pt x="614362" y="288925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79512" y="2713484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</p:txBody>
      </p:sp>
    </p:spTree>
    <p:extLst>
      <p:ext uri="{BB962C8B-B14F-4D97-AF65-F5344CB8AC3E}">
        <p14:creationId xmlns="" xmlns:p14="http://schemas.microsoft.com/office/powerpoint/2010/main" val="22946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9390"/>
            <a:ext cx="8229600" cy="37716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возрасте 10 – 11 лет идет работа над </a:t>
            </a:r>
            <a:r>
              <a:rPr lang="ru-RU" u="sng" dirty="0" smtClean="0"/>
              <a:t>формированием новой мотивационной направленности и смысла учения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Новая внутренняя позиция учащегося заключается в </a:t>
            </a:r>
            <a:r>
              <a:rPr lang="ru-RU" u="sng" dirty="0" smtClean="0"/>
              <a:t>направленности на самостоятельный познавательный поиск</a:t>
            </a:r>
            <a:r>
              <a:rPr lang="ru-RU" dirty="0" smtClean="0"/>
              <a:t>, </a:t>
            </a:r>
            <a:r>
              <a:rPr lang="ru-RU" u="sng" dirty="0" smtClean="0"/>
              <a:t>постановку учебных целей, овладение учебными действиями</a:t>
            </a:r>
            <a:r>
              <a:rPr lang="ru-RU" dirty="0" smtClean="0"/>
              <a:t>, включая контрольные и оценочные, инициативу в организации учебного сотрудничества.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Кризис перехода из начальной школы в основную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51520" y="321754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Рефлексировать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73324"/>
            <a:ext cx="5867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31133"/>
            <a:ext cx="5976664" cy="558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3059832" y="4225652"/>
            <a:ext cx="5544616" cy="803275"/>
          </a:xfrm>
          <a:custGeom>
            <a:avLst/>
            <a:gdLst>
              <a:gd name="connsiteX0" fmla="*/ 752475 w 5059362"/>
              <a:gd name="connsiteY0" fmla="*/ 44450 h 803275"/>
              <a:gd name="connsiteX1" fmla="*/ 304800 w 5059362"/>
              <a:gd name="connsiteY1" fmla="*/ 25400 h 803275"/>
              <a:gd name="connsiteX2" fmla="*/ 38100 w 5059362"/>
              <a:gd name="connsiteY2" fmla="*/ 196850 h 803275"/>
              <a:gd name="connsiteX3" fmla="*/ 76200 w 5059362"/>
              <a:gd name="connsiteY3" fmla="*/ 606425 h 803275"/>
              <a:gd name="connsiteX4" fmla="*/ 314325 w 5059362"/>
              <a:gd name="connsiteY4" fmla="*/ 768350 h 803275"/>
              <a:gd name="connsiteX5" fmla="*/ 1285875 w 5059362"/>
              <a:gd name="connsiteY5" fmla="*/ 758825 h 803275"/>
              <a:gd name="connsiteX6" fmla="*/ 2009775 w 5059362"/>
              <a:gd name="connsiteY6" fmla="*/ 796925 h 803275"/>
              <a:gd name="connsiteX7" fmla="*/ 3171825 w 5059362"/>
              <a:gd name="connsiteY7" fmla="*/ 720725 h 803275"/>
              <a:gd name="connsiteX8" fmla="*/ 4352925 w 5059362"/>
              <a:gd name="connsiteY8" fmla="*/ 625475 h 803275"/>
              <a:gd name="connsiteX9" fmla="*/ 4886325 w 5059362"/>
              <a:gd name="connsiteY9" fmla="*/ 568325 h 803275"/>
              <a:gd name="connsiteX10" fmla="*/ 4943475 w 5059362"/>
              <a:gd name="connsiteY10" fmla="*/ 111125 h 803275"/>
              <a:gd name="connsiteX11" fmla="*/ 4191000 w 5059362"/>
              <a:gd name="connsiteY11" fmla="*/ 25400 h 803275"/>
              <a:gd name="connsiteX12" fmla="*/ 752475 w 5059362"/>
              <a:gd name="connsiteY12" fmla="*/ 44450 h 80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59362" h="803275">
                <a:moveTo>
                  <a:pt x="752475" y="44450"/>
                </a:moveTo>
                <a:cubicBezTo>
                  <a:pt x="104775" y="44450"/>
                  <a:pt x="423863" y="0"/>
                  <a:pt x="304800" y="25400"/>
                </a:cubicBezTo>
                <a:cubicBezTo>
                  <a:pt x="185737" y="50800"/>
                  <a:pt x="76200" y="100013"/>
                  <a:pt x="38100" y="196850"/>
                </a:cubicBezTo>
                <a:cubicBezTo>
                  <a:pt x="0" y="293688"/>
                  <a:pt x="30163" y="511175"/>
                  <a:pt x="76200" y="606425"/>
                </a:cubicBezTo>
                <a:cubicBezTo>
                  <a:pt x="122238" y="701675"/>
                  <a:pt x="112713" y="742950"/>
                  <a:pt x="314325" y="768350"/>
                </a:cubicBezTo>
                <a:cubicBezTo>
                  <a:pt x="515938" y="793750"/>
                  <a:pt x="1003300" y="754063"/>
                  <a:pt x="1285875" y="758825"/>
                </a:cubicBezTo>
                <a:cubicBezTo>
                  <a:pt x="1568450" y="763588"/>
                  <a:pt x="1695450" y="803275"/>
                  <a:pt x="2009775" y="796925"/>
                </a:cubicBezTo>
                <a:cubicBezTo>
                  <a:pt x="2324100" y="790575"/>
                  <a:pt x="3171825" y="720725"/>
                  <a:pt x="3171825" y="720725"/>
                </a:cubicBezTo>
                <a:lnTo>
                  <a:pt x="4352925" y="625475"/>
                </a:lnTo>
                <a:cubicBezTo>
                  <a:pt x="4638675" y="600075"/>
                  <a:pt x="4787900" y="654050"/>
                  <a:pt x="4886325" y="568325"/>
                </a:cubicBezTo>
                <a:cubicBezTo>
                  <a:pt x="4984750" y="482600"/>
                  <a:pt x="5059362" y="201612"/>
                  <a:pt x="4943475" y="111125"/>
                </a:cubicBezTo>
                <a:cubicBezTo>
                  <a:pt x="4827588" y="20638"/>
                  <a:pt x="4895850" y="36512"/>
                  <a:pt x="4191000" y="25400"/>
                </a:cubicBezTo>
                <a:cubicBezTo>
                  <a:pt x="3486150" y="14288"/>
                  <a:pt x="1400175" y="44450"/>
                  <a:pt x="752475" y="4445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512" y="321754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Принимать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замечания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6845" y="1273324"/>
            <a:ext cx="6527155" cy="412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321754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2654300" y="2295525"/>
            <a:ext cx="6557962" cy="2746375"/>
          </a:xfrm>
          <a:custGeom>
            <a:avLst/>
            <a:gdLst>
              <a:gd name="connsiteX0" fmla="*/ 488950 w 6557962"/>
              <a:gd name="connsiteY0" fmla="*/ 66675 h 2746375"/>
              <a:gd name="connsiteX1" fmla="*/ 165100 w 6557962"/>
              <a:gd name="connsiteY1" fmla="*/ 76200 h 2746375"/>
              <a:gd name="connsiteX2" fmla="*/ 136525 w 6557962"/>
              <a:gd name="connsiteY2" fmla="*/ 523875 h 2746375"/>
              <a:gd name="connsiteX3" fmla="*/ 212725 w 6557962"/>
              <a:gd name="connsiteY3" fmla="*/ 1581150 h 2746375"/>
              <a:gd name="connsiteX4" fmla="*/ 355600 w 6557962"/>
              <a:gd name="connsiteY4" fmla="*/ 2571750 h 2746375"/>
              <a:gd name="connsiteX5" fmla="*/ 1174750 w 6557962"/>
              <a:gd name="connsiteY5" fmla="*/ 2628900 h 2746375"/>
              <a:gd name="connsiteX6" fmla="*/ 3279775 w 6557962"/>
              <a:gd name="connsiteY6" fmla="*/ 2505075 h 2746375"/>
              <a:gd name="connsiteX7" fmla="*/ 6051550 w 6557962"/>
              <a:gd name="connsiteY7" fmla="*/ 2562225 h 2746375"/>
              <a:gd name="connsiteX8" fmla="*/ 6318250 w 6557962"/>
              <a:gd name="connsiteY8" fmla="*/ 1990725 h 2746375"/>
              <a:gd name="connsiteX9" fmla="*/ 6365875 w 6557962"/>
              <a:gd name="connsiteY9" fmla="*/ 714375 h 2746375"/>
              <a:gd name="connsiteX10" fmla="*/ 6108700 w 6557962"/>
              <a:gd name="connsiteY10" fmla="*/ 123825 h 2746375"/>
              <a:gd name="connsiteX11" fmla="*/ 5270500 w 6557962"/>
              <a:gd name="connsiteY11" fmla="*/ 57150 h 2746375"/>
              <a:gd name="connsiteX12" fmla="*/ 2974975 w 6557962"/>
              <a:gd name="connsiteY12" fmla="*/ 104775 h 2746375"/>
              <a:gd name="connsiteX13" fmla="*/ 422275 w 6557962"/>
              <a:gd name="connsiteY13" fmla="*/ 57150 h 2746375"/>
              <a:gd name="connsiteX14" fmla="*/ 488950 w 6557962"/>
              <a:gd name="connsiteY14" fmla="*/ 66675 h 274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557962" h="2746375">
                <a:moveTo>
                  <a:pt x="488950" y="66675"/>
                </a:moveTo>
                <a:cubicBezTo>
                  <a:pt x="446088" y="69850"/>
                  <a:pt x="223837" y="0"/>
                  <a:pt x="165100" y="76200"/>
                </a:cubicBezTo>
                <a:cubicBezTo>
                  <a:pt x="106363" y="152400"/>
                  <a:pt x="128588" y="273050"/>
                  <a:pt x="136525" y="523875"/>
                </a:cubicBezTo>
                <a:cubicBezTo>
                  <a:pt x="144462" y="774700"/>
                  <a:pt x="176213" y="1239838"/>
                  <a:pt x="212725" y="1581150"/>
                </a:cubicBezTo>
                <a:cubicBezTo>
                  <a:pt x="249238" y="1922463"/>
                  <a:pt x="195263" y="2397125"/>
                  <a:pt x="355600" y="2571750"/>
                </a:cubicBezTo>
                <a:cubicBezTo>
                  <a:pt x="515937" y="2746375"/>
                  <a:pt x="687388" y="2640012"/>
                  <a:pt x="1174750" y="2628900"/>
                </a:cubicBezTo>
                <a:cubicBezTo>
                  <a:pt x="1662112" y="2617788"/>
                  <a:pt x="3279775" y="2505075"/>
                  <a:pt x="3279775" y="2505075"/>
                </a:cubicBezTo>
                <a:cubicBezTo>
                  <a:pt x="4092575" y="2493963"/>
                  <a:pt x="5545138" y="2647950"/>
                  <a:pt x="6051550" y="2562225"/>
                </a:cubicBezTo>
                <a:cubicBezTo>
                  <a:pt x="6557962" y="2476500"/>
                  <a:pt x="6265863" y="2298700"/>
                  <a:pt x="6318250" y="1990725"/>
                </a:cubicBezTo>
                <a:cubicBezTo>
                  <a:pt x="6370637" y="1682750"/>
                  <a:pt x="6400800" y="1025525"/>
                  <a:pt x="6365875" y="714375"/>
                </a:cubicBezTo>
                <a:cubicBezTo>
                  <a:pt x="6330950" y="403225"/>
                  <a:pt x="6291262" y="233362"/>
                  <a:pt x="6108700" y="123825"/>
                </a:cubicBezTo>
                <a:cubicBezTo>
                  <a:pt x="5926138" y="14288"/>
                  <a:pt x="5792787" y="60325"/>
                  <a:pt x="5270500" y="57150"/>
                </a:cubicBezTo>
                <a:cubicBezTo>
                  <a:pt x="4748213" y="53975"/>
                  <a:pt x="3783012" y="104775"/>
                  <a:pt x="2974975" y="104775"/>
                </a:cubicBezTo>
                <a:cubicBezTo>
                  <a:pt x="2166938" y="104775"/>
                  <a:pt x="844550" y="65087"/>
                  <a:pt x="422275" y="57150"/>
                </a:cubicBezTo>
                <a:cubicBezTo>
                  <a:pt x="0" y="49213"/>
                  <a:pt x="531812" y="63500"/>
                  <a:pt x="488950" y="6667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841276"/>
            <a:ext cx="6323421" cy="399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2586038" y="1633364"/>
            <a:ext cx="6557962" cy="3024336"/>
          </a:xfrm>
          <a:custGeom>
            <a:avLst/>
            <a:gdLst>
              <a:gd name="connsiteX0" fmla="*/ 488950 w 6557962"/>
              <a:gd name="connsiteY0" fmla="*/ 66675 h 2746375"/>
              <a:gd name="connsiteX1" fmla="*/ 165100 w 6557962"/>
              <a:gd name="connsiteY1" fmla="*/ 76200 h 2746375"/>
              <a:gd name="connsiteX2" fmla="*/ 136525 w 6557962"/>
              <a:gd name="connsiteY2" fmla="*/ 523875 h 2746375"/>
              <a:gd name="connsiteX3" fmla="*/ 212725 w 6557962"/>
              <a:gd name="connsiteY3" fmla="*/ 1581150 h 2746375"/>
              <a:gd name="connsiteX4" fmla="*/ 355600 w 6557962"/>
              <a:gd name="connsiteY4" fmla="*/ 2571750 h 2746375"/>
              <a:gd name="connsiteX5" fmla="*/ 1174750 w 6557962"/>
              <a:gd name="connsiteY5" fmla="*/ 2628900 h 2746375"/>
              <a:gd name="connsiteX6" fmla="*/ 3279775 w 6557962"/>
              <a:gd name="connsiteY6" fmla="*/ 2505075 h 2746375"/>
              <a:gd name="connsiteX7" fmla="*/ 6051550 w 6557962"/>
              <a:gd name="connsiteY7" fmla="*/ 2562225 h 2746375"/>
              <a:gd name="connsiteX8" fmla="*/ 6318250 w 6557962"/>
              <a:gd name="connsiteY8" fmla="*/ 1990725 h 2746375"/>
              <a:gd name="connsiteX9" fmla="*/ 6365875 w 6557962"/>
              <a:gd name="connsiteY9" fmla="*/ 714375 h 2746375"/>
              <a:gd name="connsiteX10" fmla="*/ 6108700 w 6557962"/>
              <a:gd name="connsiteY10" fmla="*/ 123825 h 2746375"/>
              <a:gd name="connsiteX11" fmla="*/ 5270500 w 6557962"/>
              <a:gd name="connsiteY11" fmla="*/ 57150 h 2746375"/>
              <a:gd name="connsiteX12" fmla="*/ 2974975 w 6557962"/>
              <a:gd name="connsiteY12" fmla="*/ 104775 h 2746375"/>
              <a:gd name="connsiteX13" fmla="*/ 422275 w 6557962"/>
              <a:gd name="connsiteY13" fmla="*/ 57150 h 2746375"/>
              <a:gd name="connsiteX14" fmla="*/ 488950 w 6557962"/>
              <a:gd name="connsiteY14" fmla="*/ 66675 h 274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557962" h="2746375">
                <a:moveTo>
                  <a:pt x="488950" y="66675"/>
                </a:moveTo>
                <a:cubicBezTo>
                  <a:pt x="446088" y="69850"/>
                  <a:pt x="223837" y="0"/>
                  <a:pt x="165100" y="76200"/>
                </a:cubicBezTo>
                <a:cubicBezTo>
                  <a:pt x="106363" y="152400"/>
                  <a:pt x="128588" y="273050"/>
                  <a:pt x="136525" y="523875"/>
                </a:cubicBezTo>
                <a:cubicBezTo>
                  <a:pt x="144462" y="774700"/>
                  <a:pt x="176213" y="1239838"/>
                  <a:pt x="212725" y="1581150"/>
                </a:cubicBezTo>
                <a:cubicBezTo>
                  <a:pt x="249238" y="1922463"/>
                  <a:pt x="195263" y="2397125"/>
                  <a:pt x="355600" y="2571750"/>
                </a:cubicBezTo>
                <a:cubicBezTo>
                  <a:pt x="515937" y="2746375"/>
                  <a:pt x="687388" y="2640012"/>
                  <a:pt x="1174750" y="2628900"/>
                </a:cubicBezTo>
                <a:cubicBezTo>
                  <a:pt x="1662112" y="2617788"/>
                  <a:pt x="3279775" y="2505075"/>
                  <a:pt x="3279775" y="2505075"/>
                </a:cubicBezTo>
                <a:cubicBezTo>
                  <a:pt x="4092575" y="2493963"/>
                  <a:pt x="5545138" y="2647950"/>
                  <a:pt x="6051550" y="2562225"/>
                </a:cubicBezTo>
                <a:cubicBezTo>
                  <a:pt x="6557962" y="2476500"/>
                  <a:pt x="6265863" y="2298700"/>
                  <a:pt x="6318250" y="1990725"/>
                </a:cubicBezTo>
                <a:cubicBezTo>
                  <a:pt x="6370637" y="1682750"/>
                  <a:pt x="6400800" y="1025525"/>
                  <a:pt x="6365875" y="714375"/>
                </a:cubicBezTo>
                <a:cubicBezTo>
                  <a:pt x="6330950" y="403225"/>
                  <a:pt x="6291262" y="233362"/>
                  <a:pt x="6108700" y="123825"/>
                </a:cubicBezTo>
                <a:cubicBezTo>
                  <a:pt x="5926138" y="14288"/>
                  <a:pt x="5792787" y="60325"/>
                  <a:pt x="5270500" y="57150"/>
                </a:cubicBezTo>
                <a:cubicBezTo>
                  <a:pt x="4748213" y="53975"/>
                  <a:pt x="3783012" y="104775"/>
                  <a:pt x="2974975" y="104775"/>
                </a:cubicBezTo>
                <a:cubicBezTo>
                  <a:pt x="2166938" y="104775"/>
                  <a:pt x="844550" y="65087"/>
                  <a:pt x="422275" y="57150"/>
                </a:cubicBezTo>
                <a:cubicBezTo>
                  <a:pt x="0" y="49213"/>
                  <a:pt x="531812" y="63500"/>
                  <a:pt x="488950" y="6667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425452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7550" y="1"/>
            <a:ext cx="5953436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1196"/>
            <a:ext cx="1466236" cy="194421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137420"/>
            <a:ext cx="2699792" cy="19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Умения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понять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Приготовиться к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Планировать действия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742"/>
          <a:stretch/>
        </p:blipFill>
        <p:spPr bwMode="auto">
          <a:xfrm>
            <a:off x="1547664" y="34914"/>
            <a:ext cx="7596338" cy="551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081636"/>
            <a:ext cx="36374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Знаково-символические действия, </a:t>
            </a:r>
          </a:p>
          <a:p>
            <a:r>
              <a:rPr lang="ru-RU" dirty="0" smtClean="0"/>
              <a:t>решение проблем творческого </a:t>
            </a:r>
          </a:p>
          <a:p>
            <a:r>
              <a:rPr lang="ru-RU" dirty="0" smtClean="0"/>
              <a:t>и поискового характера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944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421146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8318"/>
            <a:ext cx="6232426" cy="565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2555776" y="3505572"/>
            <a:ext cx="5884863" cy="1785938"/>
          </a:xfrm>
          <a:custGeom>
            <a:avLst/>
            <a:gdLst>
              <a:gd name="connsiteX0" fmla="*/ 1050925 w 5884863"/>
              <a:gd name="connsiteY0" fmla="*/ 66675 h 1785938"/>
              <a:gd name="connsiteX1" fmla="*/ 479425 w 5884863"/>
              <a:gd name="connsiteY1" fmla="*/ 95250 h 1785938"/>
              <a:gd name="connsiteX2" fmla="*/ 41275 w 5884863"/>
              <a:gd name="connsiteY2" fmla="*/ 638175 h 1785938"/>
              <a:gd name="connsiteX3" fmla="*/ 231775 w 5884863"/>
              <a:gd name="connsiteY3" fmla="*/ 1343025 h 1785938"/>
              <a:gd name="connsiteX4" fmla="*/ 688975 w 5884863"/>
              <a:gd name="connsiteY4" fmla="*/ 1714500 h 1785938"/>
              <a:gd name="connsiteX5" fmla="*/ 1689100 w 5884863"/>
              <a:gd name="connsiteY5" fmla="*/ 1771650 h 1785938"/>
              <a:gd name="connsiteX6" fmla="*/ 3508375 w 5884863"/>
              <a:gd name="connsiteY6" fmla="*/ 1714500 h 1785938"/>
              <a:gd name="connsiteX7" fmla="*/ 4908550 w 5884863"/>
              <a:gd name="connsiteY7" fmla="*/ 1676400 h 1785938"/>
              <a:gd name="connsiteX8" fmla="*/ 5632450 w 5884863"/>
              <a:gd name="connsiteY8" fmla="*/ 1533525 h 1785938"/>
              <a:gd name="connsiteX9" fmla="*/ 5861050 w 5884863"/>
              <a:gd name="connsiteY9" fmla="*/ 914400 h 1785938"/>
              <a:gd name="connsiteX10" fmla="*/ 5727700 w 5884863"/>
              <a:gd name="connsiteY10" fmla="*/ 171450 h 1785938"/>
              <a:gd name="connsiteX11" fmla="*/ 4918075 w 5884863"/>
              <a:gd name="connsiteY11" fmla="*/ 38100 h 1785938"/>
              <a:gd name="connsiteX12" fmla="*/ 3536950 w 5884863"/>
              <a:gd name="connsiteY12" fmla="*/ 123825 h 1785938"/>
              <a:gd name="connsiteX13" fmla="*/ 1336675 w 5884863"/>
              <a:gd name="connsiteY13" fmla="*/ 114300 h 1785938"/>
              <a:gd name="connsiteX14" fmla="*/ 1050925 w 5884863"/>
              <a:gd name="connsiteY14" fmla="*/ 66675 h 178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84863" h="1785938">
                <a:moveTo>
                  <a:pt x="1050925" y="66675"/>
                </a:moveTo>
                <a:cubicBezTo>
                  <a:pt x="908050" y="63500"/>
                  <a:pt x="647700" y="0"/>
                  <a:pt x="479425" y="95250"/>
                </a:cubicBezTo>
                <a:cubicBezTo>
                  <a:pt x="311150" y="190500"/>
                  <a:pt x="82550" y="430213"/>
                  <a:pt x="41275" y="638175"/>
                </a:cubicBezTo>
                <a:cubicBezTo>
                  <a:pt x="0" y="846138"/>
                  <a:pt x="123825" y="1163638"/>
                  <a:pt x="231775" y="1343025"/>
                </a:cubicBezTo>
                <a:cubicBezTo>
                  <a:pt x="339725" y="1522412"/>
                  <a:pt x="446088" y="1643063"/>
                  <a:pt x="688975" y="1714500"/>
                </a:cubicBezTo>
                <a:cubicBezTo>
                  <a:pt x="931863" y="1785938"/>
                  <a:pt x="1219200" y="1771650"/>
                  <a:pt x="1689100" y="1771650"/>
                </a:cubicBezTo>
                <a:cubicBezTo>
                  <a:pt x="2159000" y="1771650"/>
                  <a:pt x="3508375" y="1714500"/>
                  <a:pt x="3508375" y="1714500"/>
                </a:cubicBezTo>
                <a:cubicBezTo>
                  <a:pt x="4044950" y="1698625"/>
                  <a:pt x="4554538" y="1706563"/>
                  <a:pt x="4908550" y="1676400"/>
                </a:cubicBezTo>
                <a:cubicBezTo>
                  <a:pt x="5262563" y="1646238"/>
                  <a:pt x="5473700" y="1660525"/>
                  <a:pt x="5632450" y="1533525"/>
                </a:cubicBezTo>
                <a:cubicBezTo>
                  <a:pt x="5791200" y="1406525"/>
                  <a:pt x="5845175" y="1141413"/>
                  <a:pt x="5861050" y="914400"/>
                </a:cubicBezTo>
                <a:cubicBezTo>
                  <a:pt x="5876925" y="687387"/>
                  <a:pt x="5884863" y="317500"/>
                  <a:pt x="5727700" y="171450"/>
                </a:cubicBezTo>
                <a:cubicBezTo>
                  <a:pt x="5570538" y="25400"/>
                  <a:pt x="5283200" y="46037"/>
                  <a:pt x="4918075" y="38100"/>
                </a:cubicBezTo>
                <a:cubicBezTo>
                  <a:pt x="4552950" y="30163"/>
                  <a:pt x="4133850" y="111125"/>
                  <a:pt x="3536950" y="123825"/>
                </a:cubicBezTo>
                <a:cubicBezTo>
                  <a:pt x="2940050" y="136525"/>
                  <a:pt x="1752600" y="127000"/>
                  <a:pt x="1336675" y="114300"/>
                </a:cubicBezTo>
                <a:cubicBezTo>
                  <a:pt x="920750" y="101600"/>
                  <a:pt x="1193800" y="69850"/>
                  <a:pt x="1050925" y="6667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0"/>
            <a:ext cx="421146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75656" y="2569468"/>
            <a:ext cx="2664296" cy="1633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Планирование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563888" y="0"/>
            <a:ext cx="5184576" cy="5532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Целеполагание, </a:t>
            </a:r>
            <a:r>
              <a:rPr lang="ru-RU" sz="2000" noProof="0" dirty="0" err="1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</a:t>
            </a:r>
            <a:r>
              <a:rPr lang="ru-RU" sz="2000" dirty="0" err="1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ланирование</a:t>
            </a:r>
            <a:r>
              <a:rPr lang="ru-RU" sz="20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, контроль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553" y="481236"/>
            <a:ext cx="3805761" cy="523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59570"/>
            <a:ext cx="3748800" cy="515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Основан на системно-деятельностном подходе.</a:t>
            </a:r>
          </a:p>
          <a:p>
            <a:r>
              <a:rPr lang="ru-RU" dirty="0" smtClean="0"/>
              <a:t>Системно-деятельностный подход создаёт возможность самостоятельного успешного усвоения новых знаний, умений и компетентностей, включая организацию усвоения, то есть умения учиться.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 t="3381"/>
          <a:stretch>
            <a:fillRect/>
          </a:stretch>
        </p:blipFill>
        <p:spPr bwMode="auto">
          <a:xfrm>
            <a:off x="4282579" y="0"/>
            <a:ext cx="43011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929508"/>
            <a:ext cx="2664296" cy="1633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Планирование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t="43169"/>
          <a:stretch>
            <a:fillRect/>
          </a:stretch>
        </p:blipFill>
        <p:spPr bwMode="auto">
          <a:xfrm>
            <a:off x="2483767" y="913284"/>
            <a:ext cx="6143779" cy="480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37220"/>
            <a:ext cx="3910484" cy="537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3516" y="337220"/>
            <a:ext cx="3910484" cy="537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3793604"/>
            <a:ext cx="3672408" cy="9525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619672" cy="22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544" y="3577580"/>
            <a:ext cx="2664296" cy="1633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Целеполагание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Планирование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Контроль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4" y="841276"/>
            <a:ext cx="3671639" cy="4737464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9534" y="1993406"/>
            <a:ext cx="5574466" cy="183620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042478" y="4291024"/>
            <a:ext cx="2027514" cy="30030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"/>
            <a:ext cx="1547664" cy="1980219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355976" y="481236"/>
            <a:ext cx="2664296" cy="1057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Контроль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Оценка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633364"/>
            <a:ext cx="7808912" cy="3937388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1" y="217209"/>
            <a:ext cx="1594261" cy="2280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0"/>
            <a:ext cx="2664296" cy="1633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Контроль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Оценка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56184" cy="213742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"/>
            <a:ext cx="5724128" cy="561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2929508"/>
            <a:ext cx="2664296" cy="223224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0033CC"/>
                </a:solidFill>
              </a:rPr>
              <a:t>Целеполагание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Планирование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Оценка</a:t>
            </a:r>
            <a:endParaRPr lang="ru-RU" sz="2400" dirty="0">
              <a:solidFill>
                <a:srgbClr val="0033CC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29528"/>
            <a:ext cx="5279064" cy="526427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8" name="Полилиния 7"/>
          <p:cNvSpPr/>
          <p:nvPr/>
        </p:nvSpPr>
        <p:spPr>
          <a:xfrm>
            <a:off x="2352675" y="261938"/>
            <a:ext cx="5719763" cy="644525"/>
          </a:xfrm>
          <a:custGeom>
            <a:avLst/>
            <a:gdLst>
              <a:gd name="connsiteX0" fmla="*/ 133350 w 5719763"/>
              <a:gd name="connsiteY0" fmla="*/ 195262 h 644525"/>
              <a:gd name="connsiteX1" fmla="*/ 247650 w 5719763"/>
              <a:gd name="connsiteY1" fmla="*/ 23812 h 644525"/>
              <a:gd name="connsiteX2" fmla="*/ 533400 w 5719763"/>
              <a:gd name="connsiteY2" fmla="*/ 52387 h 644525"/>
              <a:gd name="connsiteX3" fmla="*/ 1181100 w 5719763"/>
              <a:gd name="connsiteY3" fmla="*/ 80962 h 644525"/>
              <a:gd name="connsiteX4" fmla="*/ 1743075 w 5719763"/>
              <a:gd name="connsiteY4" fmla="*/ 100012 h 644525"/>
              <a:gd name="connsiteX5" fmla="*/ 2400300 w 5719763"/>
              <a:gd name="connsiteY5" fmla="*/ 100012 h 644525"/>
              <a:gd name="connsiteX6" fmla="*/ 2695575 w 5719763"/>
              <a:gd name="connsiteY6" fmla="*/ 42862 h 644525"/>
              <a:gd name="connsiteX7" fmla="*/ 3524250 w 5719763"/>
              <a:gd name="connsiteY7" fmla="*/ 52387 h 644525"/>
              <a:gd name="connsiteX8" fmla="*/ 4505325 w 5719763"/>
              <a:gd name="connsiteY8" fmla="*/ 100012 h 644525"/>
              <a:gd name="connsiteX9" fmla="*/ 5248275 w 5719763"/>
              <a:gd name="connsiteY9" fmla="*/ 90487 h 644525"/>
              <a:gd name="connsiteX10" fmla="*/ 5648325 w 5719763"/>
              <a:gd name="connsiteY10" fmla="*/ 204787 h 644525"/>
              <a:gd name="connsiteX11" fmla="*/ 5619750 w 5719763"/>
              <a:gd name="connsiteY11" fmla="*/ 414337 h 644525"/>
              <a:gd name="connsiteX12" fmla="*/ 5048250 w 5719763"/>
              <a:gd name="connsiteY12" fmla="*/ 509587 h 644525"/>
              <a:gd name="connsiteX13" fmla="*/ 3952875 w 5719763"/>
              <a:gd name="connsiteY13" fmla="*/ 500062 h 644525"/>
              <a:gd name="connsiteX14" fmla="*/ 3067050 w 5719763"/>
              <a:gd name="connsiteY14" fmla="*/ 461962 h 644525"/>
              <a:gd name="connsiteX15" fmla="*/ 2771775 w 5719763"/>
              <a:gd name="connsiteY15" fmla="*/ 614362 h 644525"/>
              <a:gd name="connsiteX16" fmla="*/ 2114550 w 5719763"/>
              <a:gd name="connsiteY16" fmla="*/ 642937 h 644525"/>
              <a:gd name="connsiteX17" fmla="*/ 1085850 w 5719763"/>
              <a:gd name="connsiteY17" fmla="*/ 623887 h 644525"/>
              <a:gd name="connsiteX18" fmla="*/ 304800 w 5719763"/>
              <a:gd name="connsiteY18" fmla="*/ 557212 h 644525"/>
              <a:gd name="connsiteX19" fmla="*/ 28575 w 5719763"/>
              <a:gd name="connsiteY19" fmla="*/ 385762 h 644525"/>
              <a:gd name="connsiteX20" fmla="*/ 133350 w 5719763"/>
              <a:gd name="connsiteY20" fmla="*/ 195262 h 64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719763" h="644525">
                <a:moveTo>
                  <a:pt x="133350" y="195262"/>
                </a:moveTo>
                <a:cubicBezTo>
                  <a:pt x="169862" y="134937"/>
                  <a:pt x="180975" y="47625"/>
                  <a:pt x="247650" y="23812"/>
                </a:cubicBezTo>
                <a:cubicBezTo>
                  <a:pt x="314325" y="0"/>
                  <a:pt x="377825" y="42862"/>
                  <a:pt x="533400" y="52387"/>
                </a:cubicBezTo>
                <a:cubicBezTo>
                  <a:pt x="688975" y="61912"/>
                  <a:pt x="1181100" y="80962"/>
                  <a:pt x="1181100" y="80962"/>
                </a:cubicBezTo>
                <a:cubicBezTo>
                  <a:pt x="1382713" y="88900"/>
                  <a:pt x="1539875" y="96837"/>
                  <a:pt x="1743075" y="100012"/>
                </a:cubicBezTo>
                <a:cubicBezTo>
                  <a:pt x="1946275" y="103187"/>
                  <a:pt x="2241550" y="109537"/>
                  <a:pt x="2400300" y="100012"/>
                </a:cubicBezTo>
                <a:cubicBezTo>
                  <a:pt x="2559050" y="90487"/>
                  <a:pt x="2508250" y="50799"/>
                  <a:pt x="2695575" y="42862"/>
                </a:cubicBezTo>
                <a:cubicBezTo>
                  <a:pt x="2882900" y="34925"/>
                  <a:pt x="3222625" y="42862"/>
                  <a:pt x="3524250" y="52387"/>
                </a:cubicBezTo>
                <a:cubicBezTo>
                  <a:pt x="3825875" y="61912"/>
                  <a:pt x="4505325" y="100012"/>
                  <a:pt x="4505325" y="100012"/>
                </a:cubicBezTo>
                <a:cubicBezTo>
                  <a:pt x="4792662" y="106362"/>
                  <a:pt x="5057775" y="73025"/>
                  <a:pt x="5248275" y="90487"/>
                </a:cubicBezTo>
                <a:cubicBezTo>
                  <a:pt x="5438775" y="107950"/>
                  <a:pt x="5586413" y="150812"/>
                  <a:pt x="5648325" y="204787"/>
                </a:cubicBezTo>
                <a:cubicBezTo>
                  <a:pt x="5710237" y="258762"/>
                  <a:pt x="5719763" y="363537"/>
                  <a:pt x="5619750" y="414337"/>
                </a:cubicBezTo>
                <a:cubicBezTo>
                  <a:pt x="5519737" y="465137"/>
                  <a:pt x="5326062" y="495300"/>
                  <a:pt x="5048250" y="509587"/>
                </a:cubicBezTo>
                <a:cubicBezTo>
                  <a:pt x="4770438" y="523874"/>
                  <a:pt x="4283075" y="508000"/>
                  <a:pt x="3952875" y="500062"/>
                </a:cubicBezTo>
                <a:cubicBezTo>
                  <a:pt x="3622675" y="492124"/>
                  <a:pt x="3263900" y="442912"/>
                  <a:pt x="3067050" y="461962"/>
                </a:cubicBezTo>
                <a:cubicBezTo>
                  <a:pt x="2870200" y="481012"/>
                  <a:pt x="2930525" y="584199"/>
                  <a:pt x="2771775" y="614362"/>
                </a:cubicBezTo>
                <a:cubicBezTo>
                  <a:pt x="2613025" y="644525"/>
                  <a:pt x="2395537" y="641350"/>
                  <a:pt x="2114550" y="642937"/>
                </a:cubicBezTo>
                <a:cubicBezTo>
                  <a:pt x="1833563" y="644524"/>
                  <a:pt x="1387475" y="638175"/>
                  <a:pt x="1085850" y="623887"/>
                </a:cubicBezTo>
                <a:cubicBezTo>
                  <a:pt x="784225" y="609600"/>
                  <a:pt x="481012" y="596899"/>
                  <a:pt x="304800" y="557212"/>
                </a:cubicBezTo>
                <a:cubicBezTo>
                  <a:pt x="128588" y="517525"/>
                  <a:pt x="57150" y="452437"/>
                  <a:pt x="28575" y="385762"/>
                </a:cubicBezTo>
                <a:cubicBezTo>
                  <a:pt x="0" y="319087"/>
                  <a:pt x="96838" y="255587"/>
                  <a:pt x="133350" y="195262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49525" y="4945732"/>
            <a:ext cx="5265738" cy="734343"/>
          </a:xfrm>
          <a:custGeom>
            <a:avLst/>
            <a:gdLst>
              <a:gd name="connsiteX0" fmla="*/ 231775 w 5265738"/>
              <a:gd name="connsiteY0" fmla="*/ 42862 h 646112"/>
              <a:gd name="connsiteX1" fmla="*/ 12700 w 5265738"/>
              <a:gd name="connsiteY1" fmla="*/ 271462 h 646112"/>
              <a:gd name="connsiteX2" fmla="*/ 155575 w 5265738"/>
              <a:gd name="connsiteY2" fmla="*/ 519112 h 646112"/>
              <a:gd name="connsiteX3" fmla="*/ 793750 w 5265738"/>
              <a:gd name="connsiteY3" fmla="*/ 614362 h 646112"/>
              <a:gd name="connsiteX4" fmla="*/ 1536700 w 5265738"/>
              <a:gd name="connsiteY4" fmla="*/ 623887 h 646112"/>
              <a:gd name="connsiteX5" fmla="*/ 3641725 w 5265738"/>
              <a:gd name="connsiteY5" fmla="*/ 642937 h 646112"/>
              <a:gd name="connsiteX6" fmla="*/ 4641850 w 5265738"/>
              <a:gd name="connsiteY6" fmla="*/ 623887 h 646112"/>
              <a:gd name="connsiteX7" fmla="*/ 5003800 w 5265738"/>
              <a:gd name="connsiteY7" fmla="*/ 509587 h 646112"/>
              <a:gd name="connsiteX8" fmla="*/ 5260975 w 5265738"/>
              <a:gd name="connsiteY8" fmla="*/ 357187 h 646112"/>
              <a:gd name="connsiteX9" fmla="*/ 5032375 w 5265738"/>
              <a:gd name="connsiteY9" fmla="*/ 90487 h 646112"/>
              <a:gd name="connsiteX10" fmla="*/ 4594225 w 5265738"/>
              <a:gd name="connsiteY10" fmla="*/ 157162 h 646112"/>
              <a:gd name="connsiteX11" fmla="*/ 2927350 w 5265738"/>
              <a:gd name="connsiteY11" fmla="*/ 176212 h 646112"/>
              <a:gd name="connsiteX12" fmla="*/ 1346200 w 5265738"/>
              <a:gd name="connsiteY12" fmla="*/ 157162 h 646112"/>
              <a:gd name="connsiteX13" fmla="*/ 717550 w 5265738"/>
              <a:gd name="connsiteY13" fmla="*/ 80962 h 646112"/>
              <a:gd name="connsiteX14" fmla="*/ 327025 w 5265738"/>
              <a:gd name="connsiteY14" fmla="*/ 14287 h 646112"/>
              <a:gd name="connsiteX15" fmla="*/ 231775 w 5265738"/>
              <a:gd name="connsiteY15" fmla="*/ 42862 h 64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65738" h="646112">
                <a:moveTo>
                  <a:pt x="231775" y="42862"/>
                </a:moveTo>
                <a:cubicBezTo>
                  <a:pt x="179388" y="85724"/>
                  <a:pt x="25400" y="192087"/>
                  <a:pt x="12700" y="271462"/>
                </a:cubicBezTo>
                <a:cubicBezTo>
                  <a:pt x="0" y="350837"/>
                  <a:pt x="25400" y="461962"/>
                  <a:pt x="155575" y="519112"/>
                </a:cubicBezTo>
                <a:cubicBezTo>
                  <a:pt x="285750" y="576262"/>
                  <a:pt x="563563" y="596900"/>
                  <a:pt x="793750" y="614362"/>
                </a:cubicBezTo>
                <a:cubicBezTo>
                  <a:pt x="1023938" y="631825"/>
                  <a:pt x="1536700" y="623887"/>
                  <a:pt x="1536700" y="623887"/>
                </a:cubicBezTo>
                <a:lnTo>
                  <a:pt x="3641725" y="642937"/>
                </a:lnTo>
                <a:cubicBezTo>
                  <a:pt x="4159250" y="642937"/>
                  <a:pt x="4414838" y="646112"/>
                  <a:pt x="4641850" y="623887"/>
                </a:cubicBezTo>
                <a:cubicBezTo>
                  <a:pt x="4868862" y="601662"/>
                  <a:pt x="4900613" y="554037"/>
                  <a:pt x="5003800" y="509587"/>
                </a:cubicBezTo>
                <a:cubicBezTo>
                  <a:pt x="5106987" y="465137"/>
                  <a:pt x="5256213" y="427037"/>
                  <a:pt x="5260975" y="357187"/>
                </a:cubicBezTo>
                <a:cubicBezTo>
                  <a:pt x="5265738" y="287337"/>
                  <a:pt x="5143500" y="123825"/>
                  <a:pt x="5032375" y="90487"/>
                </a:cubicBezTo>
                <a:cubicBezTo>
                  <a:pt x="4921250" y="57150"/>
                  <a:pt x="4945062" y="142875"/>
                  <a:pt x="4594225" y="157162"/>
                </a:cubicBezTo>
                <a:cubicBezTo>
                  <a:pt x="4243388" y="171449"/>
                  <a:pt x="3468687" y="176212"/>
                  <a:pt x="2927350" y="176212"/>
                </a:cubicBezTo>
                <a:cubicBezTo>
                  <a:pt x="2386013" y="176212"/>
                  <a:pt x="1714500" y="173037"/>
                  <a:pt x="1346200" y="157162"/>
                </a:cubicBezTo>
                <a:cubicBezTo>
                  <a:pt x="977900" y="141287"/>
                  <a:pt x="887412" y="104774"/>
                  <a:pt x="717550" y="80962"/>
                </a:cubicBezTo>
                <a:cubicBezTo>
                  <a:pt x="547688" y="57150"/>
                  <a:pt x="411163" y="22225"/>
                  <a:pt x="327025" y="14287"/>
                </a:cubicBezTo>
                <a:cubicBezTo>
                  <a:pt x="242888" y="6350"/>
                  <a:pt x="284162" y="0"/>
                  <a:pt x="231775" y="42862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56184" cy="2137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9508"/>
            <a:ext cx="2664296" cy="223224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0033CC"/>
                </a:solidFill>
              </a:rPr>
              <a:t>Целеполагание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Планирование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Оценка</a:t>
            </a:r>
            <a:endParaRPr lang="ru-RU" sz="2400" dirty="0">
              <a:solidFill>
                <a:srgbClr val="0033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6372200" cy="567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5" y="909042"/>
            <a:ext cx="4896544" cy="470452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7" name="Полилиния 6"/>
          <p:cNvSpPr/>
          <p:nvPr/>
        </p:nvSpPr>
        <p:spPr>
          <a:xfrm>
            <a:off x="2497138" y="758825"/>
            <a:ext cx="5307012" cy="673100"/>
          </a:xfrm>
          <a:custGeom>
            <a:avLst/>
            <a:gdLst>
              <a:gd name="connsiteX0" fmla="*/ 274637 w 5307012"/>
              <a:gd name="connsiteY0" fmla="*/ 127000 h 673100"/>
              <a:gd name="connsiteX1" fmla="*/ 36512 w 5307012"/>
              <a:gd name="connsiteY1" fmla="*/ 231775 h 673100"/>
              <a:gd name="connsiteX2" fmla="*/ 55562 w 5307012"/>
              <a:gd name="connsiteY2" fmla="*/ 412750 h 673100"/>
              <a:gd name="connsiteX3" fmla="*/ 274637 w 5307012"/>
              <a:gd name="connsiteY3" fmla="*/ 536575 h 673100"/>
              <a:gd name="connsiteX4" fmla="*/ 655637 w 5307012"/>
              <a:gd name="connsiteY4" fmla="*/ 622300 h 673100"/>
              <a:gd name="connsiteX5" fmla="*/ 1198562 w 5307012"/>
              <a:gd name="connsiteY5" fmla="*/ 622300 h 673100"/>
              <a:gd name="connsiteX6" fmla="*/ 1960562 w 5307012"/>
              <a:gd name="connsiteY6" fmla="*/ 669925 h 673100"/>
              <a:gd name="connsiteX7" fmla="*/ 2636837 w 5307012"/>
              <a:gd name="connsiteY7" fmla="*/ 603250 h 673100"/>
              <a:gd name="connsiteX8" fmla="*/ 3351212 w 5307012"/>
              <a:gd name="connsiteY8" fmla="*/ 546100 h 673100"/>
              <a:gd name="connsiteX9" fmla="*/ 4179887 w 5307012"/>
              <a:gd name="connsiteY9" fmla="*/ 584200 h 673100"/>
              <a:gd name="connsiteX10" fmla="*/ 5132387 w 5307012"/>
              <a:gd name="connsiteY10" fmla="*/ 536575 h 673100"/>
              <a:gd name="connsiteX11" fmla="*/ 5227637 w 5307012"/>
              <a:gd name="connsiteY11" fmla="*/ 241300 h 673100"/>
              <a:gd name="connsiteX12" fmla="*/ 4779962 w 5307012"/>
              <a:gd name="connsiteY12" fmla="*/ 31750 h 673100"/>
              <a:gd name="connsiteX13" fmla="*/ 3770312 w 5307012"/>
              <a:gd name="connsiteY13" fmla="*/ 50800 h 673100"/>
              <a:gd name="connsiteX14" fmla="*/ 2293937 w 5307012"/>
              <a:gd name="connsiteY14" fmla="*/ 165100 h 673100"/>
              <a:gd name="connsiteX15" fmla="*/ 1408112 w 5307012"/>
              <a:gd name="connsiteY15" fmla="*/ 69850 h 673100"/>
              <a:gd name="connsiteX16" fmla="*/ 522287 w 5307012"/>
              <a:gd name="connsiteY16" fmla="*/ 79375 h 673100"/>
              <a:gd name="connsiteX17" fmla="*/ 207962 w 5307012"/>
              <a:gd name="connsiteY17" fmla="*/ 136525 h 673100"/>
              <a:gd name="connsiteX18" fmla="*/ 179387 w 5307012"/>
              <a:gd name="connsiteY18" fmla="*/ 146050 h 67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07012" h="673100">
                <a:moveTo>
                  <a:pt x="274637" y="127000"/>
                </a:moveTo>
                <a:cubicBezTo>
                  <a:pt x="173831" y="155575"/>
                  <a:pt x="73025" y="184150"/>
                  <a:pt x="36512" y="231775"/>
                </a:cubicBezTo>
                <a:cubicBezTo>
                  <a:pt x="0" y="279400"/>
                  <a:pt x="15875" y="361950"/>
                  <a:pt x="55562" y="412750"/>
                </a:cubicBezTo>
                <a:cubicBezTo>
                  <a:pt x="95249" y="463550"/>
                  <a:pt x="174625" y="501650"/>
                  <a:pt x="274637" y="536575"/>
                </a:cubicBezTo>
                <a:cubicBezTo>
                  <a:pt x="374649" y="571500"/>
                  <a:pt x="501650" y="608013"/>
                  <a:pt x="655637" y="622300"/>
                </a:cubicBezTo>
                <a:cubicBezTo>
                  <a:pt x="809624" y="636587"/>
                  <a:pt x="981075" y="614363"/>
                  <a:pt x="1198562" y="622300"/>
                </a:cubicBezTo>
                <a:cubicBezTo>
                  <a:pt x="1416049" y="630237"/>
                  <a:pt x="1720850" y="673100"/>
                  <a:pt x="1960562" y="669925"/>
                </a:cubicBezTo>
                <a:cubicBezTo>
                  <a:pt x="2200274" y="666750"/>
                  <a:pt x="2636837" y="603250"/>
                  <a:pt x="2636837" y="603250"/>
                </a:cubicBezTo>
                <a:cubicBezTo>
                  <a:pt x="2868612" y="582613"/>
                  <a:pt x="3094037" y="549275"/>
                  <a:pt x="3351212" y="546100"/>
                </a:cubicBezTo>
                <a:cubicBezTo>
                  <a:pt x="3608387" y="542925"/>
                  <a:pt x="3883025" y="585787"/>
                  <a:pt x="4179887" y="584200"/>
                </a:cubicBezTo>
                <a:cubicBezTo>
                  <a:pt x="4476749" y="582613"/>
                  <a:pt x="4957762" y="593725"/>
                  <a:pt x="5132387" y="536575"/>
                </a:cubicBezTo>
                <a:cubicBezTo>
                  <a:pt x="5307012" y="479425"/>
                  <a:pt x="5286374" y="325437"/>
                  <a:pt x="5227637" y="241300"/>
                </a:cubicBezTo>
                <a:cubicBezTo>
                  <a:pt x="5168900" y="157163"/>
                  <a:pt x="5022849" y="63500"/>
                  <a:pt x="4779962" y="31750"/>
                </a:cubicBezTo>
                <a:cubicBezTo>
                  <a:pt x="4537075" y="0"/>
                  <a:pt x="4184650" y="28575"/>
                  <a:pt x="3770312" y="50800"/>
                </a:cubicBezTo>
                <a:cubicBezTo>
                  <a:pt x="3355975" y="73025"/>
                  <a:pt x="2687637" y="161925"/>
                  <a:pt x="2293937" y="165100"/>
                </a:cubicBezTo>
                <a:cubicBezTo>
                  <a:pt x="1900237" y="168275"/>
                  <a:pt x="1703387" y="84137"/>
                  <a:pt x="1408112" y="69850"/>
                </a:cubicBezTo>
                <a:cubicBezTo>
                  <a:pt x="1112837" y="55563"/>
                  <a:pt x="722312" y="68263"/>
                  <a:pt x="522287" y="79375"/>
                </a:cubicBezTo>
                <a:cubicBezTo>
                  <a:pt x="322262" y="90487"/>
                  <a:pt x="265112" y="125413"/>
                  <a:pt x="207962" y="136525"/>
                </a:cubicBezTo>
                <a:cubicBezTo>
                  <a:pt x="150812" y="147638"/>
                  <a:pt x="165099" y="146844"/>
                  <a:pt x="179387" y="146050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eader_9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88258" y="-1718622"/>
            <a:ext cx="691813" cy="969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263" t="2633" r="5263" b="9756"/>
          <a:stretch>
            <a:fillRect/>
          </a:stretch>
        </p:blipFill>
        <p:spPr bwMode="auto">
          <a:xfrm>
            <a:off x="899592" y="0"/>
            <a:ext cx="3970560" cy="5161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5821" t="2540" r="3950" b="8719"/>
          <a:stretch>
            <a:fillRect/>
          </a:stretch>
        </p:blipFill>
        <p:spPr bwMode="auto">
          <a:xfrm>
            <a:off x="4767214" y="-1"/>
            <a:ext cx="4376786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Reader_9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74124" cy="171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10" name="Заголовок 5"/>
          <p:cNvSpPr txBox="1">
            <a:spLocks/>
          </p:cNvSpPr>
          <p:nvPr/>
        </p:nvSpPr>
        <p:spPr>
          <a:xfrm>
            <a:off x="1043608" y="5089748"/>
            <a:ext cx="2988840" cy="625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Работа над ошибками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4754563" y="1489075"/>
            <a:ext cx="3087687" cy="311150"/>
          </a:xfrm>
          <a:custGeom>
            <a:avLst/>
            <a:gdLst>
              <a:gd name="connsiteX0" fmla="*/ 1579562 w 3087687"/>
              <a:gd name="connsiteY0" fmla="*/ 15875 h 311150"/>
              <a:gd name="connsiteX1" fmla="*/ 950912 w 3087687"/>
              <a:gd name="connsiteY1" fmla="*/ 34925 h 311150"/>
              <a:gd name="connsiteX2" fmla="*/ 379412 w 3087687"/>
              <a:gd name="connsiteY2" fmla="*/ 34925 h 311150"/>
              <a:gd name="connsiteX3" fmla="*/ 93662 w 3087687"/>
              <a:gd name="connsiteY3" fmla="*/ 34925 h 311150"/>
              <a:gd name="connsiteX4" fmla="*/ 7937 w 3087687"/>
              <a:gd name="connsiteY4" fmla="*/ 177800 h 311150"/>
              <a:gd name="connsiteX5" fmla="*/ 141287 w 3087687"/>
              <a:gd name="connsiteY5" fmla="*/ 282575 h 311150"/>
              <a:gd name="connsiteX6" fmla="*/ 531812 w 3087687"/>
              <a:gd name="connsiteY6" fmla="*/ 273050 h 311150"/>
              <a:gd name="connsiteX7" fmla="*/ 1427162 w 3087687"/>
              <a:gd name="connsiteY7" fmla="*/ 263525 h 311150"/>
              <a:gd name="connsiteX8" fmla="*/ 2122487 w 3087687"/>
              <a:gd name="connsiteY8" fmla="*/ 311150 h 311150"/>
              <a:gd name="connsiteX9" fmla="*/ 2741612 w 3087687"/>
              <a:gd name="connsiteY9" fmla="*/ 263525 h 311150"/>
              <a:gd name="connsiteX10" fmla="*/ 3055937 w 3087687"/>
              <a:gd name="connsiteY10" fmla="*/ 120650 h 311150"/>
              <a:gd name="connsiteX11" fmla="*/ 2551112 w 3087687"/>
              <a:gd name="connsiteY11" fmla="*/ 15875 h 311150"/>
              <a:gd name="connsiteX12" fmla="*/ 1579562 w 3087687"/>
              <a:gd name="connsiteY12" fmla="*/ 15875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87687" h="311150">
                <a:moveTo>
                  <a:pt x="1579562" y="15875"/>
                </a:moveTo>
                <a:cubicBezTo>
                  <a:pt x="1312862" y="19050"/>
                  <a:pt x="1150937" y="31750"/>
                  <a:pt x="950912" y="34925"/>
                </a:cubicBezTo>
                <a:cubicBezTo>
                  <a:pt x="750887" y="38100"/>
                  <a:pt x="379412" y="34925"/>
                  <a:pt x="379412" y="34925"/>
                </a:cubicBezTo>
                <a:cubicBezTo>
                  <a:pt x="236537" y="34925"/>
                  <a:pt x="155574" y="11113"/>
                  <a:pt x="93662" y="34925"/>
                </a:cubicBezTo>
                <a:cubicBezTo>
                  <a:pt x="31750" y="58737"/>
                  <a:pt x="0" y="136525"/>
                  <a:pt x="7937" y="177800"/>
                </a:cubicBezTo>
                <a:cubicBezTo>
                  <a:pt x="15874" y="219075"/>
                  <a:pt x="53975" y="266700"/>
                  <a:pt x="141287" y="282575"/>
                </a:cubicBezTo>
                <a:cubicBezTo>
                  <a:pt x="228599" y="298450"/>
                  <a:pt x="531812" y="273050"/>
                  <a:pt x="531812" y="273050"/>
                </a:cubicBezTo>
                <a:cubicBezTo>
                  <a:pt x="746124" y="269875"/>
                  <a:pt x="1162050" y="257175"/>
                  <a:pt x="1427162" y="263525"/>
                </a:cubicBezTo>
                <a:cubicBezTo>
                  <a:pt x="1692274" y="269875"/>
                  <a:pt x="1903412" y="311150"/>
                  <a:pt x="2122487" y="311150"/>
                </a:cubicBezTo>
                <a:cubicBezTo>
                  <a:pt x="2341562" y="311150"/>
                  <a:pt x="2586037" y="295275"/>
                  <a:pt x="2741612" y="263525"/>
                </a:cubicBezTo>
                <a:cubicBezTo>
                  <a:pt x="2897187" y="231775"/>
                  <a:pt x="3087687" y="161925"/>
                  <a:pt x="3055937" y="120650"/>
                </a:cubicBezTo>
                <a:cubicBezTo>
                  <a:pt x="3024187" y="79375"/>
                  <a:pt x="2803524" y="31750"/>
                  <a:pt x="2551112" y="15875"/>
                </a:cubicBezTo>
                <a:cubicBezTo>
                  <a:pt x="2298700" y="0"/>
                  <a:pt x="1846262" y="12700"/>
                  <a:pt x="1579562" y="1587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eader_10_11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486052" cy="1993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2480" t="2342" r="4841" b="4403"/>
          <a:stretch>
            <a:fillRect/>
          </a:stretch>
        </p:blipFill>
        <p:spPr bwMode="auto">
          <a:xfrm>
            <a:off x="1475656" y="0"/>
            <a:ext cx="3816424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6109" r="15177" b="12039"/>
          <a:stretch>
            <a:fillRect/>
          </a:stretch>
        </p:blipFill>
        <p:spPr bwMode="auto">
          <a:xfrm>
            <a:off x="5291927" y="0"/>
            <a:ext cx="385207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5508104" y="3937620"/>
            <a:ext cx="2988840" cy="76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Работа над ошибками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5148064" y="2497460"/>
            <a:ext cx="3995936" cy="458218"/>
          </a:xfrm>
          <a:custGeom>
            <a:avLst/>
            <a:gdLst>
              <a:gd name="connsiteX0" fmla="*/ 482600 w 1154112"/>
              <a:gd name="connsiteY0" fmla="*/ 39688 h 530226"/>
              <a:gd name="connsiteX1" fmla="*/ 796925 w 1154112"/>
              <a:gd name="connsiteY1" fmla="*/ 39688 h 530226"/>
              <a:gd name="connsiteX2" fmla="*/ 882650 w 1154112"/>
              <a:gd name="connsiteY2" fmla="*/ 30163 h 530226"/>
              <a:gd name="connsiteX3" fmla="*/ 1149350 w 1154112"/>
              <a:gd name="connsiteY3" fmla="*/ 220663 h 530226"/>
              <a:gd name="connsiteX4" fmla="*/ 911225 w 1154112"/>
              <a:gd name="connsiteY4" fmla="*/ 487363 h 530226"/>
              <a:gd name="connsiteX5" fmla="*/ 434975 w 1154112"/>
              <a:gd name="connsiteY5" fmla="*/ 477838 h 530226"/>
              <a:gd name="connsiteX6" fmla="*/ 63500 w 1154112"/>
              <a:gd name="connsiteY6" fmla="*/ 449263 h 530226"/>
              <a:gd name="connsiteX7" fmla="*/ 53975 w 1154112"/>
              <a:gd name="connsiteY7" fmla="*/ 163513 h 530226"/>
              <a:gd name="connsiteX8" fmla="*/ 282575 w 1154112"/>
              <a:gd name="connsiteY8" fmla="*/ 68263 h 530226"/>
              <a:gd name="connsiteX9" fmla="*/ 482600 w 1154112"/>
              <a:gd name="connsiteY9" fmla="*/ 39688 h 53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4112" h="530226">
                <a:moveTo>
                  <a:pt x="482600" y="39688"/>
                </a:moveTo>
                <a:cubicBezTo>
                  <a:pt x="568325" y="34926"/>
                  <a:pt x="730250" y="41275"/>
                  <a:pt x="796925" y="39688"/>
                </a:cubicBezTo>
                <a:cubicBezTo>
                  <a:pt x="863600" y="38101"/>
                  <a:pt x="823912" y="0"/>
                  <a:pt x="882650" y="30163"/>
                </a:cubicBezTo>
                <a:cubicBezTo>
                  <a:pt x="941388" y="60326"/>
                  <a:pt x="1144588" y="144463"/>
                  <a:pt x="1149350" y="220663"/>
                </a:cubicBezTo>
                <a:cubicBezTo>
                  <a:pt x="1154112" y="296863"/>
                  <a:pt x="1030288" y="444501"/>
                  <a:pt x="911225" y="487363"/>
                </a:cubicBezTo>
                <a:cubicBezTo>
                  <a:pt x="792163" y="530226"/>
                  <a:pt x="576262" y="484188"/>
                  <a:pt x="434975" y="477838"/>
                </a:cubicBezTo>
                <a:cubicBezTo>
                  <a:pt x="293688" y="471488"/>
                  <a:pt x="127000" y="501650"/>
                  <a:pt x="63500" y="449263"/>
                </a:cubicBezTo>
                <a:cubicBezTo>
                  <a:pt x="0" y="396876"/>
                  <a:pt x="17463" y="227013"/>
                  <a:pt x="53975" y="163513"/>
                </a:cubicBezTo>
                <a:cubicBezTo>
                  <a:pt x="90487" y="100013"/>
                  <a:pt x="207962" y="88901"/>
                  <a:pt x="282575" y="68263"/>
                </a:cubicBezTo>
                <a:cubicBezTo>
                  <a:pt x="357188" y="47625"/>
                  <a:pt x="396875" y="44450"/>
                  <a:pt x="482600" y="396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63688" y="193204"/>
            <a:ext cx="5472608" cy="5112568"/>
          </a:xfrm>
          <a:prstGeom prst="ellipse">
            <a:avLst/>
          </a:pr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985292"/>
            <a:ext cx="346614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CC"/>
                </a:solidFill>
              </a:rPr>
              <a:t>Метапредметные </a:t>
            </a:r>
          </a:p>
          <a:p>
            <a:pPr algn="ctr"/>
            <a:r>
              <a:rPr lang="ru-RU" sz="3200" b="1" dirty="0" smtClean="0">
                <a:solidFill>
                  <a:srgbClr val="0033CC"/>
                </a:solidFill>
              </a:rPr>
              <a:t>результаты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15816" y="2065412"/>
            <a:ext cx="3168352" cy="30243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2497460"/>
            <a:ext cx="967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УУД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361556"/>
            <a:ext cx="1674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Познавательные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3721596"/>
            <a:ext cx="1876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Коммуникативные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07115" y="4153644"/>
            <a:ext cx="1736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Регулятивные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1196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основной школе: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7340"/>
            <a:ext cx="7848872" cy="4032448"/>
          </a:xfrm>
        </p:spPr>
        <p:txBody>
          <a:bodyPr>
            <a:noAutofit/>
          </a:bodyPr>
          <a:lstStyle/>
          <a:p>
            <a:r>
              <a:rPr lang="ru-RU" sz="1700" dirty="0" smtClean="0">
                <a:latin typeface="Arial" pitchFamily="34" charset="0"/>
                <a:cs typeface="Arial" pitchFamily="34" charset="0"/>
              </a:rPr>
              <a:t>развитие умения планировать свое речевое и неречевое поведение;</a:t>
            </a:r>
          </a:p>
          <a:p>
            <a:r>
              <a:rPr lang="ru-RU" sz="1700" dirty="0" smtClean="0">
                <a:latin typeface="Arial" pitchFamily="34" charset="0"/>
                <a:cs typeface="Arial" pitchFamily="34" charset="0"/>
              </a:rPr>
              <a:t>развитие коммуникативной компетенции, включая умение взаимодействовать с окружающими, выполняя разные социальные роли;</a:t>
            </a:r>
          </a:p>
          <a:p>
            <a:r>
              <a:rPr lang="ru-RU" sz="1700" dirty="0" smtClean="0">
                <a:latin typeface="Arial" pitchFamily="34" charset="0"/>
                <a:cs typeface="Arial" pitchFamily="34" charset="0"/>
              </a:rPr>
              <a:t>развитие исследовательских учебных действий, включая навыки работы с информацией: поиск и выделение нужной информации, обобщение и фиксация информации;</a:t>
            </a:r>
          </a:p>
          <a:p>
            <a:r>
              <a:rPr lang="ru-RU" sz="1700" dirty="0" smtClean="0">
                <a:latin typeface="Arial" pitchFamily="34" charset="0"/>
                <a:cs typeface="Arial" pitchFamily="34" charset="0"/>
              </a:rPr>
              <a:t>развитие смыслового чтения, включая умение определять тему, прогнозировать содержание текста по заголовку/по ключевым словам, выделять основную мысль, главные факты, опуская второстепенные, устанавливать логическую последовательность основных фактов;</a:t>
            </a:r>
          </a:p>
          <a:p>
            <a:r>
              <a:rPr lang="ru-RU" sz="1700" dirty="0" smtClean="0">
                <a:latin typeface="Arial" pitchFamily="34" charset="0"/>
                <a:cs typeface="Arial" pitchFamily="34" charset="0"/>
              </a:rPr>
              <a:t>осуществление регулятивных действий самонаблюдения, самоконтроля, самооценки в процессе коммуникативной деятельности на иностранном языке.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8063880" y="1201316"/>
            <a:ext cx="1080120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700" b="1" dirty="0" smtClean="0"/>
              <a:t>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700" b="1" dirty="0" smtClean="0"/>
              <a:t>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131762" y="4441677"/>
            <a:ext cx="9012238" cy="1008112"/>
          </a:xfrm>
          <a:custGeom>
            <a:avLst/>
            <a:gdLst>
              <a:gd name="connsiteX0" fmla="*/ 806450 w 9012238"/>
              <a:gd name="connsiteY0" fmla="*/ 155575 h 2273300"/>
              <a:gd name="connsiteX1" fmla="*/ 730250 w 9012238"/>
              <a:gd name="connsiteY1" fmla="*/ 146050 h 2273300"/>
              <a:gd name="connsiteX2" fmla="*/ 168275 w 9012238"/>
              <a:gd name="connsiteY2" fmla="*/ 146050 h 2273300"/>
              <a:gd name="connsiteX3" fmla="*/ 15875 w 9012238"/>
              <a:gd name="connsiteY3" fmla="*/ 546100 h 2273300"/>
              <a:gd name="connsiteX4" fmla="*/ 73025 w 9012238"/>
              <a:gd name="connsiteY4" fmla="*/ 1546225 h 2273300"/>
              <a:gd name="connsiteX5" fmla="*/ 206375 w 9012238"/>
              <a:gd name="connsiteY5" fmla="*/ 2155825 h 2273300"/>
              <a:gd name="connsiteX6" fmla="*/ 1139825 w 9012238"/>
              <a:gd name="connsiteY6" fmla="*/ 2251075 h 2273300"/>
              <a:gd name="connsiteX7" fmla="*/ 4130675 w 9012238"/>
              <a:gd name="connsiteY7" fmla="*/ 2174875 h 2273300"/>
              <a:gd name="connsiteX8" fmla="*/ 6978650 w 9012238"/>
              <a:gd name="connsiteY8" fmla="*/ 2155825 h 2273300"/>
              <a:gd name="connsiteX9" fmla="*/ 8721725 w 9012238"/>
              <a:gd name="connsiteY9" fmla="*/ 2079625 h 2273300"/>
              <a:gd name="connsiteX10" fmla="*/ 8721725 w 9012238"/>
              <a:gd name="connsiteY10" fmla="*/ 1317625 h 2273300"/>
              <a:gd name="connsiteX11" fmla="*/ 8731250 w 9012238"/>
              <a:gd name="connsiteY11" fmla="*/ 498475 h 2273300"/>
              <a:gd name="connsiteX12" fmla="*/ 8550275 w 9012238"/>
              <a:gd name="connsiteY12" fmla="*/ 117475 h 2273300"/>
              <a:gd name="connsiteX13" fmla="*/ 7635875 w 9012238"/>
              <a:gd name="connsiteY13" fmla="*/ 107950 h 2273300"/>
              <a:gd name="connsiteX14" fmla="*/ 6264275 w 9012238"/>
              <a:gd name="connsiteY14" fmla="*/ 3175 h 2273300"/>
              <a:gd name="connsiteX15" fmla="*/ 4826000 w 9012238"/>
              <a:gd name="connsiteY15" fmla="*/ 88900 h 2273300"/>
              <a:gd name="connsiteX16" fmla="*/ 2530475 w 9012238"/>
              <a:gd name="connsiteY16" fmla="*/ 117475 h 2273300"/>
              <a:gd name="connsiteX17" fmla="*/ 1558925 w 9012238"/>
              <a:gd name="connsiteY17" fmla="*/ 146050 h 2273300"/>
              <a:gd name="connsiteX18" fmla="*/ 806450 w 9012238"/>
              <a:gd name="connsiteY18" fmla="*/ 155575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12238" h="2273300">
                <a:moveTo>
                  <a:pt x="806450" y="155575"/>
                </a:moveTo>
                <a:cubicBezTo>
                  <a:pt x="668338" y="155575"/>
                  <a:pt x="836612" y="147637"/>
                  <a:pt x="730250" y="146050"/>
                </a:cubicBezTo>
                <a:cubicBezTo>
                  <a:pt x="623888" y="144463"/>
                  <a:pt x="287337" y="79375"/>
                  <a:pt x="168275" y="146050"/>
                </a:cubicBezTo>
                <a:cubicBezTo>
                  <a:pt x="49213" y="212725"/>
                  <a:pt x="31750" y="312738"/>
                  <a:pt x="15875" y="546100"/>
                </a:cubicBezTo>
                <a:cubicBezTo>
                  <a:pt x="0" y="779462"/>
                  <a:pt x="41275" y="1277937"/>
                  <a:pt x="73025" y="1546225"/>
                </a:cubicBezTo>
                <a:cubicBezTo>
                  <a:pt x="104775" y="1814513"/>
                  <a:pt x="28575" y="2038350"/>
                  <a:pt x="206375" y="2155825"/>
                </a:cubicBezTo>
                <a:cubicBezTo>
                  <a:pt x="384175" y="2273300"/>
                  <a:pt x="485775" y="2247900"/>
                  <a:pt x="1139825" y="2251075"/>
                </a:cubicBezTo>
                <a:cubicBezTo>
                  <a:pt x="1793875" y="2254250"/>
                  <a:pt x="4130675" y="2174875"/>
                  <a:pt x="4130675" y="2174875"/>
                </a:cubicBezTo>
                <a:lnTo>
                  <a:pt x="6978650" y="2155825"/>
                </a:lnTo>
                <a:cubicBezTo>
                  <a:pt x="7743825" y="2139950"/>
                  <a:pt x="8431213" y="2219325"/>
                  <a:pt x="8721725" y="2079625"/>
                </a:cubicBezTo>
                <a:cubicBezTo>
                  <a:pt x="9012238" y="1939925"/>
                  <a:pt x="8720138" y="1581150"/>
                  <a:pt x="8721725" y="1317625"/>
                </a:cubicBezTo>
                <a:cubicBezTo>
                  <a:pt x="8723313" y="1054100"/>
                  <a:pt x="8759825" y="698500"/>
                  <a:pt x="8731250" y="498475"/>
                </a:cubicBezTo>
                <a:cubicBezTo>
                  <a:pt x="8702675" y="298450"/>
                  <a:pt x="8732837" y="182562"/>
                  <a:pt x="8550275" y="117475"/>
                </a:cubicBezTo>
                <a:cubicBezTo>
                  <a:pt x="8367713" y="52388"/>
                  <a:pt x="8016875" y="127000"/>
                  <a:pt x="7635875" y="107950"/>
                </a:cubicBezTo>
                <a:cubicBezTo>
                  <a:pt x="7254875" y="88900"/>
                  <a:pt x="6732587" y="6350"/>
                  <a:pt x="6264275" y="3175"/>
                </a:cubicBezTo>
                <a:cubicBezTo>
                  <a:pt x="5795963" y="0"/>
                  <a:pt x="5448300" y="69850"/>
                  <a:pt x="4826000" y="88900"/>
                </a:cubicBezTo>
                <a:cubicBezTo>
                  <a:pt x="4203700" y="107950"/>
                  <a:pt x="3074988" y="107950"/>
                  <a:pt x="2530475" y="117475"/>
                </a:cubicBezTo>
                <a:cubicBezTo>
                  <a:pt x="1985963" y="127000"/>
                  <a:pt x="1847850" y="141288"/>
                  <a:pt x="1558925" y="146050"/>
                </a:cubicBezTo>
                <a:lnTo>
                  <a:pt x="806450" y="155575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Системно-деятельностный подход</a:t>
            </a:r>
            <a:br>
              <a:rPr lang="ru-RU" dirty="0" smtClean="0"/>
            </a:br>
            <a:r>
              <a:rPr lang="ru-RU" sz="2700" dirty="0" smtClean="0"/>
              <a:t>обуславливает переход от: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61356"/>
            <a:ext cx="3960440" cy="3960440"/>
          </a:xfrm>
        </p:spPr>
        <p:txBody>
          <a:bodyPr>
            <a:normAutofit/>
          </a:bodyPr>
          <a:lstStyle/>
          <a:p>
            <a:r>
              <a:rPr lang="ru-RU" sz="1900" dirty="0" smtClean="0"/>
              <a:t>определения цели школьного обучения как усвоения знаний, </a:t>
            </a:r>
            <a:r>
              <a:rPr lang="en-US" sz="1900" dirty="0" smtClean="0"/>
              <a:t> </a:t>
            </a:r>
            <a:r>
              <a:rPr lang="ru-RU" sz="1900" dirty="0" smtClean="0"/>
              <a:t>умений, навыков</a:t>
            </a:r>
          </a:p>
          <a:p>
            <a:r>
              <a:rPr lang="ru-RU" sz="1900" dirty="0" smtClean="0"/>
              <a:t>изолированного от жизни изучения системы научных понятий, составляющих содержание учебного предмета</a:t>
            </a:r>
          </a:p>
          <a:p>
            <a:pPr>
              <a:buNone/>
            </a:pPr>
            <a:r>
              <a:rPr lang="ru-RU" sz="1900" dirty="0" smtClean="0"/>
              <a:t> </a:t>
            </a:r>
          </a:p>
          <a:p>
            <a:r>
              <a:rPr lang="ru-RU" sz="1900" dirty="0" smtClean="0"/>
              <a:t>стихийности учебной деятельности ученика</a:t>
            </a:r>
          </a:p>
          <a:p>
            <a:r>
              <a:rPr lang="ru-RU" sz="1900" dirty="0" smtClean="0"/>
              <a:t>индивидуальной формы усвоения знаний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427984" y="1561356"/>
            <a:ext cx="4716016" cy="4153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определению цели как умения учиться;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включению содержания обучения в контекст решения учащимися жизненных задач, т. е. от ориентации на учебно-предметное содержание школьных предметов к пониманию учения как процесса образования и порождения смыслов;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стратегии её целенаправленной организации и планомерного формирования;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признанию решающей роли учебного сотрудничества в достижении целей обучения.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20372792">
            <a:off x="3790600" y="2069296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20885867">
            <a:off x="3794450" y="2785417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635896" y="4225652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635896" y="4945732"/>
            <a:ext cx="720080" cy="21602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07504" y="1345333"/>
            <a:ext cx="8648700" cy="1224136"/>
          </a:xfrm>
          <a:custGeom>
            <a:avLst/>
            <a:gdLst>
              <a:gd name="connsiteX0" fmla="*/ 1495425 w 8648700"/>
              <a:gd name="connsiteY0" fmla="*/ 107950 h 1254125"/>
              <a:gd name="connsiteX1" fmla="*/ 1181100 w 8648700"/>
              <a:gd name="connsiteY1" fmla="*/ 69850 h 1254125"/>
              <a:gd name="connsiteX2" fmla="*/ 847725 w 8648700"/>
              <a:gd name="connsiteY2" fmla="*/ 98425 h 1254125"/>
              <a:gd name="connsiteX3" fmla="*/ 152400 w 8648700"/>
              <a:gd name="connsiteY3" fmla="*/ 146050 h 1254125"/>
              <a:gd name="connsiteX4" fmla="*/ 9525 w 8648700"/>
              <a:gd name="connsiteY4" fmla="*/ 612775 h 1254125"/>
              <a:gd name="connsiteX5" fmla="*/ 209550 w 8648700"/>
              <a:gd name="connsiteY5" fmla="*/ 1165225 h 1254125"/>
              <a:gd name="connsiteX6" fmla="*/ 838200 w 8648700"/>
              <a:gd name="connsiteY6" fmla="*/ 1146175 h 1254125"/>
              <a:gd name="connsiteX7" fmla="*/ 1714500 w 8648700"/>
              <a:gd name="connsiteY7" fmla="*/ 1203325 h 1254125"/>
              <a:gd name="connsiteX8" fmla="*/ 2571750 w 8648700"/>
              <a:gd name="connsiteY8" fmla="*/ 1127125 h 1254125"/>
              <a:gd name="connsiteX9" fmla="*/ 3867150 w 8648700"/>
              <a:gd name="connsiteY9" fmla="*/ 1146175 h 1254125"/>
              <a:gd name="connsiteX10" fmla="*/ 4991100 w 8648700"/>
              <a:gd name="connsiteY10" fmla="*/ 898525 h 1254125"/>
              <a:gd name="connsiteX11" fmla="*/ 7038975 w 8648700"/>
              <a:gd name="connsiteY11" fmla="*/ 908050 h 1254125"/>
              <a:gd name="connsiteX12" fmla="*/ 8410575 w 8648700"/>
              <a:gd name="connsiteY12" fmla="*/ 860425 h 1254125"/>
              <a:gd name="connsiteX13" fmla="*/ 8467725 w 8648700"/>
              <a:gd name="connsiteY13" fmla="*/ 136525 h 1254125"/>
              <a:gd name="connsiteX14" fmla="*/ 7734300 w 8648700"/>
              <a:gd name="connsiteY14" fmla="*/ 41275 h 1254125"/>
              <a:gd name="connsiteX15" fmla="*/ 5934075 w 8648700"/>
              <a:gd name="connsiteY15" fmla="*/ 79375 h 1254125"/>
              <a:gd name="connsiteX16" fmla="*/ 4162425 w 8648700"/>
              <a:gd name="connsiteY16" fmla="*/ 41275 h 1254125"/>
              <a:gd name="connsiteX17" fmla="*/ 2466975 w 8648700"/>
              <a:gd name="connsiteY17" fmla="*/ 174625 h 1254125"/>
              <a:gd name="connsiteX18" fmla="*/ 1495425 w 8648700"/>
              <a:gd name="connsiteY18" fmla="*/ 107950 h 125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648700" h="1254125">
                <a:moveTo>
                  <a:pt x="1495425" y="107950"/>
                </a:moveTo>
                <a:cubicBezTo>
                  <a:pt x="1281113" y="90488"/>
                  <a:pt x="1289050" y="71438"/>
                  <a:pt x="1181100" y="69850"/>
                </a:cubicBezTo>
                <a:cubicBezTo>
                  <a:pt x="1073150" y="68263"/>
                  <a:pt x="847725" y="98425"/>
                  <a:pt x="847725" y="98425"/>
                </a:cubicBezTo>
                <a:lnTo>
                  <a:pt x="152400" y="146050"/>
                </a:lnTo>
                <a:cubicBezTo>
                  <a:pt x="12700" y="231775"/>
                  <a:pt x="0" y="442912"/>
                  <a:pt x="9525" y="612775"/>
                </a:cubicBezTo>
                <a:cubicBezTo>
                  <a:pt x="19050" y="782638"/>
                  <a:pt x="71438" y="1076325"/>
                  <a:pt x="209550" y="1165225"/>
                </a:cubicBezTo>
                <a:cubicBezTo>
                  <a:pt x="347662" y="1254125"/>
                  <a:pt x="587375" y="1139825"/>
                  <a:pt x="838200" y="1146175"/>
                </a:cubicBezTo>
                <a:cubicBezTo>
                  <a:pt x="1089025" y="1152525"/>
                  <a:pt x="1425575" y="1206500"/>
                  <a:pt x="1714500" y="1203325"/>
                </a:cubicBezTo>
                <a:cubicBezTo>
                  <a:pt x="2003425" y="1200150"/>
                  <a:pt x="2212975" y="1136650"/>
                  <a:pt x="2571750" y="1127125"/>
                </a:cubicBezTo>
                <a:cubicBezTo>
                  <a:pt x="2930525" y="1117600"/>
                  <a:pt x="3463925" y="1184275"/>
                  <a:pt x="3867150" y="1146175"/>
                </a:cubicBezTo>
                <a:cubicBezTo>
                  <a:pt x="4270375" y="1108075"/>
                  <a:pt x="4462463" y="938212"/>
                  <a:pt x="4991100" y="898525"/>
                </a:cubicBezTo>
                <a:cubicBezTo>
                  <a:pt x="5519737" y="858838"/>
                  <a:pt x="6469063" y="914400"/>
                  <a:pt x="7038975" y="908050"/>
                </a:cubicBezTo>
                <a:cubicBezTo>
                  <a:pt x="7608887" y="901700"/>
                  <a:pt x="8172450" y="989012"/>
                  <a:pt x="8410575" y="860425"/>
                </a:cubicBezTo>
                <a:cubicBezTo>
                  <a:pt x="8648700" y="731838"/>
                  <a:pt x="8580438" y="273050"/>
                  <a:pt x="8467725" y="136525"/>
                </a:cubicBezTo>
                <a:cubicBezTo>
                  <a:pt x="8355013" y="0"/>
                  <a:pt x="7734300" y="41275"/>
                  <a:pt x="7734300" y="41275"/>
                </a:cubicBezTo>
                <a:cubicBezTo>
                  <a:pt x="7312025" y="31750"/>
                  <a:pt x="6529387" y="79375"/>
                  <a:pt x="5934075" y="79375"/>
                </a:cubicBezTo>
                <a:cubicBezTo>
                  <a:pt x="5338763" y="79375"/>
                  <a:pt x="4740275" y="25400"/>
                  <a:pt x="4162425" y="41275"/>
                </a:cubicBezTo>
                <a:cubicBezTo>
                  <a:pt x="3584575" y="57150"/>
                  <a:pt x="2903537" y="161925"/>
                  <a:pt x="2466975" y="174625"/>
                </a:cubicBezTo>
                <a:cubicBezTo>
                  <a:pt x="2030413" y="187325"/>
                  <a:pt x="1709738" y="125413"/>
                  <a:pt x="1495425" y="107950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90500" y="2209427"/>
            <a:ext cx="8936037" cy="1873623"/>
          </a:xfrm>
          <a:custGeom>
            <a:avLst/>
            <a:gdLst>
              <a:gd name="connsiteX0" fmla="*/ 1571625 w 8936037"/>
              <a:gd name="connsiteY0" fmla="*/ 430212 h 1874837"/>
              <a:gd name="connsiteX1" fmla="*/ 1000125 w 8936037"/>
              <a:gd name="connsiteY1" fmla="*/ 382587 h 1874837"/>
              <a:gd name="connsiteX2" fmla="*/ 476250 w 8936037"/>
              <a:gd name="connsiteY2" fmla="*/ 401637 h 1874837"/>
              <a:gd name="connsiteX3" fmla="*/ 114300 w 8936037"/>
              <a:gd name="connsiteY3" fmla="*/ 420687 h 1874837"/>
              <a:gd name="connsiteX4" fmla="*/ 0 w 8936037"/>
              <a:gd name="connsiteY4" fmla="*/ 887412 h 1874837"/>
              <a:gd name="connsiteX5" fmla="*/ 114300 w 8936037"/>
              <a:gd name="connsiteY5" fmla="*/ 1392237 h 1874837"/>
              <a:gd name="connsiteX6" fmla="*/ 657225 w 8936037"/>
              <a:gd name="connsiteY6" fmla="*/ 1516062 h 1874837"/>
              <a:gd name="connsiteX7" fmla="*/ 1771650 w 8936037"/>
              <a:gd name="connsiteY7" fmla="*/ 1639887 h 1874837"/>
              <a:gd name="connsiteX8" fmla="*/ 2790825 w 8936037"/>
              <a:gd name="connsiteY8" fmla="*/ 1554162 h 1874837"/>
              <a:gd name="connsiteX9" fmla="*/ 3724275 w 8936037"/>
              <a:gd name="connsiteY9" fmla="*/ 1582737 h 1874837"/>
              <a:gd name="connsiteX10" fmla="*/ 4371975 w 8936037"/>
              <a:gd name="connsiteY10" fmla="*/ 1725612 h 1874837"/>
              <a:gd name="connsiteX11" fmla="*/ 4752975 w 8936037"/>
              <a:gd name="connsiteY11" fmla="*/ 1839912 h 1874837"/>
              <a:gd name="connsiteX12" fmla="*/ 5514975 w 8936037"/>
              <a:gd name="connsiteY12" fmla="*/ 1858962 h 1874837"/>
              <a:gd name="connsiteX13" fmla="*/ 8048625 w 8936037"/>
              <a:gd name="connsiteY13" fmla="*/ 1744662 h 1874837"/>
              <a:gd name="connsiteX14" fmla="*/ 8686800 w 8936037"/>
              <a:gd name="connsiteY14" fmla="*/ 1573212 h 1874837"/>
              <a:gd name="connsiteX15" fmla="*/ 8905875 w 8936037"/>
              <a:gd name="connsiteY15" fmla="*/ 1135062 h 1874837"/>
              <a:gd name="connsiteX16" fmla="*/ 8867775 w 8936037"/>
              <a:gd name="connsiteY16" fmla="*/ 554037 h 1874837"/>
              <a:gd name="connsiteX17" fmla="*/ 8572500 w 8936037"/>
              <a:gd name="connsiteY17" fmla="*/ 58737 h 1874837"/>
              <a:gd name="connsiteX18" fmla="*/ 7905750 w 8936037"/>
              <a:gd name="connsiteY18" fmla="*/ 201612 h 1874837"/>
              <a:gd name="connsiteX19" fmla="*/ 6086475 w 8936037"/>
              <a:gd name="connsiteY19" fmla="*/ 182562 h 1874837"/>
              <a:gd name="connsiteX20" fmla="*/ 4981575 w 8936037"/>
              <a:gd name="connsiteY20" fmla="*/ 201612 h 1874837"/>
              <a:gd name="connsiteX21" fmla="*/ 4305300 w 8936037"/>
              <a:gd name="connsiteY21" fmla="*/ 258762 h 1874837"/>
              <a:gd name="connsiteX22" fmla="*/ 3819525 w 8936037"/>
              <a:gd name="connsiteY22" fmla="*/ 439737 h 1874837"/>
              <a:gd name="connsiteX23" fmla="*/ 2771775 w 8936037"/>
              <a:gd name="connsiteY23" fmla="*/ 354012 h 1874837"/>
              <a:gd name="connsiteX24" fmla="*/ 2057400 w 8936037"/>
              <a:gd name="connsiteY24" fmla="*/ 392112 h 1874837"/>
              <a:gd name="connsiteX25" fmla="*/ 1571625 w 8936037"/>
              <a:gd name="connsiteY25" fmla="*/ 430212 h 187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36037" h="1874837">
                <a:moveTo>
                  <a:pt x="1571625" y="430212"/>
                </a:moveTo>
                <a:cubicBezTo>
                  <a:pt x="1395413" y="428625"/>
                  <a:pt x="1182687" y="387349"/>
                  <a:pt x="1000125" y="382587"/>
                </a:cubicBezTo>
                <a:cubicBezTo>
                  <a:pt x="817563" y="377825"/>
                  <a:pt x="476250" y="401637"/>
                  <a:pt x="476250" y="401637"/>
                </a:cubicBezTo>
                <a:cubicBezTo>
                  <a:pt x="328613" y="407987"/>
                  <a:pt x="193675" y="339725"/>
                  <a:pt x="114300" y="420687"/>
                </a:cubicBezTo>
                <a:cubicBezTo>
                  <a:pt x="34925" y="501649"/>
                  <a:pt x="0" y="725487"/>
                  <a:pt x="0" y="887412"/>
                </a:cubicBezTo>
                <a:cubicBezTo>
                  <a:pt x="0" y="1049337"/>
                  <a:pt x="4763" y="1287462"/>
                  <a:pt x="114300" y="1392237"/>
                </a:cubicBezTo>
                <a:cubicBezTo>
                  <a:pt x="223838" y="1497012"/>
                  <a:pt x="381000" y="1474787"/>
                  <a:pt x="657225" y="1516062"/>
                </a:cubicBezTo>
                <a:cubicBezTo>
                  <a:pt x="933450" y="1557337"/>
                  <a:pt x="1416050" y="1633537"/>
                  <a:pt x="1771650" y="1639887"/>
                </a:cubicBezTo>
                <a:cubicBezTo>
                  <a:pt x="2127250" y="1646237"/>
                  <a:pt x="2465388" y="1563687"/>
                  <a:pt x="2790825" y="1554162"/>
                </a:cubicBezTo>
                <a:cubicBezTo>
                  <a:pt x="3116262" y="1544637"/>
                  <a:pt x="3460750" y="1554162"/>
                  <a:pt x="3724275" y="1582737"/>
                </a:cubicBezTo>
                <a:cubicBezTo>
                  <a:pt x="3987800" y="1611312"/>
                  <a:pt x="4200525" y="1682750"/>
                  <a:pt x="4371975" y="1725612"/>
                </a:cubicBezTo>
                <a:cubicBezTo>
                  <a:pt x="4543425" y="1768474"/>
                  <a:pt x="4562475" y="1817687"/>
                  <a:pt x="4752975" y="1839912"/>
                </a:cubicBezTo>
                <a:cubicBezTo>
                  <a:pt x="4943475" y="1862137"/>
                  <a:pt x="4965700" y="1874837"/>
                  <a:pt x="5514975" y="1858962"/>
                </a:cubicBezTo>
                <a:cubicBezTo>
                  <a:pt x="6064250" y="1843087"/>
                  <a:pt x="7519988" y="1792287"/>
                  <a:pt x="8048625" y="1744662"/>
                </a:cubicBezTo>
                <a:cubicBezTo>
                  <a:pt x="8577262" y="1697037"/>
                  <a:pt x="8543925" y="1674812"/>
                  <a:pt x="8686800" y="1573212"/>
                </a:cubicBezTo>
                <a:cubicBezTo>
                  <a:pt x="8829675" y="1471612"/>
                  <a:pt x="8875713" y="1304924"/>
                  <a:pt x="8905875" y="1135062"/>
                </a:cubicBezTo>
                <a:cubicBezTo>
                  <a:pt x="8936037" y="965200"/>
                  <a:pt x="8923337" y="733424"/>
                  <a:pt x="8867775" y="554037"/>
                </a:cubicBezTo>
                <a:cubicBezTo>
                  <a:pt x="8812213" y="374650"/>
                  <a:pt x="8732837" y="117474"/>
                  <a:pt x="8572500" y="58737"/>
                </a:cubicBezTo>
                <a:cubicBezTo>
                  <a:pt x="8412163" y="0"/>
                  <a:pt x="8320088" y="180974"/>
                  <a:pt x="7905750" y="201612"/>
                </a:cubicBezTo>
                <a:cubicBezTo>
                  <a:pt x="7491412" y="222250"/>
                  <a:pt x="6573837" y="182562"/>
                  <a:pt x="6086475" y="182562"/>
                </a:cubicBezTo>
                <a:cubicBezTo>
                  <a:pt x="5599113" y="182562"/>
                  <a:pt x="5278437" y="188912"/>
                  <a:pt x="4981575" y="201612"/>
                </a:cubicBezTo>
                <a:cubicBezTo>
                  <a:pt x="4684713" y="214312"/>
                  <a:pt x="4498975" y="219074"/>
                  <a:pt x="4305300" y="258762"/>
                </a:cubicBezTo>
                <a:cubicBezTo>
                  <a:pt x="4111625" y="298450"/>
                  <a:pt x="4075113" y="423862"/>
                  <a:pt x="3819525" y="439737"/>
                </a:cubicBezTo>
                <a:cubicBezTo>
                  <a:pt x="3563938" y="455612"/>
                  <a:pt x="3065462" y="361949"/>
                  <a:pt x="2771775" y="354012"/>
                </a:cubicBezTo>
                <a:cubicBezTo>
                  <a:pt x="2478088" y="346075"/>
                  <a:pt x="2265363" y="377824"/>
                  <a:pt x="2057400" y="392112"/>
                </a:cubicBezTo>
                <a:cubicBezTo>
                  <a:pt x="1849437" y="406400"/>
                  <a:pt x="1747837" y="431799"/>
                  <a:pt x="1571625" y="430212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76200" y="4022725"/>
            <a:ext cx="8443912" cy="847725"/>
          </a:xfrm>
          <a:custGeom>
            <a:avLst/>
            <a:gdLst>
              <a:gd name="connsiteX0" fmla="*/ 600075 w 8443912"/>
              <a:gd name="connsiteY0" fmla="*/ 15875 h 847725"/>
              <a:gd name="connsiteX1" fmla="*/ 409575 w 8443912"/>
              <a:gd name="connsiteY1" fmla="*/ 53975 h 847725"/>
              <a:gd name="connsiteX2" fmla="*/ 66675 w 8443912"/>
              <a:gd name="connsiteY2" fmla="*/ 196850 h 847725"/>
              <a:gd name="connsiteX3" fmla="*/ 85725 w 8443912"/>
              <a:gd name="connsiteY3" fmla="*/ 482600 h 847725"/>
              <a:gd name="connsiteX4" fmla="*/ 581025 w 8443912"/>
              <a:gd name="connsiteY4" fmla="*/ 692150 h 847725"/>
              <a:gd name="connsiteX5" fmla="*/ 1828800 w 8443912"/>
              <a:gd name="connsiteY5" fmla="*/ 730250 h 847725"/>
              <a:gd name="connsiteX6" fmla="*/ 2933700 w 8443912"/>
              <a:gd name="connsiteY6" fmla="*/ 673100 h 847725"/>
              <a:gd name="connsiteX7" fmla="*/ 4057650 w 8443912"/>
              <a:gd name="connsiteY7" fmla="*/ 654050 h 847725"/>
              <a:gd name="connsiteX8" fmla="*/ 4943475 w 8443912"/>
              <a:gd name="connsiteY8" fmla="*/ 825500 h 847725"/>
              <a:gd name="connsiteX9" fmla="*/ 6362700 w 8443912"/>
              <a:gd name="connsiteY9" fmla="*/ 787400 h 847725"/>
              <a:gd name="connsiteX10" fmla="*/ 7553325 w 8443912"/>
              <a:gd name="connsiteY10" fmla="*/ 654050 h 847725"/>
              <a:gd name="connsiteX11" fmla="*/ 8220075 w 8443912"/>
              <a:gd name="connsiteY11" fmla="*/ 549275 h 847725"/>
              <a:gd name="connsiteX12" fmla="*/ 8391525 w 8443912"/>
              <a:gd name="connsiteY12" fmla="*/ 101600 h 847725"/>
              <a:gd name="connsiteX13" fmla="*/ 7905750 w 8443912"/>
              <a:gd name="connsiteY13" fmla="*/ 15875 h 847725"/>
              <a:gd name="connsiteX14" fmla="*/ 6591300 w 8443912"/>
              <a:gd name="connsiteY14" fmla="*/ 111125 h 847725"/>
              <a:gd name="connsiteX15" fmla="*/ 5886450 w 8443912"/>
              <a:gd name="connsiteY15" fmla="*/ 101600 h 847725"/>
              <a:gd name="connsiteX16" fmla="*/ 5276850 w 8443912"/>
              <a:gd name="connsiteY16" fmla="*/ 111125 h 847725"/>
              <a:gd name="connsiteX17" fmla="*/ 4533900 w 8443912"/>
              <a:gd name="connsiteY17" fmla="*/ 15875 h 847725"/>
              <a:gd name="connsiteX18" fmla="*/ 3324225 w 8443912"/>
              <a:gd name="connsiteY18" fmla="*/ 15875 h 847725"/>
              <a:gd name="connsiteX19" fmla="*/ 2076450 w 8443912"/>
              <a:gd name="connsiteY19" fmla="*/ 15875 h 847725"/>
              <a:gd name="connsiteX20" fmla="*/ 1057275 w 8443912"/>
              <a:gd name="connsiteY20" fmla="*/ 25400 h 847725"/>
              <a:gd name="connsiteX21" fmla="*/ 600075 w 8443912"/>
              <a:gd name="connsiteY21" fmla="*/ 15875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43912" h="847725">
                <a:moveTo>
                  <a:pt x="600075" y="15875"/>
                </a:moveTo>
                <a:cubicBezTo>
                  <a:pt x="492125" y="20637"/>
                  <a:pt x="498475" y="23813"/>
                  <a:pt x="409575" y="53975"/>
                </a:cubicBezTo>
                <a:cubicBezTo>
                  <a:pt x="320675" y="84137"/>
                  <a:pt x="120650" y="125413"/>
                  <a:pt x="66675" y="196850"/>
                </a:cubicBezTo>
                <a:cubicBezTo>
                  <a:pt x="12700" y="268287"/>
                  <a:pt x="0" y="400050"/>
                  <a:pt x="85725" y="482600"/>
                </a:cubicBezTo>
                <a:cubicBezTo>
                  <a:pt x="171450" y="565150"/>
                  <a:pt x="290512" y="650875"/>
                  <a:pt x="581025" y="692150"/>
                </a:cubicBezTo>
                <a:cubicBezTo>
                  <a:pt x="871538" y="733425"/>
                  <a:pt x="1436688" y="733425"/>
                  <a:pt x="1828800" y="730250"/>
                </a:cubicBezTo>
                <a:cubicBezTo>
                  <a:pt x="2220912" y="727075"/>
                  <a:pt x="2562225" y="685800"/>
                  <a:pt x="2933700" y="673100"/>
                </a:cubicBezTo>
                <a:cubicBezTo>
                  <a:pt x="3305175" y="660400"/>
                  <a:pt x="3722688" y="628650"/>
                  <a:pt x="4057650" y="654050"/>
                </a:cubicBezTo>
                <a:cubicBezTo>
                  <a:pt x="4392612" y="679450"/>
                  <a:pt x="4559300" y="803275"/>
                  <a:pt x="4943475" y="825500"/>
                </a:cubicBezTo>
                <a:cubicBezTo>
                  <a:pt x="5327650" y="847725"/>
                  <a:pt x="5927725" y="815975"/>
                  <a:pt x="6362700" y="787400"/>
                </a:cubicBezTo>
                <a:cubicBezTo>
                  <a:pt x="6797675" y="758825"/>
                  <a:pt x="7243763" y="693738"/>
                  <a:pt x="7553325" y="654050"/>
                </a:cubicBezTo>
                <a:cubicBezTo>
                  <a:pt x="7862888" y="614363"/>
                  <a:pt x="8080375" y="641350"/>
                  <a:pt x="8220075" y="549275"/>
                </a:cubicBezTo>
                <a:cubicBezTo>
                  <a:pt x="8359775" y="457200"/>
                  <a:pt x="8443912" y="190500"/>
                  <a:pt x="8391525" y="101600"/>
                </a:cubicBezTo>
                <a:cubicBezTo>
                  <a:pt x="8339138" y="12700"/>
                  <a:pt x="8205787" y="14288"/>
                  <a:pt x="7905750" y="15875"/>
                </a:cubicBezTo>
                <a:cubicBezTo>
                  <a:pt x="7605713" y="17462"/>
                  <a:pt x="6927850" y="96838"/>
                  <a:pt x="6591300" y="111125"/>
                </a:cubicBezTo>
                <a:cubicBezTo>
                  <a:pt x="6254750" y="125412"/>
                  <a:pt x="6105525" y="101600"/>
                  <a:pt x="5886450" y="101600"/>
                </a:cubicBezTo>
                <a:cubicBezTo>
                  <a:pt x="5667375" y="101600"/>
                  <a:pt x="5502275" y="125412"/>
                  <a:pt x="5276850" y="111125"/>
                </a:cubicBezTo>
                <a:cubicBezTo>
                  <a:pt x="5051425" y="96838"/>
                  <a:pt x="4859337" y="31750"/>
                  <a:pt x="4533900" y="15875"/>
                </a:cubicBezTo>
                <a:cubicBezTo>
                  <a:pt x="4208463" y="0"/>
                  <a:pt x="3324225" y="15875"/>
                  <a:pt x="3324225" y="15875"/>
                </a:cubicBezTo>
                <a:lnTo>
                  <a:pt x="2076450" y="15875"/>
                </a:lnTo>
                <a:lnTo>
                  <a:pt x="1057275" y="25400"/>
                </a:lnTo>
                <a:cubicBezTo>
                  <a:pt x="811213" y="25400"/>
                  <a:pt x="708025" y="11113"/>
                  <a:pt x="600075" y="15875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179388" y="4711700"/>
            <a:ext cx="8890000" cy="931862"/>
          </a:xfrm>
          <a:custGeom>
            <a:avLst/>
            <a:gdLst>
              <a:gd name="connsiteX0" fmla="*/ 735012 w 8890000"/>
              <a:gd name="connsiteY0" fmla="*/ 88900 h 931862"/>
              <a:gd name="connsiteX1" fmla="*/ 220662 w 8890000"/>
              <a:gd name="connsiteY1" fmla="*/ 60325 h 931862"/>
              <a:gd name="connsiteX2" fmla="*/ 30162 w 8890000"/>
              <a:gd name="connsiteY2" fmla="*/ 365125 h 931862"/>
              <a:gd name="connsiteX3" fmla="*/ 392112 w 8890000"/>
              <a:gd name="connsiteY3" fmla="*/ 650875 h 931862"/>
              <a:gd name="connsiteX4" fmla="*/ 2382837 w 8890000"/>
              <a:gd name="connsiteY4" fmla="*/ 708025 h 931862"/>
              <a:gd name="connsiteX5" fmla="*/ 4135437 w 8890000"/>
              <a:gd name="connsiteY5" fmla="*/ 641350 h 931862"/>
              <a:gd name="connsiteX6" fmla="*/ 4783137 w 8890000"/>
              <a:gd name="connsiteY6" fmla="*/ 898525 h 931862"/>
              <a:gd name="connsiteX7" fmla="*/ 5716587 w 8890000"/>
              <a:gd name="connsiteY7" fmla="*/ 841375 h 931862"/>
              <a:gd name="connsiteX8" fmla="*/ 6583362 w 8890000"/>
              <a:gd name="connsiteY8" fmla="*/ 793750 h 931862"/>
              <a:gd name="connsiteX9" fmla="*/ 7316787 w 8890000"/>
              <a:gd name="connsiteY9" fmla="*/ 698500 h 931862"/>
              <a:gd name="connsiteX10" fmla="*/ 8516937 w 8890000"/>
              <a:gd name="connsiteY10" fmla="*/ 717550 h 931862"/>
              <a:gd name="connsiteX11" fmla="*/ 8878887 w 8890000"/>
              <a:gd name="connsiteY11" fmla="*/ 384175 h 931862"/>
              <a:gd name="connsiteX12" fmla="*/ 8583612 w 8890000"/>
              <a:gd name="connsiteY12" fmla="*/ 50800 h 931862"/>
              <a:gd name="connsiteX13" fmla="*/ 7859712 w 8890000"/>
              <a:gd name="connsiteY13" fmla="*/ 79375 h 931862"/>
              <a:gd name="connsiteX14" fmla="*/ 6821487 w 8890000"/>
              <a:gd name="connsiteY14" fmla="*/ 155575 h 931862"/>
              <a:gd name="connsiteX15" fmla="*/ 6202362 w 8890000"/>
              <a:gd name="connsiteY15" fmla="*/ 174625 h 931862"/>
              <a:gd name="connsiteX16" fmla="*/ 5449887 w 8890000"/>
              <a:gd name="connsiteY16" fmla="*/ 165100 h 931862"/>
              <a:gd name="connsiteX17" fmla="*/ 4735512 w 8890000"/>
              <a:gd name="connsiteY17" fmla="*/ 174625 h 931862"/>
              <a:gd name="connsiteX18" fmla="*/ 3802062 w 8890000"/>
              <a:gd name="connsiteY18" fmla="*/ 88900 h 931862"/>
              <a:gd name="connsiteX19" fmla="*/ 3382962 w 8890000"/>
              <a:gd name="connsiteY19" fmla="*/ 69850 h 931862"/>
              <a:gd name="connsiteX20" fmla="*/ 2897187 w 8890000"/>
              <a:gd name="connsiteY20" fmla="*/ 98425 h 931862"/>
              <a:gd name="connsiteX21" fmla="*/ 2382837 w 8890000"/>
              <a:gd name="connsiteY21" fmla="*/ 79375 h 931862"/>
              <a:gd name="connsiteX22" fmla="*/ 1963737 w 8890000"/>
              <a:gd name="connsiteY22" fmla="*/ 107950 h 931862"/>
              <a:gd name="connsiteX23" fmla="*/ 1458912 w 8890000"/>
              <a:gd name="connsiteY23" fmla="*/ 107950 h 931862"/>
              <a:gd name="connsiteX24" fmla="*/ 1135062 w 8890000"/>
              <a:gd name="connsiteY24" fmla="*/ 88900 h 931862"/>
              <a:gd name="connsiteX25" fmla="*/ 735012 w 8890000"/>
              <a:gd name="connsiteY25" fmla="*/ 88900 h 9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890000" h="931862">
                <a:moveTo>
                  <a:pt x="735012" y="88900"/>
                </a:moveTo>
                <a:cubicBezTo>
                  <a:pt x="582612" y="84137"/>
                  <a:pt x="338137" y="14288"/>
                  <a:pt x="220662" y="60325"/>
                </a:cubicBezTo>
                <a:cubicBezTo>
                  <a:pt x="103187" y="106362"/>
                  <a:pt x="1587" y="266700"/>
                  <a:pt x="30162" y="365125"/>
                </a:cubicBezTo>
                <a:cubicBezTo>
                  <a:pt x="58737" y="463550"/>
                  <a:pt x="0" y="593725"/>
                  <a:pt x="392112" y="650875"/>
                </a:cubicBezTo>
                <a:cubicBezTo>
                  <a:pt x="784225" y="708025"/>
                  <a:pt x="1758950" y="709612"/>
                  <a:pt x="2382837" y="708025"/>
                </a:cubicBezTo>
                <a:cubicBezTo>
                  <a:pt x="3006724" y="706438"/>
                  <a:pt x="3735387" y="609600"/>
                  <a:pt x="4135437" y="641350"/>
                </a:cubicBezTo>
                <a:cubicBezTo>
                  <a:pt x="4535487" y="673100"/>
                  <a:pt x="4519612" y="865188"/>
                  <a:pt x="4783137" y="898525"/>
                </a:cubicBezTo>
                <a:cubicBezTo>
                  <a:pt x="5046662" y="931862"/>
                  <a:pt x="5716587" y="841375"/>
                  <a:pt x="5716587" y="841375"/>
                </a:cubicBezTo>
                <a:cubicBezTo>
                  <a:pt x="6016625" y="823913"/>
                  <a:pt x="6316662" y="817562"/>
                  <a:pt x="6583362" y="793750"/>
                </a:cubicBezTo>
                <a:cubicBezTo>
                  <a:pt x="6850062" y="769938"/>
                  <a:pt x="6994525" y="711200"/>
                  <a:pt x="7316787" y="698500"/>
                </a:cubicBezTo>
                <a:cubicBezTo>
                  <a:pt x="7639050" y="685800"/>
                  <a:pt x="8256587" y="769938"/>
                  <a:pt x="8516937" y="717550"/>
                </a:cubicBezTo>
                <a:cubicBezTo>
                  <a:pt x="8777287" y="665163"/>
                  <a:pt x="8867775" y="495300"/>
                  <a:pt x="8878887" y="384175"/>
                </a:cubicBezTo>
                <a:cubicBezTo>
                  <a:pt x="8890000" y="273050"/>
                  <a:pt x="8753474" y="101600"/>
                  <a:pt x="8583612" y="50800"/>
                </a:cubicBezTo>
                <a:cubicBezTo>
                  <a:pt x="8413750" y="0"/>
                  <a:pt x="8153399" y="61913"/>
                  <a:pt x="7859712" y="79375"/>
                </a:cubicBezTo>
                <a:cubicBezTo>
                  <a:pt x="7566025" y="96837"/>
                  <a:pt x="7097712" y="139700"/>
                  <a:pt x="6821487" y="155575"/>
                </a:cubicBezTo>
                <a:cubicBezTo>
                  <a:pt x="6545262" y="171450"/>
                  <a:pt x="6202362" y="174625"/>
                  <a:pt x="6202362" y="174625"/>
                </a:cubicBezTo>
                <a:lnTo>
                  <a:pt x="5449887" y="165100"/>
                </a:lnTo>
                <a:cubicBezTo>
                  <a:pt x="5205412" y="165100"/>
                  <a:pt x="5010150" y="187325"/>
                  <a:pt x="4735512" y="174625"/>
                </a:cubicBezTo>
                <a:cubicBezTo>
                  <a:pt x="4460874" y="161925"/>
                  <a:pt x="4027487" y="106363"/>
                  <a:pt x="3802062" y="88900"/>
                </a:cubicBezTo>
                <a:cubicBezTo>
                  <a:pt x="3576637" y="71438"/>
                  <a:pt x="3533774" y="68263"/>
                  <a:pt x="3382962" y="69850"/>
                </a:cubicBezTo>
                <a:cubicBezTo>
                  <a:pt x="3232150" y="71437"/>
                  <a:pt x="3063874" y="96838"/>
                  <a:pt x="2897187" y="98425"/>
                </a:cubicBezTo>
                <a:cubicBezTo>
                  <a:pt x="2730500" y="100012"/>
                  <a:pt x="2538412" y="77788"/>
                  <a:pt x="2382837" y="79375"/>
                </a:cubicBezTo>
                <a:cubicBezTo>
                  <a:pt x="2227262" y="80963"/>
                  <a:pt x="2117724" y="103188"/>
                  <a:pt x="1963737" y="107950"/>
                </a:cubicBezTo>
                <a:cubicBezTo>
                  <a:pt x="1809750" y="112712"/>
                  <a:pt x="1597024" y="111125"/>
                  <a:pt x="1458912" y="107950"/>
                </a:cubicBezTo>
                <a:cubicBezTo>
                  <a:pt x="1320800" y="104775"/>
                  <a:pt x="1255712" y="92075"/>
                  <a:pt x="1135062" y="88900"/>
                </a:cubicBezTo>
                <a:cubicBezTo>
                  <a:pt x="1014412" y="85725"/>
                  <a:pt x="887412" y="93663"/>
                  <a:pt x="735012" y="88900"/>
                </a:cubicBezTo>
                <a:close/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Полезные ссылки по теме вебинара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http://cyberleninka.ru/article/n/universalnye-uchebnye-deystviya-kak-sverhzadacha-obucheniya</a:t>
            </a:r>
          </a:p>
          <a:p>
            <a:r>
              <a:rPr lang="en-US" dirty="0" smtClean="0">
                <a:hlinkClick r:id="rId2"/>
              </a:rPr>
              <a:t>https://moluch.ru/conf/ped/archive/192/10731/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https://docs.google.com/document/d/1LVBGePIdl5UO2B_-lpo0huv207y_pffuuFr7lISLs8Y/edit?_escaped_fragment_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0216" r="725" b="2716"/>
          <a:stretch>
            <a:fillRect/>
          </a:stretch>
        </p:blipFill>
        <p:spPr bwMode="auto">
          <a:xfrm>
            <a:off x="0" y="409228"/>
            <a:ext cx="9144000" cy="501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11560" y="265212"/>
            <a:ext cx="8064896" cy="525658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 </a:t>
            </a:r>
            <a:endParaRPr lang="ru-RU" altLang="ru-RU" sz="2800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altLang="ru-RU" sz="2800" b="1" dirty="0" smtClean="0">
                <a:solidFill>
                  <a:srgbClr val="0033CC"/>
                </a:solidFill>
              </a:rPr>
              <a:t>#</a:t>
            </a:r>
            <a:r>
              <a:rPr lang="ru-RU" altLang="ru-RU" sz="2800" b="1" dirty="0" smtClean="0">
                <a:solidFill>
                  <a:srgbClr val="0033CC"/>
                </a:solidFill>
              </a:rPr>
              <a:t>издательствотитул</a:t>
            </a:r>
          </a:p>
          <a:p>
            <a:pPr marL="0" indent="0" algn="ctr">
              <a:buNone/>
            </a:pPr>
            <a:r>
              <a:rPr lang="en-US" altLang="ru-RU" sz="2800" b="1" dirty="0" smtClean="0">
                <a:solidFill>
                  <a:srgbClr val="0033CC"/>
                </a:solidFill>
              </a:rPr>
              <a:t>#titulpublishers</a:t>
            </a: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"/>
            <a:ext cx="7340352" cy="1225021"/>
          </a:xfrm>
        </p:spPr>
        <p:txBody>
          <a:bodyPr/>
          <a:lstStyle/>
          <a:p>
            <a:r>
              <a:rPr lang="ru-RU" dirty="0" smtClean="0"/>
              <a:t>Как получить </a:t>
            </a:r>
            <a:r>
              <a:rPr lang="ru-RU" dirty="0" smtClean="0">
                <a:solidFill>
                  <a:srgbClr val="FF0000"/>
                </a:solidFill>
              </a:rPr>
              <a:t>скидку 10%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97327"/>
            <a:ext cx="8424936" cy="3960440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Напишите письмо на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shop@titul.ru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u="sng" dirty="0" smtClean="0">
                <a:solidFill>
                  <a:schemeClr val="tx1"/>
                </a:solidFill>
              </a:rPr>
              <a:t>Тема письма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Rup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СБИ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письме укажите свой </a:t>
            </a:r>
            <a:r>
              <a:rPr lang="ru-RU" u="sng" dirty="0" smtClean="0">
                <a:solidFill>
                  <a:schemeClr val="tx1"/>
                </a:solidFill>
              </a:rPr>
              <a:t>полный почтовый адрес, название книги и количество экземпляров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Код действует </a:t>
            </a:r>
            <a:r>
              <a:rPr lang="ru-RU" u="sng" dirty="0" smtClean="0">
                <a:solidFill>
                  <a:schemeClr val="tx1"/>
                </a:solidFill>
              </a:rPr>
              <a:t>до </a:t>
            </a:r>
            <a:r>
              <a:rPr lang="en-US" u="sng" dirty="0" smtClean="0">
                <a:solidFill>
                  <a:schemeClr val="tx1"/>
                </a:solidFill>
              </a:rPr>
              <a:t>27</a:t>
            </a:r>
            <a:r>
              <a:rPr lang="ru-RU" u="sng" dirty="0" smtClean="0">
                <a:solidFill>
                  <a:schemeClr val="tx1"/>
                </a:solidFill>
              </a:rPr>
              <a:t> </a:t>
            </a:r>
            <a:r>
              <a:rPr lang="ru-RU" u="sng" dirty="0" smtClean="0">
                <a:solidFill>
                  <a:schemeClr val="tx1"/>
                </a:solidFill>
              </a:rPr>
              <a:t>мая</a:t>
            </a:r>
            <a:r>
              <a:rPr lang="ru-RU" u="sng" dirty="0" smtClean="0">
                <a:solidFill>
                  <a:schemeClr val="tx1"/>
                </a:solidFill>
              </a:rPr>
              <a:t> </a:t>
            </a:r>
            <a:r>
              <a:rPr lang="ru-RU" u="sng" dirty="0" smtClean="0">
                <a:solidFill>
                  <a:schemeClr val="tx1"/>
                </a:solidFill>
              </a:rPr>
              <a:t>23:59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московскому времени.</a:t>
            </a:r>
          </a:p>
          <a:p>
            <a:pPr marL="514350" indent="-514350" algn="l">
              <a:buFont typeface="Arial" pitchFamily="34" charset="0"/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Скидка действует </a:t>
            </a:r>
            <a:r>
              <a:rPr lang="ru-RU" u="sng" dirty="0" smtClean="0">
                <a:solidFill>
                  <a:schemeClr val="tx1"/>
                </a:solidFill>
              </a:rPr>
              <a:t>на покупку книг </a:t>
            </a:r>
            <a:r>
              <a:rPr lang="ru-RU" u="sng" dirty="0" smtClean="0">
                <a:solidFill>
                  <a:srgbClr val="FF0000"/>
                </a:solidFill>
              </a:rPr>
              <a:t>«</a:t>
            </a:r>
            <a:r>
              <a:rPr lang="en-US" u="sng" dirty="0" smtClean="0">
                <a:solidFill>
                  <a:srgbClr val="FF0000"/>
                </a:solidFill>
              </a:rPr>
              <a:t>Read up!</a:t>
            </a:r>
            <a:r>
              <a:rPr lang="ru-RU" u="sng" dirty="0" smtClean="0">
                <a:solidFill>
                  <a:srgbClr val="FF0000"/>
                </a:solidFill>
              </a:rPr>
              <a:t>» </a:t>
            </a:r>
            <a:r>
              <a:rPr lang="ru-RU" u="sng" dirty="0" smtClean="0">
                <a:solidFill>
                  <a:schemeClr val="tx1"/>
                </a:solidFill>
              </a:rPr>
              <a:t>и</a:t>
            </a:r>
            <a:r>
              <a:rPr lang="ru-RU" u="sng" dirty="0" smtClean="0">
                <a:solidFill>
                  <a:srgbClr val="FF0000"/>
                </a:solidFill>
              </a:rPr>
              <a:t> </a:t>
            </a:r>
            <a:r>
              <a:rPr lang="ru-RU" u="sng" dirty="0" smtClean="0">
                <a:solidFill>
                  <a:srgbClr val="FF0000"/>
                </a:solidFill>
              </a:rPr>
              <a:t>«Страницы британской истории»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при заказе через </a:t>
            </a:r>
            <a:r>
              <a:rPr lang="ru-RU" u="sng" dirty="0" smtClean="0">
                <a:solidFill>
                  <a:schemeClr val="tx1"/>
                </a:solidFill>
              </a:rPr>
              <a:t>электронную </a:t>
            </a:r>
            <a:r>
              <a:rPr lang="ru-RU" u="sng" dirty="0" smtClean="0">
                <a:solidFill>
                  <a:schemeClr val="tx1"/>
                </a:solidFill>
              </a:rPr>
              <a:t>почту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shop@titul.ru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9308"/>
            <a:ext cx="8712968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u="sng" dirty="0" smtClean="0"/>
              <a:t>Универсальные учебные действия </a:t>
            </a:r>
            <a:r>
              <a:rPr lang="ru-RU" dirty="0" smtClean="0"/>
              <a:t>(УУД) — </a:t>
            </a:r>
          </a:p>
          <a:p>
            <a:pPr>
              <a:buNone/>
            </a:pPr>
            <a:r>
              <a:rPr lang="ru-RU" dirty="0" smtClean="0"/>
              <a:t>    это познавательные стратегии, необходимые для поиска, получения и фиксирования, осмысления и понимания, запоминания и хранения, трансформации и применения, создания и распространения знаний.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61356"/>
            <a:ext cx="8229600" cy="3771636"/>
          </a:xfrm>
        </p:spPr>
        <p:txBody>
          <a:bodyPr/>
          <a:lstStyle/>
          <a:p>
            <a:r>
              <a:rPr lang="ru-RU" dirty="0" smtClean="0"/>
              <a:t>Познавательные</a:t>
            </a:r>
          </a:p>
          <a:p>
            <a:r>
              <a:rPr lang="ru-RU" dirty="0" smtClean="0"/>
              <a:t>Коммуникативные</a:t>
            </a:r>
          </a:p>
          <a:p>
            <a:r>
              <a:rPr lang="ru-RU" dirty="0" smtClean="0"/>
              <a:t>Регулятивные</a:t>
            </a:r>
          </a:p>
          <a:p>
            <a:endParaRPr lang="ru-RU" dirty="0" smtClean="0"/>
          </a:p>
          <a:p>
            <a:r>
              <a:rPr lang="ru-RU" dirty="0" smtClean="0"/>
              <a:t>Личностные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427984" y="1633364"/>
            <a:ext cx="504056" cy="1800200"/>
          </a:xfrm>
          <a:prstGeom prst="rightBrace">
            <a:avLst>
              <a:gd name="adj1" fmla="val 27440"/>
              <a:gd name="adj2" fmla="val 4841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39544" y="1849388"/>
            <a:ext cx="4104456" cy="3555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116287"/>
          </a:xfrm>
        </p:spPr>
        <p:txBody>
          <a:bodyPr>
            <a:normAutofit/>
          </a:bodyPr>
          <a:lstStyle/>
          <a:p>
            <a:r>
              <a:rPr lang="ru-RU" dirty="0" smtClean="0"/>
              <a:t>Как Вы на уроках формируете </a:t>
            </a:r>
          </a:p>
          <a:p>
            <a:pPr>
              <a:buNone/>
            </a:pPr>
            <a:r>
              <a:rPr lang="ru-RU" dirty="0" smtClean="0"/>
              <a:t>        регулятивные УУД у учащихся?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8284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УУД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9348"/>
            <a:ext cx="8640960" cy="39038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 В программах, направленных на подготовку учащихся к самостоятельной жизни, широко используемых в образовательной системе США, выделяют </a:t>
            </a:r>
            <a:r>
              <a:rPr lang="ru-RU" sz="2000" b="1" dirty="0" smtClean="0"/>
              <a:t>управленческие </a:t>
            </a:r>
            <a:r>
              <a:rPr lang="ru-RU" sz="2000" dirty="0" smtClean="0"/>
              <a:t>(</a:t>
            </a:r>
            <a:r>
              <a:rPr lang="ru-RU" sz="2000" i="1" dirty="0" smtClean="0"/>
              <a:t>т.е. регулятивные) </a:t>
            </a:r>
            <a:r>
              <a:rPr lang="ru-RU" sz="2000" b="1" dirty="0" smtClean="0"/>
              <a:t>универсальные умения:</a:t>
            </a:r>
          </a:p>
          <a:p>
            <a:r>
              <a:rPr lang="ru-RU" sz="2000" dirty="0" smtClean="0"/>
              <a:t>способность справляться с жизненными задачами; </a:t>
            </a:r>
          </a:p>
          <a:p>
            <a:r>
              <a:rPr lang="ru-RU" sz="2000" dirty="0" smtClean="0"/>
              <a:t>планировать цели и пути их достижения и устанавливать приоритеты;</a:t>
            </a:r>
          </a:p>
          <a:p>
            <a:r>
              <a:rPr lang="ru-RU" sz="2000" dirty="0" smtClean="0"/>
              <a:t>контролировать своё время и управлять им;</a:t>
            </a:r>
          </a:p>
          <a:p>
            <a:r>
              <a:rPr lang="ru-RU" sz="2000" dirty="0" smtClean="0"/>
              <a:t>решать задачи;</a:t>
            </a:r>
          </a:p>
          <a:p>
            <a:r>
              <a:rPr lang="ru-RU" sz="2000" dirty="0" smtClean="0"/>
              <a:t>принимать решения и вести переговоры. </a:t>
            </a:r>
            <a:endParaRPr lang="ru-RU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1550</Words>
  <Application>Microsoft Office PowerPoint</Application>
  <PresentationFormat>Экран (16:10)</PresentationFormat>
  <Paragraphs>255</Paragraphs>
  <Slides>53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Работаем по ФГОС:  формирование регулятивных УУД  в 5 - 9 классах на уроках английского языка и во внеурочной деятельности</vt:lpstr>
      <vt:lpstr>Кризис перехода из начальной школы в основную</vt:lpstr>
      <vt:lpstr>Кризис перехода из начальной школы в основную</vt:lpstr>
      <vt:lpstr>ФГОС</vt:lpstr>
      <vt:lpstr>Системно-деятельностный подход обуславливает переход от:</vt:lpstr>
      <vt:lpstr>Слайд 6</vt:lpstr>
      <vt:lpstr>УУД</vt:lpstr>
      <vt:lpstr>?</vt:lpstr>
      <vt:lpstr>УУД</vt:lpstr>
      <vt:lpstr>Слайд 10</vt:lpstr>
      <vt:lpstr>Регулятивные УУД</vt:lpstr>
      <vt:lpstr>Регулятивные УУД</vt:lpstr>
      <vt:lpstr>Регулятивные УУД</vt:lpstr>
      <vt:lpstr>Регулятивные УУД</vt:lpstr>
      <vt:lpstr>Регулятивные УУД</vt:lpstr>
      <vt:lpstr>Регулятивные УУД</vt:lpstr>
      <vt:lpstr>Слайд 17</vt:lpstr>
      <vt:lpstr>Функции рефлексии  </vt:lpstr>
      <vt:lpstr>Формы рефлексии:</vt:lpstr>
      <vt:lpstr>Регулятивные УУД (обобщенно)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Целеполагание Планирование Оценка</vt:lpstr>
      <vt:lpstr>Целеполагание Планирование Оценка</vt:lpstr>
      <vt:lpstr>Слайд 46</vt:lpstr>
      <vt:lpstr>Слайд 47</vt:lpstr>
      <vt:lpstr>Слайд 48</vt:lpstr>
      <vt:lpstr>Метапредметные результаты изучения иностранного языка в основной школе:</vt:lpstr>
      <vt:lpstr>Полезные ссылки по теме вебинара</vt:lpstr>
      <vt:lpstr>Слайд 51</vt:lpstr>
      <vt:lpstr>Слайд 52</vt:lpstr>
      <vt:lpstr>Как получить скидку 10%?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по ФГОС:  формирование познавательных УУД  в 5 - 9 классах на уроках английского языка и во внеурочной деятельности</dc:title>
  <cp:lastModifiedBy>bae</cp:lastModifiedBy>
  <cp:revision>156</cp:revision>
  <dcterms:modified xsi:type="dcterms:W3CDTF">2017-05-26T05:56:35Z</dcterms:modified>
</cp:coreProperties>
</file>