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8" r:id="rId4"/>
    <p:sldId id="289" r:id="rId5"/>
    <p:sldId id="285" r:id="rId6"/>
    <p:sldId id="294" r:id="rId7"/>
    <p:sldId id="295" r:id="rId8"/>
    <p:sldId id="286" r:id="rId9"/>
    <p:sldId id="287" r:id="rId10"/>
    <p:sldId id="282" r:id="rId11"/>
    <p:sldId id="283" r:id="rId12"/>
    <p:sldId id="290" r:id="rId13"/>
    <p:sldId id="291" r:id="rId14"/>
    <p:sldId id="292" r:id="rId15"/>
    <p:sldId id="293" r:id="rId16"/>
    <p:sldId id="296" r:id="rId17"/>
    <p:sldId id="297" r:id="rId18"/>
    <p:sldId id="298" r:id="rId19"/>
    <p:sldId id="299" r:id="rId20"/>
    <p:sldId id="300" r:id="rId21"/>
    <p:sldId id="301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327" r:id="rId46"/>
    <p:sldId id="328" r:id="rId47"/>
    <p:sldId id="329" r:id="rId48"/>
    <p:sldId id="330" r:id="rId49"/>
    <p:sldId id="331" r:id="rId50"/>
    <p:sldId id="332" r:id="rId51"/>
    <p:sldId id="333" r:id="rId52"/>
    <p:sldId id="334" r:id="rId53"/>
    <p:sldId id="335" r:id="rId54"/>
    <p:sldId id="336" r:id="rId55"/>
    <p:sldId id="337" r:id="rId56"/>
    <p:sldId id="338" r:id="rId57"/>
    <p:sldId id="339" r:id="rId58"/>
    <p:sldId id="340" r:id="rId59"/>
    <p:sldId id="341" r:id="rId60"/>
    <p:sldId id="313" r:id="rId61"/>
    <p:sldId id="342" r:id="rId62"/>
    <p:sldId id="280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2" autoAdjust="0"/>
    <p:restoredTop sz="98569" autoAdjust="0"/>
  </p:normalViewPr>
  <p:slideViewPr>
    <p:cSldViewPr>
      <p:cViewPr>
        <p:scale>
          <a:sx n="70" d="100"/>
          <a:sy n="70" d="100"/>
        </p:scale>
        <p:origin x="-139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obraz.ru/federalnye_gosudarstvennye_obrazovatelnye_standarty/federalnye_gosudarstvennye_obrazovatelnye_standarty_dlja_detejj_s_ovz/docf6910/" TargetMode="External"/><Relationship Id="rId2" Type="http://schemas.openxmlformats.org/officeDocument/2006/relationships/hyperlink" Target="http://&#1084;&#1080;&#1085;&#1086;&#1073;&#1088;&#1085;&#1072;&#1091;&#1082;&#1080;.&#1088;&#1092;/%D0%B4%D0%BE%D0%BA%D1%83%D0%BC%D0%B5%D0%BD%D1%82%D1%8B/5132/%D1%84%D0%B0%D0%B9%D0%BB/4068/Prikaz_%E2%84%96_1598_ot_19.12.2014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&#1080;&#1085;&#1089;&#1090;&#1080;&#1090;&#1091;&#1090;-&#1082;&#1086;&#1088;&#1088;&#1077;&#1082;&#1094;&#1080;&#1086;&#1085;&#1085;&#1086;&#1081;-&#1087;&#1077;&#1076;&#1072;&#1075;&#1086;&#1075;&#1080;&#1082;&#1080;.&#1088;&#1092;/specialnyj-fgos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fgos-ovz.herzen.spb.ru/wp-content/uploads/2015/10/05_%D0%9F%D1%80%D0%90%D0%9E%D0%9E%D0%9F_%D0%A2%D0%9D%D0%A0_18.10.2015.pdf" TargetMode="External"/><Relationship Id="rId13" Type="http://schemas.openxmlformats.org/officeDocument/2006/relationships/hyperlink" Target="http://fgos-ovz.herzen.spb.ru/wp-content/uploads/2015/10/1-%D0%B8-2-%D0%B2%D0%B0%D1%80%D0%B8%D0%B0%D0%BD%D1%82%D1%8B-%D0%90%D0%9E%D0%9E%D0%9F-%D0%A3%D0%9E-11-%D0%B4%D0%B5%D0%BA%D0%B0%D0%B1%D1%80%D1%8F-2015.pdf" TargetMode="External"/><Relationship Id="rId3" Type="http://schemas.openxmlformats.org/officeDocument/2006/relationships/hyperlink" Target="http://fgos-ovz.herzen.spb.ru/wp-content/uploads/2015/10/02_%D0%9F%D1%80%D0%90%D0%9E%D0%9E%D0%9F_%D0%A1%D0%9B%D0%90%D0%91%D0%9E%D0%A1%D0%9B%D0%AB%D0%A8_18.10.2015.doc.pdf" TargetMode="External"/><Relationship Id="rId7" Type="http://schemas.openxmlformats.org/officeDocument/2006/relationships/hyperlink" Target="http://fgos-ovz.herzen.spb.ru/wp-content/uploads/2015/10/04_%D0%9F%D1%80%D0%90%D0%9E%D0%9E%D0%9F_%D1%81%D0%BB%D0%B0%D0%B1%D0%BE%D0%B2%D0%B8%D0%B4%D1%8F%D1%89%D0%B8%D0%B5_19.10.2015-%D0%B8%D1%81%D0%BF%D1%80.pdf" TargetMode="External"/><Relationship Id="rId12" Type="http://schemas.openxmlformats.org/officeDocument/2006/relationships/hyperlink" Target="http://fgos-ovz.herzen.spb.ru/wp-content/uploads/2015/10/09_%D0%9F%D1%80%D0%90%D0%9E%D0%9E%D0%9F_%D0%A3%D0%9E_19.10.2015.pdf" TargetMode="External"/><Relationship Id="rId2" Type="http://schemas.openxmlformats.org/officeDocument/2006/relationships/hyperlink" Target="http://fgos-ovz.herzen.spb.ru/wp-content/uploads/2015/10/01_%D0%9F%D1%80%D0%90%D0%9E%D0%9E%D0%9F_%D0%93%D0%9B%D0%A3%D0%A5%D0%98%D0%95_18.10.2015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gos-ovz.herzen.spb.ru/wp-content/uploads/2015/10/03_%D0%9F%D1%80%D0%90%D0%9E%D0%9E%D0%9F_%D0%A1%D0%BB%D0%B5%D0%BF%D1%8B%D0%B5_19.10.2015-%D0%B8%D1%81%D0%BF%D1%80.pdf" TargetMode="External"/><Relationship Id="rId11" Type="http://schemas.openxmlformats.org/officeDocument/2006/relationships/hyperlink" Target="http://fgos-ovz.herzen.spb.ru/wp-content/uploads/2015/10/08_%D0%9F%D1%80%D0%90%D0%9E%D0%9E%D0%9F_%D0%A0%D0%90%D0%A1_18.10.2015.pdf" TargetMode="External"/><Relationship Id="rId5" Type="http://schemas.openxmlformats.org/officeDocument/2006/relationships/hyperlink" Target="http://fgos-ovz.herzen.spb.ru/wp-content/uploads/2015/10/%D0%98%D0%B7%D0%BC%D0%B5%D0%BD%D0%B5%D0%BD%D0%B8%D1%8F_%D0%90%D0%9E%D0%9E%D0%9F_%D1%81%D0%BB%D0%B0%D0%B1%D0%BE%D1%81%D0%BB%D1%8B%D1%88_16.12.16.pdf" TargetMode="External"/><Relationship Id="rId10" Type="http://schemas.openxmlformats.org/officeDocument/2006/relationships/hyperlink" Target="http://fgos-ovz.herzen.spb.ru/wp-content/uploads/2015/10/07_%D0%9F%D1%80%D0%90%D0%9E%D0%9E%D0%9F_%D0%97%D0%9F%D0%A0_11.10.2015.pdf" TargetMode="External"/><Relationship Id="rId4" Type="http://schemas.openxmlformats.org/officeDocument/2006/relationships/hyperlink" Target="http://fgos-ovz.herzen.spb.ru/wp-content/uploads/2015/10/02_%D0%9F%D1%80%D0%90%D0%9E%D0%9E%D0%9F_%D0%A1%D0%9B%D0%90%D0%91%D0%9E%D0%A1%D0%9B%D0%AB%D0%A8_16.12.16.pdf" TargetMode="External"/><Relationship Id="rId9" Type="http://schemas.openxmlformats.org/officeDocument/2006/relationships/hyperlink" Target="http://fgos-ovz.herzen.spb.ru/wp-content/uploads/2015/10/06_%D0%9F%D1%80%D0%90%D0%9E%D0%9E%D0%9F_%D0%9D%D0%9E%D0%94%D0%90_18.10.2015.pdf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fgos-ovz.herzen.spb.ru/wp-content/uploads/2014/09/16-%D0%9A%D0%BE%D1%80%D1%80-%D0%BA%D0%BE%D0%BC%D0%BF%D0%BE%D0%BD%D0%B5%D0%BD%D1%82-%D0%9E%D0%9E%D0%9F-%D0%97%D0%9F%D0%A0.pdf" TargetMode="External"/><Relationship Id="rId3" Type="http://schemas.openxmlformats.org/officeDocument/2006/relationships/hyperlink" Target="http://fgos-ovz.herzen.spb.ru/wp-content/uploads/2014/09/11-%D0%9A%D0%BE%D1%80%D1%80-%D0%BA%D0%BE%D0%BC%D0%BF%D0%BE%D0%BD%D0%B5%D0%BD%D1%82-%D0%9E%D0%9E%D0%9F-%D1%81%D0%BB%D0%B0%D0%B1%D0%BE%D1%81%D0%BB%D1%8B%D1%88.pdf" TargetMode="External"/><Relationship Id="rId7" Type="http://schemas.openxmlformats.org/officeDocument/2006/relationships/hyperlink" Target="http://fgos-ovz.herzen.spb.ru/wp-content/uploads/2014/09/15-%D0%9A%D0%BE%D1%80%D1%80-%D0%BA%D0%BE%D0%BC%D0%BF%D0%BE%D0%BD%D0%B5%D0%BD%D1%82-%D0%9E%D0%9E%D0%9F-%D0%9D%D0%9E%D0%94%D0%90.pdf" TargetMode="External"/><Relationship Id="rId2" Type="http://schemas.openxmlformats.org/officeDocument/2006/relationships/hyperlink" Target="http://fgos-ovz.herzen.spb.ru/wp-content/uploads/2014/09/10-%D0%9A%D0%BE%D1%80%D1%80-%D0%BA%D0%BE%D0%BC%D0%BF%D0%BE%D0%BD%D0%B5%D0%BD%D1%82-%D0%9E%D0%9E%D0%9F-%D0%B3%D0%BB%D1%83%D1%85%D0%B8%D0%B5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gos-ovz.herzen.spb.ru/wp-content/uploads/2014/09/14-%D0%9A%D0%BE%D1%80%D1%80-%D0%BA%D0%BE%D0%BC%D0%BF%D0%BE%D0%BD%D0%B5%D0%BD%D1%82-%D0%9E%D0%9E%D0%9F-%D0%A2%D0%9D%D0%A0.pdf" TargetMode="External"/><Relationship Id="rId5" Type="http://schemas.openxmlformats.org/officeDocument/2006/relationships/hyperlink" Target="http://fgos-ovz.herzen.spb.ru/wp-content/uploads/2014/09/13-%D0%9A%D0%BE%D1%80%D1%80-%D0%BA%D0%BE%D0%BC%D0%BF%D0%BE%D0%BD%D0%B5%D0%BD%D1%82-%D0%9E%D0%9E%D0%9F-%D1%81%D0%BB%D0%B0%D0%B1%D0%BE%D0%B2%D0%B8%D0%B4.pdf" TargetMode="External"/><Relationship Id="rId4" Type="http://schemas.openxmlformats.org/officeDocument/2006/relationships/hyperlink" Target="http://fgos-ovz.herzen.spb.ru/wp-content/uploads/2014/09/12-%D0%9A%D0%BE%D1%80%D1%80-%D0%BA%D0%BE%D0%BC%D0%BF%D0%BE%D0%BD%D0%B5%D0%BD%D1%82-%D0%9E%D0%9E%D0%9F-%D1%81%D0%BB%D0%B5%D0%BF%D1%8B%D0%B5.pdf" TargetMode="External"/><Relationship Id="rId9" Type="http://schemas.openxmlformats.org/officeDocument/2006/relationships/hyperlink" Target="http://fgos-ovz.herzen.spb.ru/wp-content/uploads/2014/09/18-%D0%9A%D0%BE%D1%80%D1%80-%D0%BA%D0%BE%D0%BC%D0%BF%D0%BE%D0%BD%D0%B5%D0%BD%D1%82-%D0%9E%D0%9E%D0%9F-%D0%A0%D0%90%D0%A1.pdf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mailto:shop@titul.ru" TargetMode="Externa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mailto:bim@titul.ru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280831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Основы организации инклюзивного обучения в общеобразовательной школе по предмету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«Иностранный язык» 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445224"/>
            <a:ext cx="5904656" cy="124854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аспирант кафедры методики преподавания иностранных языков Университета РАО</a:t>
            </a:r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8640"/>
            <a:ext cx="2160240" cy="131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Возможности инклюзивного образования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Инклюзивное образование: </a:t>
            </a:r>
          </a:p>
          <a:p>
            <a:r>
              <a:rPr lang="ru-RU" dirty="0" smtClean="0"/>
              <a:t>дает </a:t>
            </a:r>
            <a:r>
              <a:rPr lang="ru-RU" dirty="0"/>
              <a:t>возможность всем учащимся в полном объеме участвовать в жизни коллектива детского сада, школы, </a:t>
            </a:r>
            <a:r>
              <a:rPr lang="ru-RU" dirty="0" smtClean="0"/>
              <a:t>института;</a:t>
            </a:r>
          </a:p>
          <a:p>
            <a:r>
              <a:rPr lang="ru-RU" dirty="0" smtClean="0"/>
              <a:t>обладает </a:t>
            </a:r>
            <a:r>
              <a:rPr lang="ru-RU" dirty="0"/>
              <a:t>ресурсами, направленными на стимуляцию равноправия обучающихся и их участия во всех аспектах жизни </a:t>
            </a:r>
            <a:r>
              <a:rPr lang="ru-RU" dirty="0" smtClean="0"/>
              <a:t>коллектива; </a:t>
            </a:r>
          </a:p>
          <a:p>
            <a:r>
              <a:rPr lang="ru-RU" dirty="0" smtClean="0"/>
              <a:t>направлено </a:t>
            </a:r>
            <a:r>
              <a:rPr lang="ru-RU" dirty="0"/>
              <a:t>на развитие у всех людей способностей, необходимых для общения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развивает чувство толерантности.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Возможные проблемы детей </a:t>
            </a:r>
            <a:r>
              <a:rPr lang="ru-RU" sz="3600" dirty="0"/>
              <a:t>с ограниченными возможностями </a:t>
            </a:r>
            <a:r>
              <a:rPr lang="ru-RU" sz="3600" dirty="0" smtClean="0"/>
              <a:t>здоровья: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ограниченный </a:t>
            </a:r>
            <a:r>
              <a:rPr lang="ru-RU" dirty="0"/>
              <a:t>запас знаний и представлений об окружающем мире к началу школьного </a:t>
            </a:r>
            <a:r>
              <a:rPr lang="ru-RU" dirty="0" smtClean="0"/>
              <a:t>обучения;</a:t>
            </a:r>
          </a:p>
          <a:p>
            <a:r>
              <a:rPr lang="ru-RU" dirty="0" smtClean="0"/>
              <a:t>недостатки </a:t>
            </a:r>
            <a:r>
              <a:rPr lang="ru-RU" dirty="0"/>
              <a:t>в развитии </a:t>
            </a:r>
            <a:r>
              <a:rPr lang="ru-RU" dirty="0" smtClean="0"/>
              <a:t>моторики;</a:t>
            </a:r>
          </a:p>
          <a:p>
            <a:r>
              <a:rPr lang="ru-RU" dirty="0" smtClean="0"/>
              <a:t>низкая познавательная активность;</a:t>
            </a:r>
          </a:p>
          <a:p>
            <a:r>
              <a:rPr lang="ru-RU" dirty="0" smtClean="0"/>
              <a:t>сложности </a:t>
            </a:r>
            <a:r>
              <a:rPr lang="ru-RU" dirty="0"/>
              <a:t>в развитии речи, проявляющиеся по </a:t>
            </a:r>
            <a:r>
              <a:rPr lang="ru-RU" dirty="0" smtClean="0"/>
              <a:t>разному;</a:t>
            </a:r>
          </a:p>
          <a:p>
            <a:r>
              <a:rPr lang="ru-RU" dirty="0" smtClean="0"/>
              <a:t>замедленное </a:t>
            </a:r>
            <a:r>
              <a:rPr lang="ru-RU" dirty="0"/>
              <a:t>восприятие; </a:t>
            </a:r>
          </a:p>
          <a:p>
            <a:r>
              <a:rPr lang="ru-RU" dirty="0" smtClean="0"/>
              <a:t>недостатки </a:t>
            </a:r>
            <a:r>
              <a:rPr lang="ru-RU" dirty="0"/>
              <a:t>в развитии личности, характеризующиеся повышенной зависимостью от окружающих, неадекватной оценкой окружающих и самооценкой, эгоистическими </a:t>
            </a:r>
            <a:r>
              <a:rPr lang="ru-RU" dirty="0" smtClean="0"/>
              <a:t>тенденциями;</a:t>
            </a:r>
          </a:p>
          <a:p>
            <a:r>
              <a:rPr lang="ru-RU" dirty="0" smtClean="0"/>
              <a:t>недостатками </a:t>
            </a:r>
            <a:r>
              <a:rPr lang="ru-RU" dirty="0"/>
              <a:t>в регуляции и </a:t>
            </a:r>
            <a:r>
              <a:rPr lang="ru-RU" dirty="0" err="1"/>
              <a:t>саморегуляции</a:t>
            </a:r>
            <a:r>
              <a:rPr lang="ru-RU" dirty="0"/>
              <a:t> поведения, чувством </a:t>
            </a:r>
            <a:r>
              <a:rPr lang="ru-RU" dirty="0" smtClean="0"/>
              <a:t>неполноценности.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082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ОВЗ</a:t>
            </a:r>
            <a:endParaRPr lang="ru-RU" altLang="ru-RU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505002"/>
              </p:ext>
            </p:extLst>
          </p:nvPr>
        </p:nvGraphicFramePr>
        <p:xfrm>
          <a:off x="467544" y="1196752"/>
          <a:ext cx="8208912" cy="47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912"/>
              </a:tblGrid>
              <a:tr h="37091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ОВЗ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37091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Глухие</a:t>
                      </a:r>
                      <a:r>
                        <a:rPr lang="ru-RU" sz="1800" baseline="0" dirty="0" smtClean="0"/>
                        <a:t> дети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64020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Слабослышащие и позднооглохшие дети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37091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Слепые дети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37091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Слабовидящие дети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37091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Дети с тяжелыми нарушениями речи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64020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Дети с нарушениями опорно-двигательного аппарата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64020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Дети с задержкой психического развития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37091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Умственно отсталые дети</a:t>
                      </a:r>
                      <a:endParaRPr lang="ru-RU" sz="1800" dirty="0"/>
                    </a:p>
                  </a:txBody>
                  <a:tcPr marT="45729" marB="45729"/>
                </a:tc>
              </a:tr>
              <a:tr h="64020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Дети с расстройством </a:t>
                      </a:r>
                      <a:r>
                        <a:rPr lang="ru-RU" sz="1800" dirty="0" err="1" smtClean="0"/>
                        <a:t>аутического</a:t>
                      </a:r>
                      <a:r>
                        <a:rPr lang="ru-RU" sz="1800" baseline="0" dirty="0" smtClean="0"/>
                        <a:t> спектра</a:t>
                      </a:r>
                      <a:endParaRPr lang="ru-RU" sz="1800" dirty="0"/>
                    </a:p>
                  </a:txBody>
                  <a:tcPr marT="45729" marB="4572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923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Нормативные документы учителя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При работе с детьми с ОВЗ нужно опираться на: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hlinkClick r:id="rId2" tooltip="Скачать файл: Приказ Министерства образования и науки Российской Федерации от 19.12.2014 № 1598 "/>
              </a:rPr>
              <a:t>Приказ Министерства образования и науки Российской Федерации от 19.12.2014 № 1598 </a:t>
            </a:r>
            <a:r>
              <a:rPr lang="ru-RU" dirty="0" smtClean="0"/>
              <a:t>«Об утверждении федерального государственного образовательного стандарта начального общего образования обучающихся с ограниченными возможностями здоровья»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hlinkClick r:id="rId3" tooltip="Скачать файл: Приказ Министерства образования и науки Российской Федерации от 19.12.2014 № 1599 "/>
              </a:rPr>
              <a:t>Приказ Министерства образования и науки Российской Федерации от 19.12.2014 № 1599</a:t>
            </a:r>
            <a:r>
              <a:rPr lang="ru-RU" dirty="0" smtClean="0"/>
              <a:t> «Об утверждении федерального государственного образовательного стандарта образования обучающихся с умственной отсталостью (интеллектуальными нарушениями)»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hlinkClick r:id="rId4"/>
              </a:rPr>
              <a:t>Концепция Федерального Государственного образовательного стандарта обучающихся с ограниченными возможностями здоровья </a:t>
            </a:r>
            <a:r>
              <a:rPr lang="ru-RU" dirty="0" smtClean="0"/>
              <a:t>(проект)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0378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Нормативные документы учителя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341438"/>
            <a:ext cx="8642350" cy="4784725"/>
          </a:xfrm>
        </p:spPr>
        <p:txBody>
          <a:bodyPr rtlCol="0">
            <a:normAutofit fontScale="25000" lnSpcReduction="20000"/>
          </a:bodyPr>
          <a:lstStyle/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b="1" u="sng" dirty="0" smtClean="0"/>
              <a:t>ПРОЕКТЫ</a:t>
            </a:r>
            <a:r>
              <a:rPr lang="ru-RU" sz="6400" u="sng" dirty="0" smtClean="0"/>
              <a:t> примерных адаптированных основных общеобразовательных программ начального общего образования:</a:t>
            </a:r>
            <a:endParaRPr lang="ru-RU" sz="6400" u="sng" dirty="0" smtClean="0">
              <a:hlinkClick r:id="rId2"/>
            </a:endParaRP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2"/>
              </a:rPr>
              <a:t>глухих обучающихся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3"/>
              </a:rPr>
              <a:t>слабослышащих и позднооглохших обучающихся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4"/>
              </a:rPr>
              <a:t>слабослышащих и позднооглохших обучающихся в редакции 19 октября 2015 года с изменениями, внесенными 16 декабря 2015 года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5"/>
              </a:rPr>
              <a:t>Изменения, внесенные в Примерную адаптированную основную общеобразовательную программу начального общего образования слабослышащих и позднооглохших обучающихся 16 декабря 2015 года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6"/>
              </a:rPr>
              <a:t>слепых обучающихся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7"/>
              </a:rPr>
              <a:t>слабовидящих обучающихся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8"/>
              </a:rPr>
              <a:t>обучающихся с тяжелыми нарушениями речи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9"/>
              </a:rPr>
              <a:t>обучающихся с нарушениями опорно-двигательного аппарата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10"/>
              </a:rPr>
              <a:t>обучающихся с задержкой психического развития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11"/>
              </a:rPr>
              <a:t>обучающихся с расстройствами </a:t>
            </a:r>
            <a:r>
              <a:rPr lang="ru-RU" sz="6400" u="sng" dirty="0" err="1" smtClean="0">
                <a:hlinkClick r:id="rId11"/>
              </a:rPr>
              <a:t>аутистического</a:t>
            </a:r>
            <a:r>
              <a:rPr lang="ru-RU" sz="6400" u="sng" dirty="0" smtClean="0">
                <a:hlinkClick r:id="rId11"/>
              </a:rPr>
              <a:t> спектра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12"/>
              </a:rPr>
              <a:t>обучающихся с умственной отсталостью (интеллектуальными нарушениями)</a:t>
            </a:r>
            <a:endParaRPr lang="ru-RU" sz="6400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400" u="sng" dirty="0" smtClean="0">
                <a:hlinkClick r:id="rId13"/>
              </a:rPr>
              <a:t>Примерная адаптированная основная общеобразовательная программа образования обучающихся с умственной отсталостью (интеллектуальными нарушениями) с изменениями, внесенными 11.12.2015 (с. 457-458)</a:t>
            </a:r>
            <a:endParaRPr lang="ru-RU" sz="6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80074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Инклюзивное образование (документы учителя)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altLang="ru-RU" sz="1400" smtClean="0"/>
              <a:t>Определение </a:t>
            </a:r>
            <a:r>
              <a:rPr lang="ru-RU" altLang="ru-RU" sz="1400" b="1" smtClean="0"/>
              <a:t>структуры</a:t>
            </a:r>
            <a:r>
              <a:rPr lang="ru-RU" altLang="ru-RU" sz="1400" smtClean="0"/>
              <a:t>, </a:t>
            </a:r>
            <a:r>
              <a:rPr lang="ru-RU" altLang="ru-RU" sz="1400" b="1" smtClean="0"/>
              <a:t>примерного содержания и условий реализации коррекционного компонента </a:t>
            </a:r>
            <a:r>
              <a:rPr lang="ru-RU" altLang="ru-RU" sz="1400" smtClean="0"/>
              <a:t>основной образовательной программы основного и среднего общего образования обучающихся с ограниченными возможностями здоровья </a:t>
            </a:r>
            <a:r>
              <a:rPr lang="ru-RU" altLang="ru-RU" sz="1400" b="1" smtClean="0"/>
              <a:t>в условиях инклюзивного образования</a:t>
            </a:r>
            <a:r>
              <a:rPr lang="ru-RU" altLang="ru-RU" sz="1400" smtClean="0"/>
              <a:t>:</a:t>
            </a:r>
          </a:p>
          <a:p>
            <a:r>
              <a:rPr lang="ru-RU" altLang="ru-RU" sz="1400" u="sng" smtClean="0">
                <a:hlinkClick r:id="rId2"/>
              </a:rPr>
              <a:t>глухих детей.</a:t>
            </a:r>
            <a:endParaRPr lang="ru-RU" altLang="ru-RU" sz="1400" smtClean="0"/>
          </a:p>
          <a:p>
            <a:r>
              <a:rPr lang="ru-RU" altLang="ru-RU" sz="1400" u="sng" smtClean="0">
                <a:hlinkClick r:id="rId3"/>
              </a:rPr>
              <a:t>слабослышащих и позднооглохших детей.</a:t>
            </a:r>
            <a:endParaRPr lang="ru-RU" altLang="ru-RU" sz="1400" smtClean="0"/>
          </a:p>
          <a:p>
            <a:r>
              <a:rPr lang="ru-RU" altLang="ru-RU" sz="1400" u="sng" smtClean="0">
                <a:hlinkClick r:id="rId4"/>
              </a:rPr>
              <a:t>слепых детей.</a:t>
            </a:r>
            <a:endParaRPr lang="ru-RU" altLang="ru-RU" sz="1400" smtClean="0"/>
          </a:p>
          <a:p>
            <a:r>
              <a:rPr lang="ru-RU" altLang="ru-RU" sz="1400" u="sng" smtClean="0">
                <a:hlinkClick r:id="rId5"/>
              </a:rPr>
              <a:t>слабовидящих детей.</a:t>
            </a:r>
            <a:endParaRPr lang="ru-RU" altLang="ru-RU" sz="1400" smtClean="0"/>
          </a:p>
          <a:p>
            <a:r>
              <a:rPr lang="ru-RU" altLang="ru-RU" sz="1400" u="sng" smtClean="0">
                <a:hlinkClick r:id="rId6"/>
              </a:rPr>
              <a:t>детей с тяжелыми нарушениями речи.</a:t>
            </a:r>
            <a:endParaRPr lang="ru-RU" altLang="ru-RU" sz="1400" smtClean="0"/>
          </a:p>
          <a:p>
            <a:r>
              <a:rPr lang="ru-RU" altLang="ru-RU" sz="1400" u="sng" smtClean="0">
                <a:hlinkClick r:id="rId7"/>
              </a:rPr>
              <a:t>детей с нарушениями опорно-двигательного аппарата.</a:t>
            </a:r>
            <a:endParaRPr lang="ru-RU" altLang="ru-RU" sz="1400" smtClean="0"/>
          </a:p>
          <a:p>
            <a:r>
              <a:rPr lang="ru-RU" altLang="ru-RU" sz="1400" u="sng" smtClean="0">
                <a:hlinkClick r:id="rId8"/>
              </a:rPr>
              <a:t>детей с задержкой психического развития.</a:t>
            </a:r>
            <a:endParaRPr lang="ru-RU" altLang="ru-RU" sz="1400" smtClean="0"/>
          </a:p>
          <a:p>
            <a:r>
              <a:rPr lang="ru-RU" altLang="ru-RU" sz="1400" u="sng" smtClean="0">
                <a:hlinkClick r:id="rId9"/>
              </a:rPr>
              <a:t>детей с расстройствами аутистического спектра.</a:t>
            </a:r>
            <a:endParaRPr lang="ru-RU" altLang="ru-RU" sz="1400" smtClean="0"/>
          </a:p>
          <a:p>
            <a:pPr>
              <a:buFont typeface="Arial" charset="0"/>
              <a:buNone/>
            </a:pPr>
            <a:endParaRPr lang="ru-RU" altLang="ru-RU" sz="1400" smtClean="0"/>
          </a:p>
        </p:txBody>
      </p:sp>
    </p:spTree>
    <p:extLst>
      <p:ext uri="{BB962C8B-B14F-4D97-AF65-F5344CB8AC3E}">
        <p14:creationId xmlns:p14="http://schemas.microsoft.com/office/powerpoint/2010/main" val="1917070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Способы организации занятий и приемы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Flipped-classroom</a:t>
            </a:r>
            <a:r>
              <a:rPr lang="ru-RU" b="1" dirty="0" smtClean="0"/>
              <a:t>;</a:t>
            </a:r>
          </a:p>
          <a:p>
            <a:r>
              <a:rPr lang="ru-RU" b="1" dirty="0" err="1"/>
              <a:t>Blended</a:t>
            </a:r>
            <a:r>
              <a:rPr lang="ru-RU" b="1" dirty="0"/>
              <a:t> </a:t>
            </a:r>
            <a:r>
              <a:rPr lang="ru-RU" b="1" dirty="0" err="1" smtClean="0"/>
              <a:t>learning</a:t>
            </a:r>
            <a:r>
              <a:rPr lang="ru-RU" b="1" dirty="0" smtClean="0"/>
              <a:t>;</a:t>
            </a:r>
          </a:p>
          <a:p>
            <a:r>
              <a:rPr lang="ru-RU" b="1" dirty="0" smtClean="0"/>
              <a:t>Приемы обучения детей с ОВЗ.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758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78098"/>
          </a:xfrm>
        </p:spPr>
        <p:txBody>
          <a:bodyPr/>
          <a:lstStyle/>
          <a:p>
            <a:r>
              <a:rPr lang="en-US" b="1" dirty="0" smtClean="0"/>
              <a:t>Flipped-classroom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3"/>
            <a:ext cx="8229600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Flipped</a:t>
            </a:r>
            <a:r>
              <a:rPr lang="ru-RU" dirty="0" smtClean="0"/>
              <a:t> </a:t>
            </a:r>
            <a:r>
              <a:rPr lang="ru-RU" dirty="0" err="1" smtClean="0"/>
              <a:t>Classroom</a:t>
            </a:r>
            <a:r>
              <a:rPr lang="ru-RU" dirty="0" smtClean="0"/>
              <a:t> («перевернутый класс») была придумана в 2000 году педагогами Джонатаном Бергманом и Аароном </a:t>
            </a:r>
            <a:r>
              <a:rPr lang="ru-RU" dirty="0" err="1" smtClean="0"/>
              <a:t>Сэмсом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Использовалась в средней школе с целью оказания помощи пропускающим занятия учащимся.</a:t>
            </a:r>
          </a:p>
          <a:p>
            <a:r>
              <a:rPr lang="ru-RU" dirty="0" smtClean="0"/>
              <a:t>Просмотр видео с теорией дома – внедрение в классе.</a:t>
            </a:r>
          </a:p>
          <a:p>
            <a:r>
              <a:rPr lang="ru-RU" dirty="0" smtClean="0"/>
              <a:t>Не существует единой модели перевернутого обучения – термин широко используется для описания структуры практически любых занятий, которые строятся на просмотре предварительно записанных лекций с последующим их обсуждением непосредственно в классе.</a:t>
            </a:r>
          </a:p>
          <a:p>
            <a:r>
              <a:rPr lang="ru-RU" dirty="0" smtClean="0"/>
              <a:t>Перевернутое обучение приводит к значительному смещению приоритетов от простой подачи материала до работы над его совершенствованием.</a:t>
            </a:r>
          </a:p>
          <a:p>
            <a:r>
              <a:rPr lang="ru-RU" dirty="0" smtClean="0"/>
              <a:t>Данная технология связана с </a:t>
            </a:r>
            <a:r>
              <a:rPr lang="ru-RU" dirty="0" err="1" smtClean="0"/>
              <a:t>ИКТ-компетенцией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347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ru-RU" b="1" dirty="0" err="1" smtClean="0"/>
              <a:t>Blended</a:t>
            </a:r>
            <a:r>
              <a:rPr lang="ru-RU" b="1" dirty="0" smtClean="0"/>
              <a:t> </a:t>
            </a:r>
            <a:r>
              <a:rPr lang="ru-RU" b="1" dirty="0" err="1" smtClean="0"/>
              <a:t>learning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640960" cy="5256584"/>
          </a:xfrm>
        </p:spPr>
        <p:txBody>
          <a:bodyPr>
            <a:normAutofit/>
          </a:bodyPr>
          <a:lstStyle/>
          <a:p>
            <a:r>
              <a:rPr lang="ru-RU" dirty="0" err="1" smtClean="0"/>
              <a:t>Blended</a:t>
            </a:r>
            <a:r>
              <a:rPr lang="ru-RU" dirty="0" smtClean="0"/>
              <a:t> </a:t>
            </a:r>
            <a:r>
              <a:rPr lang="ru-RU" dirty="0" err="1" smtClean="0"/>
              <a:t>learning</a:t>
            </a:r>
            <a:r>
              <a:rPr lang="ru-RU" dirty="0" smtClean="0"/>
              <a:t> — это образовательная концепция, комбинирующая традиционное обучение с дистанционными и </a:t>
            </a:r>
            <a:r>
              <a:rPr lang="ru-RU" dirty="0" err="1" smtClean="0"/>
              <a:t>онлайн-методами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Разные терминологии: гибридное обучение (</a:t>
            </a:r>
            <a:r>
              <a:rPr lang="en-US" dirty="0" smtClean="0"/>
              <a:t>hybrid learning</a:t>
            </a:r>
            <a:r>
              <a:rPr lang="ru-RU" dirty="0" smtClean="0"/>
              <a:t>) = комбинированное обучение (</a:t>
            </a:r>
            <a:r>
              <a:rPr lang="en-US" dirty="0" smtClean="0"/>
              <a:t>mixed-model instruction</a:t>
            </a:r>
            <a:r>
              <a:rPr lang="ru-RU" dirty="0" smtClean="0"/>
              <a:t>) =</a:t>
            </a:r>
            <a:r>
              <a:rPr lang="en-US" dirty="0" smtClean="0"/>
              <a:t> </a:t>
            </a:r>
            <a:r>
              <a:rPr lang="ru-RU" dirty="0" smtClean="0"/>
              <a:t>интегрированное или </a:t>
            </a:r>
            <a:r>
              <a:rPr lang="ru-RU" dirty="0" err="1" smtClean="0"/>
              <a:t>веб-расширенное</a:t>
            </a:r>
            <a:r>
              <a:rPr lang="ru-RU" dirty="0" smtClean="0"/>
              <a:t> обучение (</a:t>
            </a:r>
            <a:r>
              <a:rPr lang="en-US" dirty="0" smtClean="0"/>
              <a:t>web-enhanced instruction</a:t>
            </a:r>
            <a:r>
              <a:rPr lang="ru-RU" dirty="0" smtClean="0"/>
              <a:t>) </a:t>
            </a:r>
            <a:r>
              <a:rPr lang="ru-RU" b="1" dirty="0" smtClean="0"/>
              <a:t>= смешанное обучение (</a:t>
            </a:r>
            <a:r>
              <a:rPr lang="en-US" b="1" dirty="0" smtClean="0"/>
              <a:t>b</a:t>
            </a:r>
            <a:r>
              <a:rPr lang="ru-RU" b="1" dirty="0" err="1" smtClean="0"/>
              <a:t>lended</a:t>
            </a:r>
            <a:r>
              <a:rPr lang="ru-RU" b="1" dirty="0" smtClean="0"/>
              <a:t> </a:t>
            </a:r>
            <a:r>
              <a:rPr lang="ru-RU" b="1" dirty="0" err="1" smtClean="0"/>
              <a:t>learning</a:t>
            </a:r>
            <a:r>
              <a:rPr lang="en-US" b="1" dirty="0" smtClean="0"/>
              <a:t>)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829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Преимущества </a:t>
            </a:r>
            <a:r>
              <a:rPr lang="ru-RU" sz="3200" b="1" dirty="0" err="1" smtClean="0"/>
              <a:t>Blended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learning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97363"/>
            <a:ext cx="8784976" cy="576064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Гибкость образовательного процесса.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Может быть задействовано любое количество учителей и учеников. Педагоги могут давать мастер-классы, даже находясь на другом континенте, а обратиться к электронным учебным материалам можно в любое время и из любого места.</a:t>
            </a:r>
          </a:p>
          <a:p>
            <a:r>
              <a:rPr lang="ru-RU" b="1" dirty="0" smtClean="0"/>
              <a:t>Открытость обучения.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Выполняя тест исключается списывание или предвзятость. Также </a:t>
            </a:r>
            <a:r>
              <a:rPr lang="ru-RU" dirty="0" err="1" smtClean="0"/>
              <a:t>ИКТ-технологии</a:t>
            </a:r>
            <a:r>
              <a:rPr lang="ru-RU" dirty="0" smtClean="0"/>
              <a:t> позволяют обучающимся и педагогам постоянно поддерживать обратную связь.</a:t>
            </a:r>
          </a:p>
          <a:p>
            <a:r>
              <a:rPr lang="ru-RU" b="1" dirty="0" smtClean="0"/>
              <a:t>Индивидуальный подход.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Преподаватели могут варьировать темп и объём освоения учебного материала в зависимости от личностных особенностей учащихся. </a:t>
            </a:r>
          </a:p>
          <a:p>
            <a:r>
              <a:rPr lang="ru-RU" b="1" dirty="0" smtClean="0"/>
              <a:t>Развитие самостоятельности.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Учащийся должен эффективно распоряжаться своим временем, уметь планировать и быть дисциплинированным. </a:t>
            </a:r>
          </a:p>
          <a:p>
            <a:r>
              <a:rPr lang="ru-RU" b="1" dirty="0" smtClean="0"/>
              <a:t>Повышение мотивации.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Многие любят </a:t>
            </a:r>
            <a:r>
              <a:rPr lang="ru-RU" dirty="0" err="1" smtClean="0"/>
              <a:t>гаджеты</a:t>
            </a:r>
            <a:r>
              <a:rPr lang="ru-RU" dirty="0" smtClean="0"/>
              <a:t> и сервисы (вебинары, дискуссии на форумах и пр.).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534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Немного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В 1994 г. под эгидой ЮНЕСКО в г. Саламанка (Испания) проводится Всемирная конференция по образованию лиц с особыми потребностями, которая вводит в международный обиход термин «инклюзия» и провозглашает принцип инклюзивного образования. Инклюзивное образование предусматривает не только активное включение и участие детей и подростков с ограниченными возможностями в образовательном процессе обычной школы, но в большей мере перестройку всего процесса массового образования как системы для обеспечения образовательных потребностей всех детей.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731661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64807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Разные модели смешанного обучения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836712"/>
          <a:ext cx="8784976" cy="56997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87681"/>
                <a:gridCol w="6897295"/>
              </a:tblGrid>
              <a:tr h="396240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 smtClean="0"/>
                        <a:t>Модель</a:t>
                      </a:r>
                      <a:endParaRPr lang="ru-RU" sz="1600" dirty="0"/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 smtClean="0"/>
                        <a:t>Её</a:t>
                      </a:r>
                      <a:r>
                        <a:rPr lang="ru-RU" sz="1600" baseline="0" dirty="0" smtClean="0"/>
                        <a:t> о</a:t>
                      </a:r>
                      <a:r>
                        <a:rPr lang="ru-RU" sz="1600" dirty="0" smtClean="0"/>
                        <a:t>собенности</a:t>
                      </a:r>
                      <a:endParaRPr lang="ru-RU" sz="1600" dirty="0"/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/>
                        <a:t>Face-to-Face Driver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Материал передаётся от учителя к ученикам </a:t>
                      </a:r>
                      <a:r>
                        <a:rPr lang="ru-RU" sz="1600" u="sng" dirty="0"/>
                        <a:t>на очных занятиях в классе</a:t>
                      </a:r>
                      <a:r>
                        <a:rPr lang="ru-RU" sz="1600" dirty="0"/>
                        <a:t>. Электронные ресурсы используются лишь для закрепления и углубления знаний.</a:t>
                      </a:r>
                    </a:p>
                  </a:txBody>
                  <a:tcPr marL="76200" marR="76200" marT="76200" marB="76200"/>
                </a:tc>
              </a:tr>
              <a:tr h="112776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Online Driver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 смотрит вебинары, решает онлайн-задачи, проходит интернет-тестирования, то есть осваивает материал удалённо. Но </a:t>
                      </a:r>
                      <a:r>
                        <a:rPr lang="ru-RU" sz="1600" u="sng" dirty="0"/>
                        <a:t>при необходимости </a:t>
                      </a:r>
                      <a:r>
                        <a:rPr lang="ru-RU" sz="1600" dirty="0"/>
                        <a:t>может </a:t>
                      </a:r>
                      <a:r>
                        <a:rPr lang="ru-RU" sz="1600" u="sng" dirty="0"/>
                        <a:t>встретиться</a:t>
                      </a:r>
                      <a:r>
                        <a:rPr lang="ru-RU" sz="1600" dirty="0"/>
                        <a:t> с преподавателем и </a:t>
                      </a:r>
                      <a:r>
                        <a:rPr lang="ru-RU" sz="1600" u="sng" dirty="0"/>
                        <a:t>проконсультироваться</a:t>
                      </a:r>
                      <a:r>
                        <a:rPr lang="ru-RU" sz="1600" dirty="0"/>
                        <a:t> по непонятным вопросам.</a:t>
                      </a:r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Flex model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u="sng" dirty="0"/>
                        <a:t>Основная часть программы преподносится онлайн</a:t>
                      </a:r>
                      <a:r>
                        <a:rPr lang="ru-RU" sz="1600" dirty="0"/>
                        <a:t>. Педагог выступает в качестве координатора, отслеживая сложные для понимания темы, чтобы потом обсудить их на очном занятии в группе или индивидуально.</a:t>
                      </a:r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Rotation model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u="sng" dirty="0" smtClean="0"/>
                        <a:t>Очное и онлайн-обучение чередуются</a:t>
                      </a:r>
                      <a:r>
                        <a:rPr lang="ru-RU" sz="1600" dirty="0" smtClean="0"/>
                        <a:t>: </a:t>
                      </a:r>
                      <a:r>
                        <a:rPr lang="ru-RU" sz="1600" dirty="0"/>
                        <a:t>сначала ученики осваивают материал самостоятельно через </a:t>
                      </a:r>
                      <a:r>
                        <a:rPr lang="ru-RU" sz="1600" dirty="0" smtClean="0"/>
                        <a:t>интернет</a:t>
                      </a:r>
                      <a:r>
                        <a:rPr lang="ru-RU" sz="1600" dirty="0"/>
                        <a:t>, потом вместе с преподавателем в классе, и наоборот.</a:t>
                      </a:r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Self-blend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Ученики проходят программу как обычно. Но, </a:t>
                      </a:r>
                      <a:r>
                        <a:rPr lang="ru-RU" sz="1600" u="sng" dirty="0"/>
                        <a:t>если определённые предметы вызывают повышенный интерес</a:t>
                      </a:r>
                      <a:r>
                        <a:rPr lang="ru-RU" sz="1600" dirty="0"/>
                        <a:t>, по ним можно брать </a:t>
                      </a:r>
                      <a:r>
                        <a:rPr lang="ru-RU" sz="1600" u="sng" dirty="0"/>
                        <a:t>дополнительные онлайн-занятия</a:t>
                      </a:r>
                      <a:r>
                        <a:rPr lang="ru-RU" sz="1600" dirty="0"/>
                        <a:t>.</a:t>
                      </a:r>
                    </a:p>
                  </a:txBody>
                  <a:tcPr marL="76200" marR="76200" marT="76200" marB="76200"/>
                </a:tc>
              </a:tr>
              <a:tr h="64008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Online Lab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Ученики ставят эксперименты и решают задачи в специальных программах и на специальных сайтах, но в стенах </a:t>
                      </a:r>
                      <a:r>
                        <a:rPr lang="ru-RU" sz="1600" dirty="0" smtClean="0"/>
                        <a:t>школы </a:t>
                      </a:r>
                      <a:r>
                        <a:rPr lang="ru-RU" sz="1600" dirty="0"/>
                        <a:t>и под присмотром педагога.</a:t>
                      </a:r>
                    </a:p>
                  </a:txBody>
                  <a:tcPr marL="76200" marR="76200" marT="76200" marB="762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8977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Портфолио обучающегося</a:t>
            </a:r>
            <a:endParaRPr lang="ru-RU" sz="4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1556795"/>
            <a:ext cx="8589640" cy="481399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Еще одним </a:t>
            </a:r>
            <a:r>
              <a:rPr lang="ru-RU" u="sng" dirty="0" smtClean="0"/>
              <a:t>способом мониторинга достижения планируемых результатов </a:t>
            </a:r>
            <a:r>
              <a:rPr lang="ru-RU" dirty="0" smtClean="0"/>
              <a:t>ФГОС может служить </a:t>
            </a:r>
            <a:r>
              <a:rPr lang="ru-RU" b="1" dirty="0" smtClean="0"/>
              <a:t>Портфолио</a:t>
            </a:r>
            <a:r>
              <a:rPr lang="ru-RU" dirty="0" smtClean="0"/>
              <a:t> обучающегося. 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портфолио</a:t>
            </a:r>
            <a:r>
              <a:rPr lang="ru-RU" dirty="0" smtClean="0"/>
              <a:t> осуществляется </a:t>
            </a:r>
            <a:r>
              <a:rPr lang="ru-RU" u="sng" dirty="0" smtClean="0"/>
              <a:t>последовательное накопление результатов выполнения учеником воспитательных задач</a:t>
            </a:r>
            <a:r>
              <a:rPr lang="ru-RU" dirty="0" smtClean="0"/>
              <a:t> в рамках соответствующей воспитательной программы.  </a:t>
            </a:r>
          </a:p>
          <a:p>
            <a:r>
              <a:rPr lang="ru-RU" dirty="0" smtClean="0"/>
              <a:t>Портфолио  представляет собой </a:t>
            </a:r>
            <a:r>
              <a:rPr lang="ru-RU" u="sng" dirty="0" smtClean="0"/>
              <a:t>индивидуальную подборку материалов</a:t>
            </a:r>
            <a:r>
              <a:rPr lang="ru-RU" dirty="0" smtClean="0"/>
              <a:t>, последовательность которых </a:t>
            </a:r>
            <a:r>
              <a:rPr lang="ru-RU" u="sng" dirty="0" smtClean="0"/>
              <a:t>демонстрирует усилия, динамику и достижения ученика </a:t>
            </a:r>
            <a:r>
              <a:rPr lang="ru-RU" dirty="0" smtClean="0"/>
              <a:t>в освоении определенных духовных ценностей в рамках воспитательной программы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3878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487375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</a:t>
            </a:r>
            <a:r>
              <a:rPr lang="ru-RU" u="sng" dirty="0" smtClean="0"/>
              <a:t>для формирования метапредметных умений</a:t>
            </a:r>
            <a:r>
              <a:rPr lang="ru-RU" dirty="0" smtClean="0"/>
              <a:t> и </a:t>
            </a:r>
            <a:r>
              <a:rPr lang="ru-RU" u="sng" dirty="0" smtClean="0"/>
              <a:t>мониторинга достижения метапредметных результатов </a:t>
            </a:r>
            <a:r>
              <a:rPr lang="ru-RU" dirty="0" smtClean="0"/>
              <a:t>методом портфолио;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</a:t>
            </a:r>
            <a:r>
              <a:rPr lang="ru-RU" dirty="0" smtClean="0">
                <a:solidFill>
                  <a:srgbClr val="FF0000"/>
                </a:solidFill>
              </a:rPr>
              <a:t>только метапредметные задания на английском языке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</a:t>
            </a:r>
            <a:r>
              <a:rPr lang="ru-RU" u="sng" dirty="0" smtClean="0"/>
              <a:t>соответствует Примерной программе </a:t>
            </a:r>
            <a:r>
              <a:rPr lang="ru-RU" dirty="0" smtClean="0"/>
              <a:t>по иностранному языку для начальной школы; </a:t>
            </a:r>
          </a:p>
          <a:p>
            <a:pPr>
              <a:defRPr/>
            </a:pPr>
            <a:r>
              <a:rPr lang="ru-RU" dirty="0" smtClean="0"/>
              <a:t>может использоваться </a:t>
            </a:r>
            <a:r>
              <a:rPr lang="ru-RU" dirty="0" smtClean="0">
                <a:solidFill>
                  <a:srgbClr val="FF0000"/>
                </a:solidFill>
              </a:rPr>
              <a:t>с любым учебником </a:t>
            </a:r>
            <a:r>
              <a:rPr lang="ru-RU" dirty="0" smtClean="0"/>
              <a:t>английского языка для начальной школы;</a:t>
            </a:r>
          </a:p>
          <a:p>
            <a:pPr>
              <a:defRPr/>
            </a:pPr>
            <a:r>
              <a:rPr lang="ru-RU" dirty="0" smtClean="0"/>
              <a:t>включает </a:t>
            </a:r>
            <a:r>
              <a:rPr lang="ru-RU" dirty="0" smtClean="0">
                <a:solidFill>
                  <a:srgbClr val="FF0000"/>
                </a:solidFill>
              </a:rPr>
              <a:t>подробные методические рекомендации </a:t>
            </a:r>
            <a:r>
              <a:rPr lang="ru-RU" dirty="0" smtClean="0"/>
              <a:t>для педагога.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62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764705"/>
            <a:ext cx="8892480" cy="6093298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323528" y="31265"/>
            <a:ext cx="8638626" cy="5894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solidFill>
                  <a:srgbClr val="FF0000"/>
                </a:solidFill>
              </a:rPr>
              <a:t>Применение и сохранение целей и задач учебной деятельности, поиск средств ее осуществления</a:t>
            </a:r>
            <a:endParaRPr lang="ru-RU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56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188640"/>
            <a:ext cx="576064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Решение проблем творческого и поискового характера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60232" y="5805264"/>
            <a:ext cx="1800200" cy="10527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5976" y="6309320"/>
            <a:ext cx="187220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Рефлексия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6228184" y="6453339"/>
            <a:ext cx="432048" cy="72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4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5661248"/>
            <a:ext cx="6840760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Классификация, обобщение, построение рассуждения, решение проблем творческого и поискового характера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96136" y="836712"/>
            <a:ext cx="273630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Разрезной материал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9" y="0"/>
            <a:ext cx="4986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297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972839">
            <a:off x="935094" y="2368692"/>
            <a:ext cx="3034310" cy="417284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16016" y="5949280"/>
            <a:ext cx="3528392" cy="720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Что не подходит?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4139952" y="5085184"/>
            <a:ext cx="864096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" y="569535"/>
            <a:ext cx="4572693" cy="628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2276" y="584620"/>
            <a:ext cx="4561724" cy="62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0"/>
            <a:ext cx="6840760" cy="764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Построение рассуждения, классификация, работа с иллюстрацией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2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8048"/>
            <a:ext cx="7308304" cy="566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32" y="3"/>
            <a:ext cx="1619673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27776" y="2910542"/>
            <a:ext cx="2016224" cy="243914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Умение строить высказывание в письменной форме, ИКТ-компетенция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1856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Немного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Международные </a:t>
            </a:r>
            <a:r>
              <a:rPr lang="ru-RU" dirty="0"/>
              <a:t>правовые документы, составляющие нормативно-правовые основы инклюзивного образования.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Всемирная </a:t>
            </a:r>
            <a:r>
              <a:rPr lang="ru-RU" dirty="0"/>
              <a:t>декларация об образовании для всех (Рамки действий для удовлетворения базовых образовательных потребностей) </a:t>
            </a:r>
            <a:r>
              <a:rPr lang="ru-RU" dirty="0" err="1"/>
              <a:t>Джомтьен</a:t>
            </a:r>
            <a:r>
              <a:rPr lang="ru-RU" dirty="0"/>
              <a:t>, </a:t>
            </a:r>
            <a:r>
              <a:rPr lang="ru-RU" dirty="0" err="1"/>
              <a:t>Тайланд</a:t>
            </a:r>
            <a:r>
              <a:rPr lang="ru-RU" dirty="0"/>
              <a:t>  от  09.03.1990 Всемирная программа действий в отношении инвалидов Принята резолюцией 37/52 Генеральной Ассамблеи ООН  от  03.12.1982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Всеобщая </a:t>
            </a:r>
            <a:r>
              <a:rPr lang="ru-RU" dirty="0"/>
              <a:t>Декларация прав человека Принята Генеральной Ассамблеей ООН от  10.12.1948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Декларация </a:t>
            </a:r>
            <a:r>
              <a:rPr lang="ru-RU" dirty="0"/>
              <a:t>Генеральной Ассамблеей ООН о правах умственно отсталых лиц Принята Генеральной Ассамблеей ООН  от  20.12.1971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Декларация </a:t>
            </a:r>
            <a:r>
              <a:rPr lang="ru-RU" dirty="0"/>
              <a:t>ООН о правах инвалидов Провозглашена резолюцией 3447 </a:t>
            </a:r>
            <a:r>
              <a:rPr lang="ru-RU" dirty="0"/>
              <a:t>Генеральной Ассамблеи  от 09.12.1975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91970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6" cy="2060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7" y="0"/>
            <a:ext cx="5148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3528" y="3645024"/>
            <a:ext cx="331236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установление причинно-следственных связей,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установление логической цепи рассуждений, </a:t>
            </a:r>
            <a:r>
              <a:rPr lang="ru-RU" sz="2000" dirty="0" smtClean="0"/>
              <a:t>знаково-символические действия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359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547664" cy="213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Творческие возможности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-2960"/>
            <a:ext cx="4860032" cy="686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332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Дистанционные возможности: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skype</a:t>
            </a:r>
            <a:r>
              <a:rPr lang="ru-RU" dirty="0" smtClean="0"/>
              <a:t>;</a:t>
            </a:r>
          </a:p>
          <a:p>
            <a:r>
              <a:rPr lang="en-US" dirty="0" smtClean="0"/>
              <a:t>webinar.ru (</a:t>
            </a:r>
            <a:r>
              <a:rPr lang="ru-RU" dirty="0" smtClean="0"/>
              <a:t>до 5 человек);</a:t>
            </a:r>
          </a:p>
          <a:p>
            <a:r>
              <a:rPr lang="en-US" dirty="0" smtClean="0"/>
              <a:t>Viber (1 </a:t>
            </a:r>
            <a:r>
              <a:rPr lang="ru-RU" dirty="0" smtClean="0"/>
              <a:t>человек);</a:t>
            </a:r>
          </a:p>
          <a:p>
            <a:r>
              <a:rPr lang="en-US" dirty="0" smtClean="0"/>
              <a:t>ExpertSystem.ru (</a:t>
            </a:r>
            <a:r>
              <a:rPr lang="ru-RU" dirty="0" smtClean="0"/>
              <a:t>до 5 человек);</a:t>
            </a:r>
          </a:p>
          <a:p>
            <a:r>
              <a:rPr lang="ru-RU" dirty="0" err="1" smtClean="0"/>
              <a:t>вебинар</a:t>
            </a:r>
            <a:r>
              <a:rPr lang="ru-RU" dirty="0" smtClean="0"/>
              <a:t> </a:t>
            </a:r>
            <a:r>
              <a:rPr lang="en-US" dirty="0" err="1" smtClean="0"/>
              <a:t>fm</a:t>
            </a:r>
            <a:r>
              <a:rPr lang="en-US" dirty="0" smtClean="0"/>
              <a:t> (</a:t>
            </a:r>
            <a:r>
              <a:rPr lang="ru-RU" dirty="0" smtClean="0"/>
              <a:t>пробный период месяц);</a:t>
            </a:r>
            <a:endParaRPr lang="en-US" dirty="0" smtClean="0"/>
          </a:p>
          <a:p>
            <a:r>
              <a:rPr lang="en-US" dirty="0" smtClean="0"/>
              <a:t>wiziq.com</a:t>
            </a:r>
            <a:r>
              <a:rPr lang="ru-RU" dirty="0" smtClean="0"/>
              <a:t> </a:t>
            </a:r>
            <a:r>
              <a:rPr lang="en-US" dirty="0"/>
              <a:t>(</a:t>
            </a:r>
            <a:r>
              <a:rPr lang="ru-RU" dirty="0"/>
              <a:t>пробный период месяц</a:t>
            </a:r>
            <a:r>
              <a:rPr lang="ru-RU" dirty="0" smtClean="0"/>
              <a:t>).</a:t>
            </a:r>
            <a:endParaRPr lang="en-US" dirty="0"/>
          </a:p>
          <a:p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3084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Приемы обучения детей с ОВЗ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0720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Глухие и слабослышащие дети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Инструкции давать в картинках, в текстах, жестами;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«Разыгрывать» действия для выполнения задания (учитель или другие ученики);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Посадить ребенка впереди так, чтобы он мог хорошо видеть учителя и доску;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Давать больше времени на ответ;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Развивать другие способы восприятия (</a:t>
            </a:r>
            <a:r>
              <a:rPr lang="ru-RU" dirty="0" err="1" smtClean="0"/>
              <a:t>мультисенсорный</a:t>
            </a:r>
            <a:r>
              <a:rPr lang="ru-RU" dirty="0" smtClean="0"/>
              <a:t> подход)</a:t>
            </a:r>
          </a:p>
        </p:txBody>
      </p:sp>
    </p:spTree>
    <p:extLst>
      <p:ext uri="{BB962C8B-B14F-4D97-AF65-F5344CB8AC3E}">
        <p14:creationId xmlns:p14="http://schemas.microsoft.com/office/powerpoint/2010/main" val="34490328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Визуальные опоры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Карточки (например, в книгах «Алфавитные карточки», «Стихи и загадки», курсе «12шагов к английскому языку»);</a:t>
            </a:r>
          </a:p>
          <a:p>
            <a:r>
              <a:rPr lang="en-US" altLang="ru-RU" smtClean="0"/>
              <a:t>Cut-out section</a:t>
            </a:r>
            <a:r>
              <a:rPr lang="ru-RU" altLang="ru-RU" smtClean="0"/>
              <a:t> (например, в УМК </a:t>
            </a:r>
            <a:r>
              <a:rPr lang="en-US" altLang="ru-RU" smtClean="0"/>
              <a:t>“Happy English.ru” </a:t>
            </a:r>
            <a:r>
              <a:rPr lang="ru-RU" altLang="ru-RU" smtClean="0"/>
              <a:t>К.И. Кауфман. М. Ю. Кауфман)</a:t>
            </a:r>
            <a:r>
              <a:rPr lang="en-US" altLang="ru-RU" smtClean="0"/>
              <a:t>;</a:t>
            </a:r>
          </a:p>
          <a:p>
            <a:r>
              <a:rPr lang="ru-RU" altLang="ru-RU" smtClean="0"/>
              <a:t>Таблицы, схемы, графики;</a:t>
            </a:r>
          </a:p>
          <a:p>
            <a:r>
              <a:rPr lang="ru-RU" altLang="ru-RU" smtClean="0"/>
              <a:t>Иллюстрации.</a:t>
            </a:r>
          </a:p>
        </p:txBody>
      </p:sp>
    </p:spTree>
    <p:extLst>
      <p:ext uri="{BB962C8B-B14F-4D97-AF65-F5344CB8AC3E}">
        <p14:creationId xmlns:p14="http://schemas.microsoft.com/office/powerpoint/2010/main" val="29490482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522283">
            <a:off x="5143500" y="2333625"/>
            <a:ext cx="2859088" cy="4094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95738" y="188913"/>
            <a:ext cx="4392612" cy="71913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4" name="Рисунок 3" descr="C:\Users\Alexey\Desktop\Обложки\Kur_Bird_Cov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256819">
            <a:off x="290513" y="193675"/>
            <a:ext cx="1662112" cy="2320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600974">
            <a:off x="1852613" y="1782763"/>
            <a:ext cx="2790825" cy="3883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47393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909776">
            <a:off x="3830638" y="1174750"/>
            <a:ext cx="1714500" cy="172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916113"/>
            <a:ext cx="3124200" cy="426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973476">
            <a:off x="2192338" y="1493838"/>
            <a:ext cx="1852612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324552">
            <a:off x="250825" y="188913"/>
            <a:ext cx="1593850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995738" y="188913"/>
            <a:ext cx="4392612" cy="71913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25" y="3500438"/>
            <a:ext cx="5313363" cy="3103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108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/>
          <a:lstStyle/>
          <a:p>
            <a:r>
              <a:rPr lang="ru-RU" altLang="ru-RU" smtClean="0"/>
              <a:t>Проектные работы. </a:t>
            </a:r>
            <a:r>
              <a:rPr lang="en-US" altLang="ru-RU" smtClean="0"/>
              <a:t>Millie-3.</a:t>
            </a:r>
            <a:endParaRPr lang="ru-RU" altLang="ru-RU" smtClean="0"/>
          </a:p>
        </p:txBody>
      </p:sp>
      <p:pic>
        <p:nvPicPr>
          <p:cNvPr id="18435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1031875"/>
            <a:ext cx="4175125" cy="5662613"/>
          </a:xfrm>
          <a:noFill/>
        </p:spPr>
      </p:pic>
    </p:spTree>
    <p:extLst>
      <p:ext uri="{BB962C8B-B14F-4D97-AF65-F5344CB8AC3E}">
        <p14:creationId xmlns:p14="http://schemas.microsoft.com/office/powerpoint/2010/main" val="7499498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779462"/>
          </a:xfrm>
        </p:spPr>
        <p:txBody>
          <a:bodyPr/>
          <a:lstStyle/>
          <a:p>
            <a:r>
              <a:rPr lang="ru-RU" altLang="ru-RU" sz="2800" smtClean="0"/>
              <a:t>Опора на картинки. </a:t>
            </a:r>
            <a:r>
              <a:rPr lang="en-US" altLang="ru-RU" sz="2800" smtClean="0"/>
              <a:t>NME-6</a:t>
            </a:r>
            <a:endParaRPr lang="ru-RU" altLang="ru-RU" sz="2800" smtClean="0"/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8225" y="765175"/>
            <a:ext cx="4640263" cy="5970588"/>
          </a:xfrm>
          <a:noFill/>
        </p:spPr>
      </p:pic>
    </p:spTree>
    <p:extLst>
      <p:ext uri="{BB962C8B-B14F-4D97-AF65-F5344CB8AC3E}">
        <p14:creationId xmlns:p14="http://schemas.microsoft.com/office/powerpoint/2010/main" val="4247321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Немного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Конвенция </a:t>
            </a:r>
            <a:r>
              <a:rPr lang="ru-RU" dirty="0"/>
              <a:t>о борьбе с дискриминацией в области образования Принята Генеральной конференцией ООН по вопросам образования, науки и культуры  от  14.12.1960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Стандартные правила обеспечения равных возможностей для инвалидов Приняты резолюцией 48/96 Генеральной Ассамблеи  от  20.12.1993</a:t>
            </a:r>
          </a:p>
          <a:p>
            <a:pPr marL="0" indent="0">
              <a:buNone/>
            </a:pPr>
            <a:r>
              <a:rPr lang="ru-RU" dirty="0" err="1" smtClean="0"/>
              <a:t>Саламанкская</a:t>
            </a:r>
            <a:r>
              <a:rPr lang="ru-RU" dirty="0" smtClean="0"/>
              <a:t> </a:t>
            </a:r>
            <a:r>
              <a:rPr lang="ru-RU" dirty="0"/>
              <a:t>декларация о принципах, политике и практической деятельности в сфере образования лиц с особыми потребностями Саламанка, Испания  от  10.06.1994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Конвенция </a:t>
            </a:r>
            <a:r>
              <a:rPr lang="ru-RU" dirty="0"/>
              <a:t>о правах инвалидов Принята резолюцией 61/106 Генеральной Ассамблеи  от  13.12.2006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9380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850900"/>
          </a:xfrm>
        </p:spPr>
        <p:txBody>
          <a:bodyPr/>
          <a:lstStyle/>
          <a:p>
            <a:r>
              <a:rPr lang="ru-RU" altLang="ru-RU" sz="3600" smtClean="0"/>
              <a:t>Опоры на бланки. </a:t>
            </a:r>
            <a:r>
              <a:rPr lang="en-US" altLang="ru-RU" sz="3600" smtClean="0"/>
              <a:t>“HE.ru” 5 </a:t>
            </a:r>
            <a:r>
              <a:rPr lang="ru-RU" altLang="ru-RU" sz="3600" smtClean="0"/>
              <a:t>кл.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908050"/>
            <a:ext cx="4248150" cy="5821363"/>
          </a:xfrm>
          <a:noFill/>
        </p:spPr>
      </p:pic>
      <p:pic>
        <p:nvPicPr>
          <p:cNvPr id="2048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866775"/>
            <a:ext cx="4249737" cy="5857875"/>
          </a:xfrm>
          <a:noFill/>
        </p:spPr>
      </p:pic>
    </p:spTree>
    <p:extLst>
      <p:ext uri="{BB962C8B-B14F-4D97-AF65-F5344CB8AC3E}">
        <p14:creationId xmlns:p14="http://schemas.microsoft.com/office/powerpoint/2010/main" val="58634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smtClean="0"/>
              <a:t>Использование графических способов представления информации. </a:t>
            </a:r>
            <a:r>
              <a:rPr lang="en-US" altLang="ru-RU" sz="3200" smtClean="0"/>
              <a:t>Read Up</a:t>
            </a:r>
            <a:endParaRPr lang="ru-RU" altLang="ru-RU" sz="3200" smtClean="0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ru-RU" b="1" smtClean="0">
                <a:solidFill>
                  <a:srgbClr val="C00000"/>
                </a:solidFill>
              </a:rPr>
              <a:t>Визуальные образы для запоминания лексики</a:t>
            </a:r>
          </a:p>
          <a:p>
            <a:pPr marL="0" indent="0">
              <a:buFont typeface="Arial" charset="0"/>
              <a:buNone/>
            </a:pPr>
            <a:endParaRPr lang="ru-RU" altLang="ru-RU" smtClean="0"/>
          </a:p>
          <a:p>
            <a:pPr marL="0" indent="0">
              <a:buFont typeface="Arial" charset="0"/>
              <a:buNone/>
            </a:pPr>
            <a:endParaRPr lang="ru-RU" altLang="ru-RU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133600"/>
            <a:ext cx="3913187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24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Использование графических способов представления информации. </a:t>
            </a:r>
            <a:r>
              <a:rPr lang="en-US" sz="3600" dirty="0" smtClean="0"/>
              <a:t>Read Up</a:t>
            </a:r>
            <a:endParaRPr lang="ru-RU" sz="3600" b="1" dirty="0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844675"/>
            <a:ext cx="6264275" cy="4000500"/>
          </a:xfrm>
          <a:noFill/>
        </p:spPr>
      </p:pic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6227763" y="6092825"/>
            <a:ext cx="1144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</a:rPr>
              <a:t>Карты</a:t>
            </a:r>
          </a:p>
        </p:txBody>
      </p:sp>
    </p:spTree>
    <p:extLst>
      <p:ext uri="{BB962C8B-B14F-4D97-AF65-F5344CB8AC3E}">
        <p14:creationId xmlns:p14="http://schemas.microsoft.com/office/powerpoint/2010/main" val="411527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Использование графических способов представления информации. </a:t>
            </a:r>
            <a:r>
              <a:rPr lang="en-US" sz="3600" dirty="0" smtClean="0"/>
              <a:t>Read Up</a:t>
            </a:r>
            <a:endParaRPr lang="ru-RU" sz="3600" dirty="0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9188" y="1858963"/>
            <a:ext cx="6905625" cy="4010025"/>
          </a:xfrm>
          <a:noFill/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4859338" y="6021388"/>
            <a:ext cx="336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</a:rPr>
              <a:t>Логические таблицы</a:t>
            </a:r>
          </a:p>
        </p:txBody>
      </p:sp>
    </p:spTree>
    <p:extLst>
      <p:ext uri="{BB962C8B-B14F-4D97-AF65-F5344CB8AC3E}">
        <p14:creationId xmlns:p14="http://schemas.microsoft.com/office/powerpoint/2010/main" val="152328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Использование графических способов представления информации. </a:t>
            </a:r>
            <a:r>
              <a:rPr lang="en-US" sz="3600" dirty="0" smtClean="0"/>
              <a:t>Read Up</a:t>
            </a:r>
            <a:endParaRPr lang="ru-RU" sz="3600" dirty="0" smtClean="0"/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2133600"/>
            <a:ext cx="7392988" cy="3427413"/>
          </a:xfrm>
          <a:noFill/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900113" y="1484313"/>
            <a:ext cx="2547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</a:rPr>
              <a:t>Линия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211076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900113"/>
          </a:xfrm>
        </p:spPr>
        <p:txBody>
          <a:bodyPr/>
          <a:lstStyle/>
          <a:p>
            <a:r>
              <a:rPr lang="ru-RU" altLang="ru-RU" sz="3600" smtClean="0"/>
              <a:t>Мультисенсорный подход</a:t>
            </a:r>
            <a:r>
              <a:rPr lang="en-US" altLang="ru-RU" sz="3600" smtClean="0"/>
              <a:t>. Millie 2 </a:t>
            </a:r>
            <a:r>
              <a:rPr lang="ru-RU" altLang="ru-RU" sz="3600" smtClean="0"/>
              <a:t>кл.</a:t>
            </a:r>
            <a:endParaRPr lang="ru-RU" altLang="ru-RU" sz="3600" b="1" smtClean="0">
              <a:solidFill>
                <a:srgbClr val="993366"/>
              </a:solidFill>
              <a:latin typeface="Comic Sans MS" pitchFamily="66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7989888" cy="548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96905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Слабовидящие дети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учебников должны быть записаны в </a:t>
            </a:r>
            <a:r>
              <a:rPr lang="ru-RU" dirty="0" err="1" smtClean="0"/>
              <a:t>аудиоприложении</a:t>
            </a:r>
            <a:r>
              <a:rPr lang="ru-RU" dirty="0" smtClean="0"/>
              <a:t> (например </a:t>
            </a:r>
            <a:r>
              <a:rPr lang="en-US" dirty="0" smtClean="0"/>
              <a:t>“Happy English.ru”)</a:t>
            </a:r>
            <a:r>
              <a:rPr lang="ru-RU" dirty="0" smtClean="0"/>
              <a:t> так, чтобы ученики могли слушать в наушниках во время работы с текстами</a:t>
            </a:r>
            <a:r>
              <a:rPr lang="en-US" dirty="0" smtClean="0"/>
              <a:t>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Использовать белые мелки на доске и жирные линии. Проговаривать то, что пишется на доске.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Сажать детей ближе.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Давать четкие устные инструкции.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использовать в инструкциях требующие зрительной деятельности слова и выражения, как </a:t>
            </a:r>
            <a:r>
              <a:rPr lang="en-US" dirty="0" smtClean="0"/>
              <a:t>“over there”, “like this one” </a:t>
            </a:r>
            <a:r>
              <a:rPr lang="ru-RU" dirty="0" smtClean="0"/>
              <a:t>и т.д.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Назначать для таких учеников «помощников» из одноклассников, возможно по принципу дежурства</a:t>
            </a:r>
            <a:r>
              <a:rPr lang="en-US" dirty="0" smtClean="0"/>
              <a:t>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563241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611188" y="-16956"/>
            <a:ext cx="8064500" cy="56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</p:pic>
      <p:sp>
        <p:nvSpPr>
          <p:cNvPr id="27651" name="Rectangle 2"/>
          <p:cNvSpPr txBox="1">
            <a:spLocks noChangeArrowheads="1"/>
          </p:cNvSpPr>
          <p:nvPr/>
        </p:nvSpPr>
        <p:spPr bwMode="auto">
          <a:xfrm>
            <a:off x="925513" y="0"/>
            <a:ext cx="69945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400">
                <a:solidFill>
                  <a:schemeClr val="tx2"/>
                </a:solidFill>
              </a:rPr>
              <a:t>Использование песен</a:t>
            </a:r>
            <a:r>
              <a:rPr lang="en-US" altLang="ru-RU" sz="2400">
                <a:solidFill>
                  <a:schemeClr val="tx2"/>
                </a:solidFill>
              </a:rPr>
              <a:t>.</a:t>
            </a:r>
            <a:r>
              <a:rPr lang="ru-RU" altLang="ru-RU" sz="2400">
                <a:solidFill>
                  <a:schemeClr val="tx2"/>
                </a:solidFill>
              </a:rPr>
              <a:t> </a:t>
            </a:r>
            <a:r>
              <a:rPr lang="en-US" altLang="ru-RU" sz="2400">
                <a:solidFill>
                  <a:schemeClr val="tx2"/>
                </a:solidFill>
              </a:rPr>
              <a:t>HE.ru</a:t>
            </a:r>
            <a:r>
              <a:rPr lang="ru-RU" altLang="ru-RU" sz="2400">
                <a:solidFill>
                  <a:schemeClr val="tx2"/>
                </a:solidFill>
              </a:rPr>
              <a:t> </a:t>
            </a:r>
            <a:r>
              <a:rPr lang="en-US" altLang="ru-RU" sz="2400">
                <a:solidFill>
                  <a:schemeClr val="tx2"/>
                </a:solidFill>
              </a:rPr>
              <a:t> </a:t>
            </a:r>
            <a:r>
              <a:rPr lang="ru-RU" altLang="ru-RU" sz="2400">
                <a:solidFill>
                  <a:schemeClr val="tx2"/>
                </a:solidFill>
              </a:rPr>
              <a:t>для </a:t>
            </a:r>
            <a:r>
              <a:rPr lang="en-US" altLang="ru-RU" sz="2400">
                <a:solidFill>
                  <a:schemeClr val="tx2"/>
                </a:solidFill>
              </a:rPr>
              <a:t>4</a:t>
            </a:r>
            <a:r>
              <a:rPr lang="ru-RU" altLang="ru-RU" sz="2400">
                <a:solidFill>
                  <a:schemeClr val="tx2"/>
                </a:solidFill>
              </a:rPr>
              <a:t> класса (1 часть)</a:t>
            </a:r>
          </a:p>
        </p:txBody>
      </p:sp>
      <p:pic>
        <p:nvPicPr>
          <p:cNvPr id="27652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-26988"/>
            <a:ext cx="1042987" cy="143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29319" flipH="1">
            <a:off x="6134894" y="3032919"/>
            <a:ext cx="1895475" cy="184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20389" flipH="1">
            <a:off x="113506" y="3906044"/>
            <a:ext cx="1895475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615950"/>
            <a:ext cx="4535488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836613"/>
            <a:ext cx="2305050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166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Дети с нарушениями опорно-двигательного аппарата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Нужен легкий доступ ко всем частям класса.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Использовать демонстрационный стол и плакаты или интерактивные плакаты.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Поощряйте учеников максимально участвовать в выполнении всех заданий.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Организуйте дежурство «помощников»</a:t>
            </a:r>
            <a:r>
              <a:rPr lang="en-US" dirty="0" smtClean="0"/>
              <a:t>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Фокусируйте внимание на интеллектуальном вкладе в работу, например решение проблем, сбор и организация информации и т.д.  так, чтобы успех не зависел от выполнения физических действий</a:t>
            </a:r>
            <a:r>
              <a:rPr lang="en-US" dirty="0" smtClean="0"/>
              <a:t>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Помогайте ученикам бороться с разочарованием от того, что они не могут выполнять все задания на одинаковом уровне с детьми без ОВЗ.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737327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Интерактивные плакаты</a:t>
            </a:r>
          </a:p>
        </p:txBody>
      </p:sp>
      <p:pic>
        <p:nvPicPr>
          <p:cNvPr id="29699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2838" y="1447800"/>
            <a:ext cx="7375525" cy="4572000"/>
          </a:xfrm>
          <a:noFill/>
        </p:spPr>
      </p:pic>
    </p:spTree>
    <p:extLst>
      <p:ext uri="{BB962C8B-B14F-4D97-AF65-F5344CB8AC3E}">
        <p14:creationId xmlns:p14="http://schemas.microsoft.com/office/powerpoint/2010/main" val="219689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Цель инклюзивного </a:t>
            </a:r>
            <a:r>
              <a:rPr lang="ru-RU" dirty="0"/>
              <a:t>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 Целью инклюзивного образования  является преодоление социальных, физиологических  и психологических барьеров на пути приобщения ребенка с ОВЗ к общему образованию, введение в его в культуру, приобщение к жизни в социуме.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4797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43000"/>
          </a:xfrm>
        </p:spPr>
        <p:txBody>
          <a:bodyPr>
            <a:normAutofit fontScale="90000"/>
          </a:bodyPr>
          <a:lstStyle/>
          <a:p>
            <a:r>
              <a:rPr lang="ru-RU" altLang="ru-RU" sz="2800" b="1" smtClean="0"/>
              <a:t>Обучающие компьютерные программы к курсам </a:t>
            </a:r>
            <a:r>
              <a:rPr lang="en-US" altLang="ru-RU" sz="2800" b="1" smtClean="0"/>
              <a:t>“Happy English.ru”, “Millie – New Millennium English”, “Enjoy English”</a:t>
            </a:r>
            <a:r>
              <a:rPr lang="ru-RU" altLang="ru-RU" sz="2800" b="1" smtClean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Упражнения на </a:t>
            </a:r>
            <a:r>
              <a:rPr lang="ru-RU" dirty="0" err="1"/>
              <a:t>аудирование</a:t>
            </a:r>
            <a:r>
              <a:rPr lang="ru-RU" dirty="0"/>
              <a:t> (2-4 классы)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Упражнения на отработку лексики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Упражнения на отработку грамматики (включая грамматическое моделирование в ОКП к </a:t>
            </a:r>
            <a:r>
              <a:rPr lang="en-US" dirty="0"/>
              <a:t>“Enjoy English”</a:t>
            </a:r>
            <a:r>
              <a:rPr lang="ru-RU" dirty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Упражнения на чтение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Упражнения – опоры для говорения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Подготовка к </a:t>
            </a:r>
            <a:r>
              <a:rPr lang="ru-RU" dirty="0" smtClean="0"/>
              <a:t>ОГЭ </a:t>
            </a:r>
            <a:r>
              <a:rPr lang="ru-RU" dirty="0"/>
              <a:t>и ЕГЭ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Тесты (в электронных приложениях)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Материалы для проектных работ (в электронных приложениях)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Электронный журнал с записью результатов работы ученика (с 5 класса</a:t>
            </a:r>
            <a:r>
              <a:rPr lang="ru-RU" dirty="0" smtClean="0"/>
              <a:t>)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Электронная доставка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195969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205788" cy="1008063"/>
          </a:xfrm>
        </p:spPr>
        <p:txBody>
          <a:bodyPr/>
          <a:lstStyle/>
          <a:p>
            <a:endParaRPr lang="ru-RU" altLang="ru-RU" sz="2800" smtClean="0"/>
          </a:p>
        </p:txBody>
      </p:sp>
      <p:pic>
        <p:nvPicPr>
          <p:cNvPr id="31747" name="Picture 7" descr="NME6_Jingle_bells don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196975"/>
            <a:ext cx="7272337" cy="5222875"/>
          </a:xfrm>
        </p:spPr>
      </p:pic>
    </p:spTree>
    <p:extLst>
      <p:ext uri="{BB962C8B-B14F-4D97-AF65-F5344CB8AC3E}">
        <p14:creationId xmlns:p14="http://schemas.microsoft.com/office/powerpoint/2010/main" val="160717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Ученики с проблемами в эмоциональной сфере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Создавайте комфортную ситуацию в классе, в том числе ситуацию успеха.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Наделяйте учеников ответственностью (например, за подготовку проектора, уход а цветами и т.д.). Обязательно хвалите за старание.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Давайте ученикам возможность выбирать упражнения для самостоятельной работы. Предлагайте поделиться итогами такой работы с одноклассниками.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Организуйте пары или </a:t>
            </a:r>
            <a:r>
              <a:rPr lang="ru-RU" dirty="0" err="1" smtClean="0"/>
              <a:t>микрогруппы</a:t>
            </a:r>
            <a:r>
              <a:rPr lang="ru-RU" dirty="0" smtClean="0"/>
              <a:t> с учениками с положительным поведением.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Обсудите правила поведения в классе и часто напоминайте о них.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Начинайте урок с знакомства с тем, что дети будут делать на уроке. Таким ученикам нужна четкая структура!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Сажайте таких учеников подальше от всего, что может их отвлечь (слишком разговорчивый одноклассник, плакат, шкаф с игрушками и т.д.).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Используйте короткие и быстрые упражнения. Сразу по выполнении объявляйте результаты и не забывайте хвалить учеников.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777919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200" smtClean="0"/>
              <a:t>Правила поведения в классе. </a:t>
            </a:r>
            <a:r>
              <a:rPr lang="en-US" altLang="ru-RU" sz="3200" smtClean="0"/>
              <a:t>“NME” </a:t>
            </a:r>
            <a:r>
              <a:rPr lang="ru-RU" altLang="ru-RU" sz="3200" smtClean="0"/>
              <a:t>6 кл.</a:t>
            </a:r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62250" y="908050"/>
            <a:ext cx="4224338" cy="5761038"/>
          </a:xfrm>
          <a:noFill/>
        </p:spPr>
      </p:pic>
    </p:spTree>
    <p:extLst>
      <p:ext uri="{BB962C8B-B14F-4D97-AF65-F5344CB8AC3E}">
        <p14:creationId xmlns:p14="http://schemas.microsoft.com/office/powerpoint/2010/main" val="250854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Ученики с синдромом дефицита внимания и </a:t>
            </a:r>
            <a:r>
              <a:rPr lang="ru-RU" dirty="0" err="1" smtClean="0"/>
              <a:t>гиперактивности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 трудом следуют инструкциям;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умеют играть тихо;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Очень много говорят;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Ерзают за столом;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Говорят не подумав;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Легко отвлекаются;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Часто играют в опасные игры не думая о последствиях;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умеют дожидаться своей очереди;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Часто не слушают;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 трудом концентрируют внимание;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могут усидеть на месте;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Перескакивают с одного упражнения на другое.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326288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Ученики с синдромом дефицита внимания и </a:t>
            </a:r>
            <a:r>
              <a:rPr lang="ru-RU" dirty="0" err="1" smtClean="0"/>
              <a:t>гиперактивности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Давайте краткие и четкие инструкции. Разбивайте материал на маленькие порции.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Объясните правила поведения.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Ведите мониторинг работы, особенно при смене упражнений.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Поддерживайте зрительный контакт.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Учитывайте время внимания учеников. При необходимости делайте перерывы.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Договоритесь об условном знаке чтобы показать ученику что он отвлекся или неправильно себя ведет.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Давайте инструкции в письменном виде и устно.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Предупреждайте заранее о смене видов деятельности.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Обязательно давайте такие задания, с которыми ученик сможет справиться.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Ограничивайте количество (но не сложность) домашнего задания.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Давайте достаточно времени чтобы ученик мог переключиться или завершить задание.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706222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154781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 descr="https://pp.vk.me/c630718/v630718776/3b5f2/V7EAjTqdnd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052513"/>
            <a:ext cx="627062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0825" y="3860800"/>
            <a:ext cx="2376488" cy="18002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Стратегия поискового чтения, развитие анализа и синтеза информации.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Опоры.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3286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89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773238"/>
            <a:ext cx="7445375" cy="4838700"/>
          </a:xfrm>
        </p:spPr>
      </p:pic>
    </p:spTree>
    <p:extLst>
      <p:ext uri="{BB962C8B-B14F-4D97-AF65-F5344CB8AC3E}">
        <p14:creationId xmlns:p14="http://schemas.microsoft.com/office/powerpoint/2010/main" val="244773961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altLang="ru-RU" dirty="0" smtClean="0"/>
              <a:t>Подводя итоги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 детей с ОВЗ, есть особые образовательные потребности;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Потребности зависят от особенностей здоровья;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Инклюзивное образование дает возможность социализации детям с ОВЗ;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Инклюзивное обучение дает возможности развития чувства толерантности;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Формы организации обучения возможны в различных педагогических ситуациях.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206421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2" b="6070"/>
          <a:stretch/>
        </p:blipFill>
        <p:spPr bwMode="auto">
          <a:xfrm>
            <a:off x="85519" y="0"/>
            <a:ext cx="88372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512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</a:t>
            </a:r>
            <a:r>
              <a:rPr lang="ru-RU" dirty="0"/>
              <a:t>инклюзивного образования: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256584"/>
          </a:xfrm>
        </p:spPr>
        <p:txBody>
          <a:bodyPr>
            <a:normAutofit fontScale="47500" lnSpcReduction="20000"/>
          </a:bodyPr>
          <a:lstStyle/>
          <a:p>
            <a:r>
              <a:rPr lang="ru-RU" sz="5500" dirty="0" smtClean="0"/>
              <a:t>Ценность </a:t>
            </a:r>
            <a:r>
              <a:rPr lang="ru-RU" sz="5500" dirty="0"/>
              <a:t>человека не зависит от его способностей и достижений;</a:t>
            </a:r>
          </a:p>
          <a:p>
            <a:r>
              <a:rPr lang="ru-RU" sz="5500" dirty="0"/>
              <a:t>Каждый человек способен чувствовать и думать;</a:t>
            </a:r>
          </a:p>
          <a:p>
            <a:r>
              <a:rPr lang="ru-RU" sz="5500" dirty="0"/>
              <a:t>Каждый человек имеет право на общение и на то, чтобы быть услышанным;</a:t>
            </a:r>
          </a:p>
          <a:p>
            <a:r>
              <a:rPr lang="ru-RU" sz="5500" dirty="0"/>
              <a:t>Все люди нуждаются друг в друге;</a:t>
            </a:r>
          </a:p>
          <a:p>
            <a:r>
              <a:rPr lang="ru-RU" sz="5500" dirty="0"/>
              <a:t>Подлинное образование может осуществляться только в контексте реальных взаимоотношений;</a:t>
            </a:r>
          </a:p>
          <a:p>
            <a:r>
              <a:rPr lang="ru-RU" sz="5500" dirty="0"/>
              <a:t>Все люди нуждаются в поддержке и дружбе ровесников;</a:t>
            </a:r>
          </a:p>
          <a:p>
            <a:r>
              <a:rPr lang="ru-RU" sz="5500" dirty="0"/>
              <a:t>Для всех обучающихся достижение прогресса скорее может быть в том, что они могут делать, чем в том, что не могут</a:t>
            </a:r>
            <a:r>
              <a:rPr lang="ru-RU" sz="5500" dirty="0" smtClean="0"/>
              <a:t>;</a:t>
            </a:r>
            <a:endParaRPr lang="ru-RU" sz="5500" dirty="0"/>
          </a:p>
        </p:txBody>
      </p:sp>
    </p:spTree>
    <p:extLst>
      <p:ext uri="{BB962C8B-B14F-4D97-AF65-F5344CB8AC3E}">
        <p14:creationId xmlns:p14="http://schemas.microsoft.com/office/powerpoint/2010/main" val="7035055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ction march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9"/>
            <a:ext cx="8352928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506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340352" cy="1470025"/>
          </a:xfrm>
        </p:spPr>
        <p:txBody>
          <a:bodyPr/>
          <a:lstStyle/>
          <a:p>
            <a:r>
              <a:rPr lang="ru-RU" dirty="0" smtClean="0"/>
              <a:t>Как получить скидку 10%?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568952" cy="4752528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Напишите письмо на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shop@titul.ru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Font typeface="Arial" pitchFamily="34" charset="0"/>
              <a:buAutoNum type="arabicParenR"/>
            </a:pPr>
            <a:r>
              <a:rPr lang="ru-RU" u="sng" dirty="0" smtClean="0">
                <a:solidFill>
                  <a:schemeClr val="tx1"/>
                </a:solidFill>
              </a:rPr>
              <a:t>Тема письма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sz="4300" b="1" dirty="0" smtClean="0">
                <a:solidFill>
                  <a:srgbClr val="FF0000"/>
                </a:solidFill>
              </a:rPr>
              <a:t>ОКП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В письме укажите свой </a:t>
            </a:r>
            <a:r>
              <a:rPr lang="ru-RU" u="sng" dirty="0" smtClean="0">
                <a:solidFill>
                  <a:schemeClr val="tx1"/>
                </a:solidFill>
              </a:rPr>
              <a:t>полный почтовый адрес, название книги или компьютерной программы и количество экземпляров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Код действует </a:t>
            </a:r>
            <a:r>
              <a:rPr lang="ru-RU" u="sng" dirty="0" smtClean="0">
                <a:solidFill>
                  <a:schemeClr val="tx1"/>
                </a:solidFill>
              </a:rPr>
              <a:t>до </a:t>
            </a:r>
            <a:r>
              <a:rPr lang="ru-RU" u="sng" dirty="0" smtClean="0">
                <a:solidFill>
                  <a:schemeClr val="tx1"/>
                </a:solidFill>
              </a:rPr>
              <a:t> 1 июня </a:t>
            </a:r>
            <a:r>
              <a:rPr lang="ru-RU" u="sng" dirty="0" smtClean="0">
                <a:solidFill>
                  <a:schemeClr val="tx1"/>
                </a:solidFill>
              </a:rPr>
              <a:t>23:59</a:t>
            </a:r>
            <a:r>
              <a:rPr lang="en-US" u="sng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московскому времени.</a:t>
            </a:r>
          </a:p>
          <a:p>
            <a:pPr marL="514350" indent="-514350" algn="l">
              <a:buFont typeface="Arial" pitchFamily="34" charset="0"/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Скидка действует </a:t>
            </a:r>
            <a:r>
              <a:rPr lang="ru-RU" u="sng" dirty="0" smtClean="0">
                <a:solidFill>
                  <a:schemeClr val="tx1"/>
                </a:solidFill>
              </a:rPr>
              <a:t>на покупку </a:t>
            </a:r>
            <a:r>
              <a:rPr lang="ru-RU" u="sng" dirty="0" smtClean="0">
                <a:solidFill>
                  <a:schemeClr val="tx1"/>
                </a:solidFill>
              </a:rPr>
              <a:t>всех обучающих </a:t>
            </a:r>
            <a:r>
              <a:rPr lang="ru-RU" u="sng" dirty="0" smtClean="0">
                <a:solidFill>
                  <a:schemeClr val="tx1"/>
                </a:solidFill>
              </a:rPr>
              <a:t>компьютерные </a:t>
            </a:r>
            <a:r>
              <a:rPr lang="ru-RU" u="sng" dirty="0" smtClean="0">
                <a:solidFill>
                  <a:schemeClr val="tx1"/>
                </a:solidFill>
              </a:rPr>
              <a:t>программ </a:t>
            </a:r>
            <a:r>
              <a:rPr lang="ru-RU" dirty="0" smtClean="0">
                <a:solidFill>
                  <a:schemeClr val="tx1"/>
                </a:solidFill>
              </a:rPr>
              <a:t>только </a:t>
            </a:r>
            <a:r>
              <a:rPr lang="ru-RU" dirty="0" smtClean="0">
                <a:solidFill>
                  <a:schemeClr val="tx1"/>
                </a:solidFill>
              </a:rPr>
              <a:t>при заказе через </a:t>
            </a:r>
            <a:r>
              <a:rPr lang="ru-RU" u="sng" dirty="0" smtClean="0">
                <a:solidFill>
                  <a:schemeClr val="tx1"/>
                </a:solidFill>
              </a:rPr>
              <a:t>электронную почту.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3514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Буду рад отзывам и вопросам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47664" y="3789040"/>
            <a:ext cx="6336704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Буров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Илья Михайлович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600" b="1" baseline="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noProof="0" dirty="0" smtClean="0">
                <a:hlinkClick r:id="rId3"/>
              </a:rPr>
              <a:t>bim@titul.ru</a:t>
            </a:r>
            <a:r>
              <a:rPr lang="en-US" sz="2800" b="1" noProof="0" dirty="0" smtClean="0"/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</a:t>
            </a:r>
            <a:r>
              <a:rPr lang="ru-RU" dirty="0"/>
              <a:t>инклюзивного образования: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256584"/>
          </a:xfrm>
        </p:spPr>
        <p:txBody>
          <a:bodyPr>
            <a:normAutofit fontScale="47500" lnSpcReduction="20000"/>
          </a:bodyPr>
          <a:lstStyle/>
          <a:p>
            <a:r>
              <a:rPr lang="ru-RU" sz="5500" dirty="0"/>
              <a:t>Разнообразие усиливает все стороны жизни человека.</a:t>
            </a:r>
          </a:p>
          <a:p>
            <a:r>
              <a:rPr lang="ru-RU" sz="5500" dirty="0"/>
              <a:t>Каждый ребенок имеет основное право на образование и должен иметь возможность получать и поддерживать приемлемый уровень знаний.</a:t>
            </a:r>
          </a:p>
          <a:p>
            <a:r>
              <a:rPr lang="ru-RU" sz="5500" dirty="0"/>
              <a:t>Каждый ребенок имеет уникальные особенности, интересы, способности и учебные потребности.</a:t>
            </a:r>
          </a:p>
          <a:p>
            <a:r>
              <a:rPr lang="ru-RU" sz="5500" dirty="0"/>
              <a:t>Необходимо разрабатывать системы образования и выполнять образовательные программы так, чтобы принимать во внимание широкое разнообразие этих особенностей и потребностей.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11521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Инклюзивное образование призвано решить следующие 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создание </a:t>
            </a:r>
            <a:r>
              <a:rPr lang="ru-RU" sz="2400" dirty="0"/>
              <a:t>адаптивной образовательной среды, обеспечивающей удовлетворение как общих, так и особых образовательных потребностей ребенка с ОВЗ; </a:t>
            </a:r>
            <a:endParaRPr lang="ru-RU" sz="2400" dirty="0" smtClean="0"/>
          </a:p>
          <a:p>
            <a:r>
              <a:rPr lang="ru-RU" sz="2400" dirty="0" smtClean="0"/>
              <a:t>обеспечение </a:t>
            </a:r>
            <a:r>
              <a:rPr lang="ru-RU" sz="2400" dirty="0"/>
              <a:t>индивидуального педагогического подхода к ребенку с ОВЗ с учетом специфики и выраженности нарушения развития, социального опыта, индивидуальных и семейных </a:t>
            </a:r>
            <a:r>
              <a:rPr lang="ru-RU" sz="2400" dirty="0" smtClean="0"/>
              <a:t>ресурсов;</a:t>
            </a:r>
          </a:p>
          <a:p>
            <a:r>
              <a:rPr lang="ru-RU" sz="2400" dirty="0" smtClean="0"/>
              <a:t>построение </a:t>
            </a:r>
            <a:r>
              <a:rPr lang="ru-RU" sz="2400" dirty="0"/>
              <a:t>обучения особым образом – с  выделением специальных задач, разделов содержания обучения, а также методов, приемов и средств достижения тех образовательных задач, которые в условиях нормы достигаются традиционными </a:t>
            </a:r>
            <a:r>
              <a:rPr lang="ru-RU" sz="2400" dirty="0" smtClean="0"/>
              <a:t>способами;</a:t>
            </a:r>
          </a:p>
        </p:txBody>
      </p:sp>
    </p:spTree>
    <p:extLst>
      <p:ext uri="{BB962C8B-B14F-4D97-AF65-F5344CB8AC3E}">
        <p14:creationId xmlns:p14="http://schemas.microsoft.com/office/powerpoint/2010/main" val="442997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Инклюзивное образование призвано решить следующие 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r>
              <a:rPr lang="ru-RU" sz="2000" dirty="0"/>
              <a:t>интеграция процесса освоения знаний и учебных навыков и процесса развития социального опыта, жизненных компетенций; обеспечение психолого-педагогического сопровождения процесса интеграции детей с ОВЗ в образовательную и социальную среду, содействия ребенку и его  семье, помощи педагогам; разработка специализированных программно-методических комплексов для обучения детей с ОВЗ;</a:t>
            </a:r>
          </a:p>
          <a:p>
            <a:r>
              <a:rPr lang="ru-RU" sz="2000" dirty="0"/>
              <a:t>координация и взаимодействие специалистов разного профиля и родителей, вовлеченных в процессе образования; повышение профессиональной компетентности педагогов в вопросах обучения и развития детей с ОВЗ различной специфики и выраженности;</a:t>
            </a:r>
          </a:p>
          <a:p>
            <a:r>
              <a:rPr lang="ru-RU" sz="2000" dirty="0"/>
              <a:t>формирование толерантного восприятия и отношения участников образовательного процесса к различным нарушениям развития и детям с ОВЗ.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898992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1218</TotalTime>
  <Words>2275</Words>
  <Application>Microsoft Office PowerPoint</Application>
  <PresentationFormat>Экран (4:3)</PresentationFormat>
  <Paragraphs>274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Основы организации инклюзивного обучения в общеобразовательной школе по предмету  «Иностранный язык» </vt:lpstr>
      <vt:lpstr>Немного истории</vt:lpstr>
      <vt:lpstr>Немного истории</vt:lpstr>
      <vt:lpstr>Немного истории</vt:lpstr>
      <vt:lpstr>Цель инклюзивного образования</vt:lpstr>
      <vt:lpstr>Принципы инклюзивного образования: </vt:lpstr>
      <vt:lpstr>Принципы инклюзивного образования: </vt:lpstr>
      <vt:lpstr>Инклюзивное образование призвано решить следующие задачи:</vt:lpstr>
      <vt:lpstr>Инклюзивное образование призвано решить следующие задачи:</vt:lpstr>
      <vt:lpstr>Возможности инклюзивного образования </vt:lpstr>
      <vt:lpstr>Возможные проблемы детей с ограниченными возможностями здоровья: </vt:lpstr>
      <vt:lpstr>ОВЗ</vt:lpstr>
      <vt:lpstr>Нормативные документы учителя</vt:lpstr>
      <vt:lpstr>Нормативные документы учителя</vt:lpstr>
      <vt:lpstr>Инклюзивное образование (документы учителя)</vt:lpstr>
      <vt:lpstr>Способы организации занятий и приемы</vt:lpstr>
      <vt:lpstr>Flipped-classroom</vt:lpstr>
      <vt:lpstr>Blended learning</vt:lpstr>
      <vt:lpstr>Преимущества Blended learning </vt:lpstr>
      <vt:lpstr>Разные модели смешанного обучения</vt:lpstr>
      <vt:lpstr>Портфолио обучающегося</vt:lpstr>
      <vt:lpstr>Метапредметный портфель</vt:lpstr>
      <vt:lpstr>Презентация PowerPoint</vt:lpstr>
      <vt:lpstr>Презентация PowerPoint</vt:lpstr>
      <vt:lpstr>Презентация PowerPoint</vt:lpstr>
      <vt:lpstr>Разрезной материал</vt:lpstr>
      <vt:lpstr>Презентация PowerPoint</vt:lpstr>
      <vt:lpstr>Презентация PowerPoint</vt:lpstr>
      <vt:lpstr>Умение строить высказывание в письменной форме, ИКТ-компетенция</vt:lpstr>
      <vt:lpstr>Презентация PowerPoint</vt:lpstr>
      <vt:lpstr>Презентация PowerPoint</vt:lpstr>
      <vt:lpstr>Дистанционные возможности:</vt:lpstr>
      <vt:lpstr>Приемы обучения детей с ОВЗ</vt:lpstr>
      <vt:lpstr>Глухие и слабослышащие дети</vt:lpstr>
      <vt:lpstr>Визуальные опоры</vt:lpstr>
      <vt:lpstr>Презентация PowerPoint</vt:lpstr>
      <vt:lpstr>Презентация PowerPoint</vt:lpstr>
      <vt:lpstr>Проектные работы. Millie-3.</vt:lpstr>
      <vt:lpstr>Опора на картинки. NME-6</vt:lpstr>
      <vt:lpstr>Опоры на бланки. “HE.ru” 5 кл.</vt:lpstr>
      <vt:lpstr>Использование графических способов представления информации. Read Up</vt:lpstr>
      <vt:lpstr>Использование графических способов представления информации. Read Up</vt:lpstr>
      <vt:lpstr>Использование графических способов представления информации. Read Up</vt:lpstr>
      <vt:lpstr>Использование графических способов представления информации. Read Up</vt:lpstr>
      <vt:lpstr>Мультисенсорный подход. Millie 2 кл.</vt:lpstr>
      <vt:lpstr>Слабовидящие дети</vt:lpstr>
      <vt:lpstr>Презентация PowerPoint</vt:lpstr>
      <vt:lpstr>Дети с нарушениями опорно-двигательного аппарата</vt:lpstr>
      <vt:lpstr>Интерактивные плакаты</vt:lpstr>
      <vt:lpstr>Обучающие компьютерные программы к курсам “Happy English.ru”, “Millie – New Millennium English”, “Enjoy English” </vt:lpstr>
      <vt:lpstr>Презентация PowerPoint</vt:lpstr>
      <vt:lpstr>Ученики с проблемами в эмоциональной сфере</vt:lpstr>
      <vt:lpstr>Правила поведения в классе. “NME” 6 кл.</vt:lpstr>
      <vt:lpstr>Ученики с синдромом дефицита внимания и гиперактивности</vt:lpstr>
      <vt:lpstr>Ученики с синдромом дефицита внимания и гиперактивности</vt:lpstr>
      <vt:lpstr>Презентация PowerPoint</vt:lpstr>
      <vt:lpstr>Презентация PowerPoint</vt:lpstr>
      <vt:lpstr>Подводя итоги</vt:lpstr>
      <vt:lpstr>Презентация PowerPoint</vt:lpstr>
      <vt:lpstr>Презентация PowerPoint</vt:lpstr>
      <vt:lpstr>Как получить скидку 10%?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повышения мотивации на уроках английского языка  (на примерах УМК, учебных пособий и обучающих компьютерных программ издательства «Титул»)</dc:title>
  <dc:creator>titul</dc:creator>
  <cp:lastModifiedBy>Илья</cp:lastModifiedBy>
  <cp:revision>101</cp:revision>
  <dcterms:modified xsi:type="dcterms:W3CDTF">2017-05-30T18:11:58Z</dcterms:modified>
</cp:coreProperties>
</file>