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354" r:id="rId3"/>
    <p:sldId id="355" r:id="rId4"/>
    <p:sldId id="428" r:id="rId5"/>
    <p:sldId id="429" r:id="rId6"/>
    <p:sldId id="421" r:id="rId7"/>
    <p:sldId id="410" r:id="rId8"/>
    <p:sldId id="356" r:id="rId9"/>
    <p:sldId id="302" r:id="rId10"/>
    <p:sldId id="303" r:id="rId11"/>
    <p:sldId id="422" r:id="rId12"/>
    <p:sldId id="305" r:id="rId13"/>
    <p:sldId id="306" r:id="rId14"/>
    <p:sldId id="353" r:id="rId15"/>
    <p:sldId id="425" r:id="rId16"/>
    <p:sldId id="426" r:id="rId17"/>
    <p:sldId id="357" r:id="rId18"/>
    <p:sldId id="427" r:id="rId19"/>
    <p:sldId id="359" r:id="rId20"/>
    <p:sldId id="259" r:id="rId21"/>
    <p:sldId id="360" r:id="rId22"/>
    <p:sldId id="361" r:id="rId23"/>
    <p:sldId id="262" r:id="rId24"/>
    <p:sldId id="362" r:id="rId25"/>
    <p:sldId id="377" r:id="rId26"/>
    <p:sldId id="287" r:id="rId27"/>
    <p:sldId id="378" r:id="rId28"/>
    <p:sldId id="289" r:id="rId29"/>
    <p:sldId id="379" r:id="rId30"/>
    <p:sldId id="365" r:id="rId31"/>
    <p:sldId id="366" r:id="rId32"/>
    <p:sldId id="367" r:id="rId33"/>
    <p:sldId id="419" r:id="rId34"/>
    <p:sldId id="380" r:id="rId35"/>
    <p:sldId id="396" r:id="rId36"/>
    <p:sldId id="397" r:id="rId37"/>
    <p:sldId id="412" r:id="rId38"/>
    <p:sldId id="415" r:id="rId39"/>
    <p:sldId id="414" r:id="rId40"/>
    <p:sldId id="398" r:id="rId41"/>
    <p:sldId id="399" r:id="rId42"/>
    <p:sldId id="416" r:id="rId43"/>
    <p:sldId id="417" r:id="rId44"/>
    <p:sldId id="411" r:id="rId45"/>
    <p:sldId id="418" r:id="rId46"/>
    <p:sldId id="420" r:id="rId47"/>
    <p:sldId id="364" r:id="rId48"/>
    <p:sldId id="423" r:id="rId49"/>
    <p:sldId id="424" r:id="rId50"/>
    <p:sldId id="352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 varScale="1">
        <p:scale>
          <a:sx n="68" d="100"/>
          <a:sy n="68" d="100"/>
        </p:scale>
        <p:origin x="7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D36C1D-5783-4A98-A922-BDEFA03628DE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69D0F85-B996-418A-8225-0027098284FD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/>
            <a:t>Уровень актуального развития</a:t>
          </a:r>
        </a:p>
        <a:p>
          <a:pPr marL="0" lvl="0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dirty="0"/>
        </a:p>
      </dgm:t>
    </dgm:pt>
    <dgm:pt modelId="{BB6044CB-36FA-471C-B59B-2489DFEF4FBF}" type="parTrans" cxnId="{4327A6B8-E07E-4A33-9834-B190FDC35AF4}">
      <dgm:prSet/>
      <dgm:spPr/>
      <dgm:t>
        <a:bodyPr/>
        <a:lstStyle/>
        <a:p>
          <a:endParaRPr lang="ru-RU"/>
        </a:p>
      </dgm:t>
    </dgm:pt>
    <dgm:pt modelId="{9A606BE0-AE36-4BB3-AF76-D0F57BACFBCF}" type="sibTrans" cxnId="{4327A6B8-E07E-4A33-9834-B190FDC35AF4}">
      <dgm:prSet/>
      <dgm:spPr/>
      <dgm:t>
        <a:bodyPr/>
        <a:lstStyle/>
        <a:p>
          <a:endParaRPr lang="ru-RU"/>
        </a:p>
      </dgm:t>
    </dgm:pt>
    <dgm:pt modelId="{FDD71E8A-0278-460C-91F3-67DC1BE87F8A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/>
            <a:t>Зона ближайшего развития</a:t>
          </a:r>
        </a:p>
        <a:p>
          <a:pPr marL="0" lvl="0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dirty="0"/>
        </a:p>
      </dgm:t>
    </dgm:pt>
    <dgm:pt modelId="{B56C2E99-BC66-49B8-A6D2-8DD3B9502FDC}" type="parTrans" cxnId="{B6986711-0AF0-49AC-A406-DD7A51C3C5B9}">
      <dgm:prSet/>
      <dgm:spPr/>
      <dgm:t>
        <a:bodyPr/>
        <a:lstStyle/>
        <a:p>
          <a:endParaRPr lang="ru-RU"/>
        </a:p>
      </dgm:t>
    </dgm:pt>
    <dgm:pt modelId="{9F5BFA72-2995-4EDA-A7E5-BB532A7FD129}" type="sibTrans" cxnId="{B6986711-0AF0-49AC-A406-DD7A51C3C5B9}">
      <dgm:prSet/>
      <dgm:spPr/>
      <dgm:t>
        <a:bodyPr/>
        <a:lstStyle/>
        <a:p>
          <a:endParaRPr lang="ru-RU"/>
        </a:p>
      </dgm:t>
    </dgm:pt>
    <dgm:pt modelId="{3B65805F-EDD8-4170-A381-C64369ECBCE6}">
      <dgm:prSet phldrT="[Текст]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endParaRPr lang="ru-RU" dirty="0"/>
        </a:p>
      </dgm:t>
    </dgm:pt>
    <dgm:pt modelId="{34EBAA21-5D92-41E5-B767-0968B910B54D}" type="sibTrans" cxnId="{4A67CD92-56BA-48C3-A94C-50E5551AA00A}">
      <dgm:prSet/>
      <dgm:spPr/>
      <dgm:t>
        <a:bodyPr/>
        <a:lstStyle/>
        <a:p>
          <a:endParaRPr lang="ru-RU"/>
        </a:p>
      </dgm:t>
    </dgm:pt>
    <dgm:pt modelId="{A150E871-93A5-4DB9-9588-3F81D62A1DA4}" type="parTrans" cxnId="{4A67CD92-56BA-48C3-A94C-50E5551AA00A}">
      <dgm:prSet/>
      <dgm:spPr/>
      <dgm:t>
        <a:bodyPr/>
        <a:lstStyle/>
        <a:p>
          <a:endParaRPr lang="ru-RU"/>
        </a:p>
      </dgm:t>
    </dgm:pt>
    <dgm:pt modelId="{B1D56132-A150-4048-9146-0B28AA946815}">
      <dgm:prSet phldrT="[Текст]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endParaRPr lang="ru-RU" dirty="0"/>
        </a:p>
      </dgm:t>
    </dgm:pt>
    <dgm:pt modelId="{AF6A5EE4-9B53-47DE-99B6-D95F897A8E7A}" type="sibTrans" cxnId="{9212922E-22D3-4604-BCB9-2E6529CAD2EA}">
      <dgm:prSet/>
      <dgm:spPr/>
      <dgm:t>
        <a:bodyPr/>
        <a:lstStyle/>
        <a:p>
          <a:endParaRPr lang="ru-RU"/>
        </a:p>
      </dgm:t>
    </dgm:pt>
    <dgm:pt modelId="{F6968EAC-1AA2-4960-A55C-2A5AADC1D21E}" type="parTrans" cxnId="{9212922E-22D3-4604-BCB9-2E6529CAD2EA}">
      <dgm:prSet/>
      <dgm:spPr/>
      <dgm:t>
        <a:bodyPr/>
        <a:lstStyle/>
        <a:p>
          <a:endParaRPr lang="ru-RU"/>
        </a:p>
      </dgm:t>
    </dgm:pt>
    <dgm:pt modelId="{3809ED0C-BA82-4789-BEB7-CDF4B9A7C20B}" type="pres">
      <dgm:prSet presAssocID="{7DD36C1D-5783-4A98-A922-BDEFA03628DE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31C360A8-A5A5-4071-BAD7-0C5EA2F86BD0}" type="pres">
      <dgm:prSet presAssocID="{7DD36C1D-5783-4A98-A922-BDEFA03628DE}" presName="dummyMaxCanvas" presStyleCnt="0"/>
      <dgm:spPr/>
    </dgm:pt>
    <dgm:pt modelId="{72B9DED0-2DC6-4078-87B3-BEF64E5EDD17}" type="pres">
      <dgm:prSet presAssocID="{7DD36C1D-5783-4A98-A922-BDEFA03628DE}" presName="parentComposite" presStyleCnt="0"/>
      <dgm:spPr/>
    </dgm:pt>
    <dgm:pt modelId="{577AAD66-3C49-4866-841E-736CDB3DC7C1}" type="pres">
      <dgm:prSet presAssocID="{7DD36C1D-5783-4A98-A922-BDEFA03628DE}" presName="parent1" presStyleLbl="alignAccFollowNode1" presStyleIdx="0" presStyleCnt="4" custScaleX="430864" custLinFactNeighborX="76517" custLinFactNeighborY="58737">
        <dgm:presLayoutVars>
          <dgm:chMax val="4"/>
        </dgm:presLayoutVars>
      </dgm:prSet>
      <dgm:spPr/>
    </dgm:pt>
    <dgm:pt modelId="{AACFAD14-320A-4240-9D4E-477BE2F60163}" type="pres">
      <dgm:prSet presAssocID="{7DD36C1D-5783-4A98-A922-BDEFA03628DE}" presName="parent2" presStyleLbl="alignAccFollowNode1" presStyleIdx="1" presStyleCnt="4" custScaleX="399953" custLinFactY="2007" custLinFactNeighborX="-92226" custLinFactNeighborY="100000">
        <dgm:presLayoutVars>
          <dgm:chMax val="4"/>
        </dgm:presLayoutVars>
      </dgm:prSet>
      <dgm:spPr/>
    </dgm:pt>
    <dgm:pt modelId="{63666E95-3C2F-4F6A-B7EB-E4BAB837BC52}" type="pres">
      <dgm:prSet presAssocID="{7DD36C1D-5783-4A98-A922-BDEFA03628DE}" presName="childrenComposite" presStyleCnt="0"/>
      <dgm:spPr/>
    </dgm:pt>
    <dgm:pt modelId="{1CBB838E-6ED8-4F97-9017-861497C0BE31}" type="pres">
      <dgm:prSet presAssocID="{7DD36C1D-5783-4A98-A922-BDEFA03628DE}" presName="dummyMaxCanvas_ChildArea" presStyleCnt="0"/>
      <dgm:spPr/>
    </dgm:pt>
    <dgm:pt modelId="{9F58E84A-A80B-4839-A4D6-F2CF472C4BA7}" type="pres">
      <dgm:prSet presAssocID="{7DD36C1D-5783-4A98-A922-BDEFA03628DE}" presName="fulcrum" presStyleLbl="alignAccFollowNode1" presStyleIdx="2" presStyleCnt="4"/>
      <dgm:spPr/>
    </dgm:pt>
    <dgm:pt modelId="{5E5C59E4-7E98-4661-9A98-1C0722D39FB5}" type="pres">
      <dgm:prSet presAssocID="{7DD36C1D-5783-4A98-A922-BDEFA03628DE}" presName="balance_11" presStyleLbl="alignAccFollowNode1" presStyleIdx="3" presStyleCnt="4" custScaleX="123619" custScaleY="210354">
        <dgm:presLayoutVars>
          <dgm:bulletEnabled val="1"/>
        </dgm:presLayoutVars>
      </dgm:prSet>
      <dgm:spPr/>
    </dgm:pt>
    <dgm:pt modelId="{C8D70B39-A4A8-4C8E-9145-A9A2620149A9}" type="pres">
      <dgm:prSet presAssocID="{7DD36C1D-5783-4A98-A922-BDEFA03628DE}" presName="left_11_1" presStyleLbl="node1" presStyleIdx="0" presStyleCnt="2" custScaleX="130892" custScaleY="59065" custLinFactNeighborX="-17012" custLinFactNeighborY="15333">
        <dgm:presLayoutVars>
          <dgm:bulletEnabled val="1"/>
        </dgm:presLayoutVars>
      </dgm:prSet>
      <dgm:spPr/>
    </dgm:pt>
    <dgm:pt modelId="{94F99340-0CBB-4A5C-899B-4F731210A2A8}" type="pres">
      <dgm:prSet presAssocID="{7DD36C1D-5783-4A98-A922-BDEFA03628DE}" presName="right_11_1" presStyleLbl="node1" presStyleIdx="1" presStyleCnt="2" custScaleX="133961" custScaleY="58005" custLinFactNeighborX="12436" custLinFactNeighborY="14803">
        <dgm:presLayoutVars>
          <dgm:bulletEnabled val="1"/>
        </dgm:presLayoutVars>
      </dgm:prSet>
      <dgm:spPr/>
    </dgm:pt>
  </dgm:ptLst>
  <dgm:cxnLst>
    <dgm:cxn modelId="{B6986711-0AF0-49AC-A406-DD7A51C3C5B9}" srcId="{B1D56132-A150-4048-9146-0B28AA946815}" destId="{FDD71E8A-0278-460C-91F3-67DC1BE87F8A}" srcOrd="0" destOrd="0" parTransId="{B56C2E99-BC66-49B8-A6D2-8DD3B9502FDC}" sibTransId="{9F5BFA72-2995-4EDA-A7E5-BB532A7FD129}"/>
    <dgm:cxn modelId="{12AD3823-0444-4590-802E-E79BCBB09958}" type="presOf" srcId="{7DD36C1D-5783-4A98-A922-BDEFA03628DE}" destId="{3809ED0C-BA82-4789-BEB7-CDF4B9A7C20B}" srcOrd="0" destOrd="0" presId="urn:microsoft.com/office/officeart/2005/8/layout/balance1"/>
    <dgm:cxn modelId="{9212922E-22D3-4604-BCB9-2E6529CAD2EA}" srcId="{7DD36C1D-5783-4A98-A922-BDEFA03628DE}" destId="{B1D56132-A150-4048-9146-0B28AA946815}" srcOrd="1" destOrd="0" parTransId="{F6968EAC-1AA2-4960-A55C-2A5AADC1D21E}" sibTransId="{AF6A5EE4-9B53-47DE-99B6-D95F897A8E7A}"/>
    <dgm:cxn modelId="{58D4404F-2228-4744-B8F6-7A6D94D861ED}" type="presOf" srcId="{F69D0F85-B996-418A-8225-0027098284FD}" destId="{C8D70B39-A4A8-4C8E-9145-A9A2620149A9}" srcOrd="0" destOrd="0" presId="urn:microsoft.com/office/officeart/2005/8/layout/balance1"/>
    <dgm:cxn modelId="{D07BEA87-C6AD-4C57-BE87-E156AC07AF50}" type="presOf" srcId="{FDD71E8A-0278-460C-91F3-67DC1BE87F8A}" destId="{94F99340-0CBB-4A5C-899B-4F731210A2A8}" srcOrd="0" destOrd="0" presId="urn:microsoft.com/office/officeart/2005/8/layout/balance1"/>
    <dgm:cxn modelId="{A1313589-147E-4991-AB1C-EDFEE644B585}" type="presOf" srcId="{3B65805F-EDD8-4170-A381-C64369ECBCE6}" destId="{577AAD66-3C49-4866-841E-736CDB3DC7C1}" srcOrd="0" destOrd="0" presId="urn:microsoft.com/office/officeart/2005/8/layout/balance1"/>
    <dgm:cxn modelId="{4A67CD92-56BA-48C3-A94C-50E5551AA00A}" srcId="{7DD36C1D-5783-4A98-A922-BDEFA03628DE}" destId="{3B65805F-EDD8-4170-A381-C64369ECBCE6}" srcOrd="0" destOrd="0" parTransId="{A150E871-93A5-4DB9-9588-3F81D62A1DA4}" sibTransId="{34EBAA21-5D92-41E5-B767-0968B910B54D}"/>
    <dgm:cxn modelId="{6B6212AE-E74B-4E67-92D7-9853BF078D00}" type="presOf" srcId="{B1D56132-A150-4048-9146-0B28AA946815}" destId="{AACFAD14-320A-4240-9D4E-477BE2F60163}" srcOrd="0" destOrd="0" presId="urn:microsoft.com/office/officeart/2005/8/layout/balance1"/>
    <dgm:cxn modelId="{4327A6B8-E07E-4A33-9834-B190FDC35AF4}" srcId="{3B65805F-EDD8-4170-A381-C64369ECBCE6}" destId="{F69D0F85-B996-418A-8225-0027098284FD}" srcOrd="0" destOrd="0" parTransId="{BB6044CB-36FA-471C-B59B-2489DFEF4FBF}" sibTransId="{9A606BE0-AE36-4BB3-AF76-D0F57BACFBCF}"/>
    <dgm:cxn modelId="{2D1CEC93-1234-4D4E-8952-CF6FEAA2154C}" type="presParOf" srcId="{3809ED0C-BA82-4789-BEB7-CDF4B9A7C20B}" destId="{31C360A8-A5A5-4071-BAD7-0C5EA2F86BD0}" srcOrd="0" destOrd="0" presId="urn:microsoft.com/office/officeart/2005/8/layout/balance1"/>
    <dgm:cxn modelId="{1E7D99EA-0C34-43B5-ABAA-C6A3CCE1962F}" type="presParOf" srcId="{3809ED0C-BA82-4789-BEB7-CDF4B9A7C20B}" destId="{72B9DED0-2DC6-4078-87B3-BEF64E5EDD17}" srcOrd="1" destOrd="0" presId="urn:microsoft.com/office/officeart/2005/8/layout/balance1"/>
    <dgm:cxn modelId="{6F57CBB1-A6FE-4FE9-9425-5E85E24FB1A5}" type="presParOf" srcId="{72B9DED0-2DC6-4078-87B3-BEF64E5EDD17}" destId="{577AAD66-3C49-4866-841E-736CDB3DC7C1}" srcOrd="0" destOrd="0" presId="urn:microsoft.com/office/officeart/2005/8/layout/balance1"/>
    <dgm:cxn modelId="{4916BCAB-58A7-47B5-96A0-8C0710F1207E}" type="presParOf" srcId="{72B9DED0-2DC6-4078-87B3-BEF64E5EDD17}" destId="{AACFAD14-320A-4240-9D4E-477BE2F60163}" srcOrd="1" destOrd="0" presId="urn:microsoft.com/office/officeart/2005/8/layout/balance1"/>
    <dgm:cxn modelId="{43472570-3553-4AB7-AADC-FBD40AAFD190}" type="presParOf" srcId="{3809ED0C-BA82-4789-BEB7-CDF4B9A7C20B}" destId="{63666E95-3C2F-4F6A-B7EB-E4BAB837BC52}" srcOrd="2" destOrd="0" presId="urn:microsoft.com/office/officeart/2005/8/layout/balance1"/>
    <dgm:cxn modelId="{E5CAC4C9-5D28-43AB-AF8B-83FDD7BA9251}" type="presParOf" srcId="{63666E95-3C2F-4F6A-B7EB-E4BAB837BC52}" destId="{1CBB838E-6ED8-4F97-9017-861497C0BE31}" srcOrd="0" destOrd="0" presId="urn:microsoft.com/office/officeart/2005/8/layout/balance1"/>
    <dgm:cxn modelId="{1E0561A1-5B70-4B89-9D7B-B1F9D8763C99}" type="presParOf" srcId="{63666E95-3C2F-4F6A-B7EB-E4BAB837BC52}" destId="{9F58E84A-A80B-4839-A4D6-F2CF472C4BA7}" srcOrd="1" destOrd="0" presId="urn:microsoft.com/office/officeart/2005/8/layout/balance1"/>
    <dgm:cxn modelId="{A88EC190-29CB-420F-B3D3-69123F0C7AAE}" type="presParOf" srcId="{63666E95-3C2F-4F6A-B7EB-E4BAB837BC52}" destId="{5E5C59E4-7E98-4661-9A98-1C0722D39FB5}" srcOrd="2" destOrd="0" presId="urn:microsoft.com/office/officeart/2005/8/layout/balance1"/>
    <dgm:cxn modelId="{76FDFCC9-FF06-48CC-A5E8-AD8D440EFE6C}" type="presParOf" srcId="{63666E95-3C2F-4F6A-B7EB-E4BAB837BC52}" destId="{C8D70B39-A4A8-4C8E-9145-A9A2620149A9}" srcOrd="3" destOrd="0" presId="urn:microsoft.com/office/officeart/2005/8/layout/balance1"/>
    <dgm:cxn modelId="{A9817C83-1422-44D0-8375-C1529303DA58}" type="presParOf" srcId="{63666E95-3C2F-4F6A-B7EB-E4BAB837BC52}" destId="{94F99340-0CBB-4A5C-899B-4F731210A2A8}" srcOrd="4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7AAD66-3C49-4866-841E-736CDB3DC7C1}">
      <dsp:nvSpPr>
        <dsp:cNvPr id="0" name=""/>
        <dsp:cNvSpPr/>
      </dsp:nvSpPr>
      <dsp:spPr>
        <a:xfrm>
          <a:off x="800554" y="531682"/>
          <a:ext cx="7020268" cy="905192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900" kern="1200" dirty="0"/>
        </a:p>
      </dsp:txBody>
      <dsp:txXfrm>
        <a:off x="827066" y="558194"/>
        <a:ext cx="6967244" cy="852168"/>
      </dsp:txXfrm>
    </dsp:sp>
    <dsp:sp modelId="{AACFAD14-320A-4240-9D4E-477BE2F60163}">
      <dsp:nvSpPr>
        <dsp:cNvPr id="0" name=""/>
        <dsp:cNvSpPr/>
      </dsp:nvSpPr>
      <dsp:spPr>
        <a:xfrm>
          <a:off x="656470" y="923359"/>
          <a:ext cx="6516620" cy="905192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900" kern="1200" dirty="0"/>
        </a:p>
      </dsp:txBody>
      <dsp:txXfrm>
        <a:off x="682982" y="949871"/>
        <a:ext cx="6463596" cy="852168"/>
      </dsp:txXfrm>
    </dsp:sp>
    <dsp:sp modelId="{9F58E84A-A80B-4839-A4D6-F2CF472C4BA7}">
      <dsp:nvSpPr>
        <dsp:cNvPr id="0" name=""/>
        <dsp:cNvSpPr/>
      </dsp:nvSpPr>
      <dsp:spPr>
        <a:xfrm>
          <a:off x="3775352" y="3847068"/>
          <a:ext cx="678894" cy="678894"/>
        </a:xfrm>
        <a:prstGeom prst="triangle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5C59E4-7E98-4661-9A98-1C0722D39FB5}">
      <dsp:nvSpPr>
        <dsp:cNvPr id="0" name=""/>
        <dsp:cNvSpPr/>
      </dsp:nvSpPr>
      <dsp:spPr>
        <a:xfrm>
          <a:off x="1597072" y="3411002"/>
          <a:ext cx="5035455" cy="5788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D70B39-A4A8-4C8E-9145-A9A2620149A9}">
      <dsp:nvSpPr>
        <dsp:cNvPr id="0" name=""/>
        <dsp:cNvSpPr/>
      </dsp:nvSpPr>
      <dsp:spPr>
        <a:xfrm>
          <a:off x="1594522" y="1972825"/>
          <a:ext cx="2132684" cy="143286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/>
            <a:t>Уровень актуального развития</a:t>
          </a:r>
        </a:p>
        <a:p>
          <a:pPr marL="0"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>
        <a:off x="1664469" y="2042772"/>
        <a:ext cx="1992790" cy="1292973"/>
      </dsp:txXfrm>
    </dsp:sp>
    <dsp:sp modelId="{94F99340-0CBB-4A5C-899B-4F731210A2A8}">
      <dsp:nvSpPr>
        <dsp:cNvPr id="0" name=""/>
        <dsp:cNvSpPr/>
      </dsp:nvSpPr>
      <dsp:spPr>
        <a:xfrm>
          <a:off x="4402831" y="1972825"/>
          <a:ext cx="2182689" cy="140715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kern="120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/>
            <a:t>Зона ближайшего развития</a:t>
          </a:r>
        </a:p>
        <a:p>
          <a:pPr marL="0"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 dirty="0"/>
        </a:p>
      </dsp:txBody>
      <dsp:txXfrm>
        <a:off x="4471522" y="2041516"/>
        <a:ext cx="2045307" cy="1269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47DA8-4A78-44CA-91B5-85772990F4FC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4E8623-E7BC-4039-B146-450341F69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99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068960"/>
            <a:ext cx="8640960" cy="1470025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РАННЕЕ ОБУЧЕНИЕ ДЕТЕЙ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АНГЛИЙСКОМУ ЯЗЫКУ 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ПОДГОТОВИТЕЛЬНЫХ 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КУРСАХ К ШКОЛЕ</a:t>
            </a:r>
          </a:p>
        </p:txBody>
      </p:sp>
      <p:pic>
        <p:nvPicPr>
          <p:cNvPr id="4" name="Picture 2" descr="C:\Documents and Settings\bim\Рабочий стол\логотипы\Титул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4024" y="620688"/>
            <a:ext cx="2415952" cy="1470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 время подготовки к школе: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57" y="206841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Важно не то, сколько слов употребил ребенок в своем высказывании, а насколько действенным это высказывание является для собеседника и насколько отвечает целям вербального поведения ребенка.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40BBDE-E307-4D72-9D9E-7343BA5C8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при подготовке к школе: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E1063B-F420-4F91-A235-D35C1AC11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4525963"/>
          </a:xfrm>
        </p:spPr>
        <p:txBody>
          <a:bodyPr/>
          <a:lstStyle/>
          <a:p>
            <a:r>
              <a:rPr lang="ru-RU" dirty="0"/>
              <a:t>подготовить к школьному формату обучения;</a:t>
            </a:r>
          </a:p>
          <a:p>
            <a:r>
              <a:rPr lang="ru-RU" dirty="0"/>
              <a:t>развить речевые навыки у дошкольников;</a:t>
            </a:r>
          </a:p>
          <a:p>
            <a:r>
              <a:rPr lang="ru-RU" dirty="0"/>
              <a:t>развить мышление и память;</a:t>
            </a:r>
          </a:p>
          <a:p>
            <a:r>
              <a:rPr lang="ru-RU" dirty="0"/>
              <a:t>подготовить руку к письму;</a:t>
            </a:r>
          </a:p>
          <a:p>
            <a:r>
              <a:rPr lang="ru-RU" dirty="0"/>
              <a:t>привить интерес к изучению английского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1022157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i="1" dirty="0"/>
              <a:t>Для активизации мышления</a:t>
            </a:r>
            <a:r>
              <a:rPr lang="ru-RU" sz="3100" dirty="0"/>
              <a:t> помогут следующие виды работ: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развитие познавательной активности, а познание начинается с ощущений и восприятия;</a:t>
            </a:r>
          </a:p>
          <a:p>
            <a:r>
              <a:rPr lang="ru-RU" dirty="0"/>
              <a:t> развитие внимания, памяти, оптико-пространственных и </a:t>
            </a:r>
            <a:r>
              <a:rPr lang="ru-RU" dirty="0" err="1"/>
              <a:t>временны́х</a:t>
            </a:r>
            <a:r>
              <a:rPr lang="ru-RU" dirty="0"/>
              <a:t> представлений;</a:t>
            </a:r>
          </a:p>
          <a:p>
            <a:r>
              <a:rPr lang="ru-RU" dirty="0"/>
              <a:t>формирование мыслительных операций анализа и синтеза, сравнения и обобщения;</a:t>
            </a:r>
          </a:p>
          <a:p>
            <a:r>
              <a:rPr lang="ru-RU" dirty="0"/>
              <a:t>формирование обобщенного познания;</a:t>
            </a:r>
          </a:p>
          <a:p>
            <a:r>
              <a:rPr lang="ru-RU" dirty="0"/>
              <a:t>развитие способностей к установлению и пониманию причинно-следственных связей между предметами и явлениями;</a:t>
            </a:r>
          </a:p>
          <a:p>
            <a:r>
              <a:rPr lang="ru-RU" dirty="0"/>
              <a:t>развитие мыслительных операций, позволяющих выявлять различия и сходства между предметами и явлениями (сначала на предметном уровне, а потом на языковом (разница и сходство между звуками, словами, предложениями).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Для активизации словаря</a:t>
            </a:r>
            <a:r>
              <a:rPr lang="ru-RU" dirty="0"/>
              <a:t> можно использовать такие виды работ: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892480" cy="504056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отгадывание предметов по описанию.</a:t>
            </a:r>
          </a:p>
          <a:p>
            <a:r>
              <a:rPr lang="ru-RU" dirty="0"/>
              <a:t>сравнительное описание двух предметов: по противоположности, </a:t>
            </a:r>
          </a:p>
          <a:p>
            <a:pPr>
              <a:buNone/>
            </a:pPr>
            <a:r>
              <a:rPr lang="ru-RU" dirty="0"/>
              <a:t>по сходству;</a:t>
            </a:r>
          </a:p>
          <a:p>
            <a:r>
              <a:rPr lang="ru-RU" dirty="0"/>
              <a:t>подбор синонимов и антонимов к определенным словам;</a:t>
            </a:r>
          </a:p>
          <a:p>
            <a:r>
              <a:rPr lang="ru-RU" dirty="0"/>
              <a:t>подбор названий частей к названию целого понятия и наоборот (машина: кузов, кабина, фары; дно, носик, крышка — чайник). Проводится с опорой на конструктивную деятельность;</a:t>
            </a:r>
          </a:p>
          <a:p>
            <a:r>
              <a:rPr lang="ru-RU" dirty="0"/>
              <a:t>подбор частных понятий к общему понятию и наоборот (имена: Петя, Оля, Миша; роза, одуванчик, василек — цветы);</a:t>
            </a:r>
          </a:p>
          <a:p>
            <a:r>
              <a:rPr lang="ru-RU" dirty="0"/>
              <a:t>толкование многозначных слов (дно у чашки, кастрюли, реки, моря; бьется стекло, сердце, ученик над задачей, птица; холодная погода, рука, вода, снежинка);</a:t>
            </a:r>
          </a:p>
          <a:p>
            <a:r>
              <a:rPr lang="ru-RU" dirty="0"/>
              <a:t>объяснение смысла устойчивых выражений, пословиц и поговорок;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845839" y="441909"/>
            <a:ext cx="7848600" cy="720080"/>
          </a:xfrm>
        </p:spPr>
        <p:txBody>
          <a:bodyPr>
            <a:noAutofit/>
          </a:bodyPr>
          <a:lstStyle/>
          <a:p>
            <a:r>
              <a:rPr lang="ru-RU" sz="3200" dirty="0"/>
              <a:t>Соедини слово с буквой</a:t>
            </a:r>
            <a:br>
              <a:rPr lang="ru-RU" sz="3200" dirty="0"/>
            </a:br>
            <a:r>
              <a:rPr lang="ru-RU" sz="3200" dirty="0"/>
              <a:t>Покажи правильную карточку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81A4F48-284B-47FD-870A-7BC875A5C5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3779" y="1350200"/>
            <a:ext cx="8140221" cy="5579826"/>
          </a:xfrm>
          <a:noFill/>
        </p:spPr>
      </p:pic>
      <p:pic>
        <p:nvPicPr>
          <p:cNvPr id="13314" name="Picture 2" descr="https://pp.userapi.com/c850624/v850624666/8a72/qPKd4WlF9e0.jpg">
            <a:extLst>
              <a:ext uri="{FF2B5EF4-FFF2-40B4-BE49-F238E27FC236}">
                <a16:creationId xmlns:a16="http://schemas.microsoft.com/office/drawing/2014/main" id="{197527C9-E633-40AE-8AAF-8BC321275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1679" cy="232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813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47700" y="58589"/>
            <a:ext cx="7848600" cy="720080"/>
          </a:xfrm>
        </p:spPr>
        <p:txBody>
          <a:bodyPr>
            <a:noAutofit/>
          </a:bodyPr>
          <a:lstStyle/>
          <a:p>
            <a:r>
              <a:rPr lang="ru-RU" sz="3200" dirty="0"/>
              <a:t>Покажи на загаданное слово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BE7C0C-5375-4A61-A485-20CBCDD7E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F00402B-0FD2-41E4-91B1-94ECF880A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1" y="908720"/>
            <a:ext cx="8576788" cy="589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https://pp.userapi.com/c850624/v850624666/8a95/eas-pJ2AL7Y.jpg">
            <a:extLst>
              <a:ext uri="{FF2B5EF4-FFF2-40B4-BE49-F238E27FC236}">
                <a16:creationId xmlns:a16="http://schemas.microsoft.com/office/drawing/2014/main" id="{16DDC286-F800-4293-8F19-20294FE49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8" y="17611"/>
            <a:ext cx="1442458" cy="198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226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47700" y="58589"/>
            <a:ext cx="7848600" cy="720080"/>
          </a:xfrm>
        </p:spPr>
        <p:txBody>
          <a:bodyPr>
            <a:noAutofit/>
          </a:bodyPr>
          <a:lstStyle/>
          <a:p>
            <a:r>
              <a:rPr lang="ru-RU" sz="3200" dirty="0"/>
              <a:t>Опиши картинку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F78433F-21EB-48FD-888D-CFAE6147C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04" y="778669"/>
            <a:ext cx="4380997" cy="6020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s://pp.userapi.com/c850624/v850624666/8a95/eas-pJ2AL7Y.jpg">
            <a:extLst>
              <a:ext uri="{FF2B5EF4-FFF2-40B4-BE49-F238E27FC236}">
                <a16:creationId xmlns:a16="http://schemas.microsoft.com/office/drawing/2014/main" id="{8ED7F7AD-36BF-4691-9DF3-F59B2C5B37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8" y="19675"/>
            <a:ext cx="1852732" cy="254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972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dirty="0"/>
              <a:t>Игра</a:t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43E7A0D-EB76-499A-9DCB-F416CEFA099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3768" y="557681"/>
            <a:ext cx="4536504" cy="6237693"/>
          </a:xfrm>
          <a:noFill/>
        </p:spPr>
      </p:pic>
      <p:pic>
        <p:nvPicPr>
          <p:cNvPr id="8194" name="Picture 2" descr="https://pp.userapi.com/c850624/v850624666/8ac6/lKYKauGuwX4.jpg">
            <a:extLst>
              <a:ext uri="{FF2B5EF4-FFF2-40B4-BE49-F238E27FC236}">
                <a16:creationId xmlns:a16="http://schemas.microsoft.com/office/drawing/2014/main" id="{833FFB89-5AAC-48F7-8EEF-CF3376B34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"/>
            <a:ext cx="2134451" cy="293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663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1475654" y="58589"/>
            <a:ext cx="7020645" cy="720080"/>
          </a:xfrm>
        </p:spPr>
        <p:txBody>
          <a:bodyPr>
            <a:noAutofit/>
          </a:bodyPr>
          <a:lstStyle/>
          <a:p>
            <a:r>
              <a:rPr lang="ru-RU" sz="3200" dirty="0"/>
              <a:t>Изучение новой лексики и правил ПДД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40C8852-B685-421E-9D82-C8565C254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27" y="1051860"/>
            <a:ext cx="8406173" cy="5775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pp.userapi.com/c850624/v850624666/8ac6/lKYKauGuwX4.jpg">
            <a:extLst>
              <a:ext uri="{FF2B5EF4-FFF2-40B4-BE49-F238E27FC236}">
                <a16:creationId xmlns:a16="http://schemas.microsoft.com/office/drawing/2014/main" id="{55619B4C-6153-44B9-B366-D40065310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"/>
            <a:ext cx="1475655" cy="202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071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>
            <a:extLst>
              <a:ext uri="{FF2B5EF4-FFF2-40B4-BE49-F238E27FC236}">
                <a16:creationId xmlns:a16="http://schemas.microsoft.com/office/drawing/2014/main" id="{A12B0D89-AC7B-4B74-AC19-B303EABAF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/>
              <a:t>Темы </a:t>
            </a:r>
            <a:br>
              <a:rPr lang="ru-RU" altLang="ru-RU" dirty="0"/>
            </a:br>
            <a:r>
              <a:rPr lang="ru-RU" altLang="ru-RU" dirty="0"/>
              <a:t>мобильное приложение </a:t>
            </a:r>
            <a:r>
              <a:rPr lang="en-US" altLang="ru-RU" dirty="0" err="1"/>
              <a:t>Tinkilinki</a:t>
            </a:r>
            <a:endParaRPr lang="ru-RU" altLang="ru-RU" dirty="0"/>
          </a:p>
        </p:txBody>
      </p:sp>
      <p:pic>
        <p:nvPicPr>
          <p:cNvPr id="38915" name="Picture 2" descr="C:\Users\Alexey\Desktop\Seminar\Mobile learning\Screenshot_2018-08-15-00-52-20-204_es.tip.tinkilinki.pro.png">
            <a:extLst>
              <a:ext uri="{FF2B5EF4-FFF2-40B4-BE49-F238E27FC236}">
                <a16:creationId xmlns:a16="http://schemas.microsoft.com/office/drawing/2014/main" id="{38E5DE87-67EC-4D5A-894F-32FECA86B1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868" y="1713553"/>
            <a:ext cx="8704263" cy="489585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Развитие или обучение?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Связаны ли развитие детей и обучение?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/>
              <a:t>Нет</a:t>
            </a:r>
            <a:r>
              <a:rPr lang="ru-RU" dirty="0"/>
              <a:t>: Зигмунд Фрейд, Жан Пиаже </a:t>
            </a:r>
            <a:r>
              <a:rPr lang="en-US" dirty="0"/>
              <a:t>- </a:t>
            </a:r>
            <a:r>
              <a:rPr lang="ru-RU" dirty="0"/>
              <a:t>развитие «должно совершить определенные законченные циклы и определенные функции должны созреть прежде, чем школа может приступить к обучению конкретным знаниям и навыкам ребенка. Циклы развития всегда предшествуют циклам обучения»;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/>
              <a:t>Развитие и обучение – это одно и то же:</a:t>
            </a:r>
            <a:r>
              <a:rPr lang="ru-RU" dirty="0"/>
              <a:t> Уильям Джеймс, Эдвард </a:t>
            </a:r>
            <a:r>
              <a:rPr lang="ru-RU" dirty="0" err="1"/>
              <a:t>Торндайк</a:t>
            </a:r>
            <a:r>
              <a:rPr lang="ru-RU" dirty="0"/>
              <a:t> </a:t>
            </a:r>
            <a:r>
              <a:rPr lang="en-US" dirty="0"/>
              <a:t>- </a:t>
            </a:r>
            <a:r>
              <a:rPr lang="ru-RU" dirty="0"/>
              <a:t>развитие – это накопление опыта в жизни и в процессе обучения;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/>
              <a:t>Да, но: </a:t>
            </a:r>
            <a:r>
              <a:rPr lang="ru-RU" dirty="0"/>
              <a:t>Курт </a:t>
            </a:r>
            <a:r>
              <a:rPr lang="ru-RU" dirty="0" err="1"/>
              <a:t>Коффка</a:t>
            </a:r>
            <a:r>
              <a:rPr lang="en-US" dirty="0"/>
              <a:t> -</a:t>
            </a:r>
            <a:r>
              <a:rPr lang="ru-RU" dirty="0"/>
              <a:t> развитие произойдет в любом случае, а обучение может помочь.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60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4">
            <a:extLst>
              <a:ext uri="{FF2B5EF4-FFF2-40B4-BE49-F238E27FC236}">
                <a16:creationId xmlns:a16="http://schemas.microsoft.com/office/drawing/2014/main" id="{0CC14BA7-EC97-4E17-82C8-F89F47F8F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/>
              <a:t>Мобильное приложение. Знакомство с лексикой</a:t>
            </a:r>
          </a:p>
        </p:txBody>
      </p:sp>
      <p:sp>
        <p:nvSpPr>
          <p:cNvPr id="39939" name="Содержимое 5">
            <a:extLst>
              <a:ext uri="{FF2B5EF4-FFF2-40B4-BE49-F238E27FC236}">
                <a16:creationId xmlns:a16="http://schemas.microsoft.com/office/drawing/2014/main" id="{455D62AC-7CA2-4925-BB5A-E29185866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Анимированные озвученные рисунки;</a:t>
            </a:r>
          </a:p>
          <a:p>
            <a:pPr eaLnBrk="1" hangingPunct="1"/>
            <a:r>
              <a:rPr lang="ru-RU" altLang="ru-RU"/>
              <a:t>Можно повторять сколько угодно раз</a:t>
            </a:r>
          </a:p>
        </p:txBody>
      </p:sp>
      <p:pic>
        <p:nvPicPr>
          <p:cNvPr id="39940" name="Рисунок 6" descr="seasons.png">
            <a:extLst>
              <a:ext uri="{FF2B5EF4-FFF2-40B4-BE49-F238E27FC236}">
                <a16:creationId xmlns:a16="http://schemas.microsoft.com/office/drawing/2014/main" id="{6880C234-7357-411E-877C-B78E5696F0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80928"/>
            <a:ext cx="7056784" cy="3968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>
            <a:extLst>
              <a:ext uri="{FF2B5EF4-FFF2-40B4-BE49-F238E27FC236}">
                <a16:creationId xmlns:a16="http://schemas.microsoft.com/office/drawing/2014/main" id="{DF3CF87C-3531-446D-914C-0D3ACA889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/>
              <a:t>Мобильное приложение. Развитие памяти</a:t>
            </a:r>
          </a:p>
        </p:txBody>
      </p:sp>
      <p:sp>
        <p:nvSpPr>
          <p:cNvPr id="40963" name="Содержимое 2">
            <a:extLst>
              <a:ext uri="{FF2B5EF4-FFF2-40B4-BE49-F238E27FC236}">
                <a16:creationId xmlns:a16="http://schemas.microsoft.com/office/drawing/2014/main" id="{D497E3F9-F3CE-415B-8A99-A3980B4AA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/>
              <a:t>Memory game</a:t>
            </a:r>
          </a:p>
          <a:p>
            <a:pPr eaLnBrk="1" hangingPunct="1"/>
            <a:endParaRPr lang="ru-RU" altLang="ru-RU"/>
          </a:p>
        </p:txBody>
      </p:sp>
      <p:pic>
        <p:nvPicPr>
          <p:cNvPr id="40964" name="Рисунок 3" descr="memory cards.png">
            <a:extLst>
              <a:ext uri="{FF2B5EF4-FFF2-40B4-BE49-F238E27FC236}">
                <a16:creationId xmlns:a16="http://schemas.microsoft.com/office/drawing/2014/main" id="{E6BA213E-3328-4258-80F2-3C13C9AB23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7657372" cy="430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>
            <a:extLst>
              <a:ext uri="{FF2B5EF4-FFF2-40B4-BE49-F238E27FC236}">
                <a16:creationId xmlns:a16="http://schemas.microsoft.com/office/drawing/2014/main" id="{21049D43-D362-4DCD-A8E5-9908D2A85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/>
              <a:t>Мобильное приложение. Понимание на слух</a:t>
            </a:r>
          </a:p>
        </p:txBody>
      </p:sp>
      <p:pic>
        <p:nvPicPr>
          <p:cNvPr id="41987" name="Содержимое 3" descr="listen and tap.png">
            <a:extLst>
              <a:ext uri="{FF2B5EF4-FFF2-40B4-BE49-F238E27FC236}">
                <a16:creationId xmlns:a16="http://schemas.microsoft.com/office/drawing/2014/main" id="{E5E19DA3-DF82-4C6F-8D60-1192461A4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7" y="1772817"/>
            <a:ext cx="8551331" cy="4810546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>
            <a:extLst>
              <a:ext uri="{FF2B5EF4-FFF2-40B4-BE49-F238E27FC236}">
                <a16:creationId xmlns:a16="http://schemas.microsoft.com/office/drawing/2014/main" id="{18AA9E06-A04B-45C3-AF55-59489BBF7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/>
              <a:t>Мобильное приложение. Узнавание на скорость</a:t>
            </a:r>
          </a:p>
        </p:txBody>
      </p:sp>
      <p:pic>
        <p:nvPicPr>
          <p:cNvPr id="43011" name="Содержимое 3" descr="hidden animals.png">
            <a:extLst>
              <a:ext uri="{FF2B5EF4-FFF2-40B4-BE49-F238E27FC236}">
                <a16:creationId xmlns:a16="http://schemas.microsoft.com/office/drawing/2014/main" id="{44E0D7E2-9815-4994-9BF9-BDDA4F5627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1772816"/>
            <a:ext cx="8813468" cy="4958011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>
            <a:extLst>
              <a:ext uri="{FF2B5EF4-FFF2-40B4-BE49-F238E27FC236}">
                <a16:creationId xmlns:a16="http://schemas.microsoft.com/office/drawing/2014/main" id="{8CED1C59-6AFE-42AD-A212-EC5DCE269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/>
              <a:t>Мобильное приложение. Моторика</a:t>
            </a:r>
          </a:p>
        </p:txBody>
      </p:sp>
      <p:pic>
        <p:nvPicPr>
          <p:cNvPr id="44035" name="Содержимое 3" descr="coloring page.png">
            <a:extLst>
              <a:ext uri="{FF2B5EF4-FFF2-40B4-BE49-F238E27FC236}">
                <a16:creationId xmlns:a16="http://schemas.microsoft.com/office/drawing/2014/main" id="{CE6489C2-15BC-4CF7-81C6-ABDE32AC29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772816"/>
            <a:ext cx="8813468" cy="4958011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623" y="0"/>
            <a:ext cx="713913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Речемыслительное развитие: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556" y="1101871"/>
            <a:ext cx="8415443" cy="575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s://www.englishteachers.ru/uploadedfiles/waresimgs/4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63687" cy="24273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58923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551" y="-46038"/>
            <a:ext cx="8590409" cy="777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/>
              <a:t>Речемыслительное развитие, </a:t>
            </a:r>
            <a:br>
              <a:rPr lang="ru-RU" sz="3200" dirty="0"/>
            </a:br>
            <a:r>
              <a:rPr lang="ru-RU" sz="3200" dirty="0"/>
              <a:t>развитие мелкой моторики: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09" y="786509"/>
            <a:ext cx="8663890" cy="5923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Users\Alexey\Desktop\Обложки\Kur_Toy_Cove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475655" cy="1988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1663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8262" y="0"/>
            <a:ext cx="7355160" cy="908720"/>
          </a:xfrm>
        </p:spPr>
        <p:txBody>
          <a:bodyPr/>
          <a:lstStyle/>
          <a:p>
            <a:r>
              <a:rPr lang="ru-RU" dirty="0"/>
              <a:t>Речемыслительное развитие: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428" y="1110272"/>
            <a:ext cx="8365075" cy="5747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4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79" cy="23282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56778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со словами родного языка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132856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Проговаривание слов родного языка учит детей различать отдельные слова и звуки, отличать звуки в родном и иностранном языке.</a:t>
            </a:r>
          </a:p>
        </p:txBody>
      </p:sp>
    </p:spTree>
    <p:extLst>
      <p:ext uri="{BB962C8B-B14F-4D97-AF65-F5344CB8AC3E}">
        <p14:creationId xmlns:p14="http://schemas.microsoft.com/office/powerpoint/2010/main" val="3229625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828" y="980728"/>
            <a:ext cx="8576924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4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547664" cy="21300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4766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Развитие или обучение?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34373"/>
            <a:ext cx="8640960" cy="532859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Теория Л. С. </a:t>
            </a:r>
            <a:r>
              <a:rPr lang="ru-RU" dirty="0" err="1"/>
              <a:t>Выготского</a:t>
            </a:r>
            <a:r>
              <a:rPr lang="ru-RU" dirty="0"/>
              <a:t>: </a:t>
            </a:r>
            <a:r>
              <a:rPr lang="ru-RU" i="1" dirty="0"/>
              <a:t>«...Хотя обучение и связано непосредственно с детским развитием, тем не менее они никогда не идут равномерно и параллельно друг другу... Между процессами развития и обучением устанавливаются сложнейшие динамические зависимости, которые нельзя охватить единой, наперед данной, априорной умозрительной формулой».</a:t>
            </a:r>
            <a:r>
              <a:rPr lang="ru-RU" dirty="0"/>
              <a:t>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82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Подготовка к школе: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Учет индивидуальных особенностей:</a:t>
            </a:r>
          </a:p>
          <a:p>
            <a:r>
              <a:rPr lang="ru-RU" dirty="0"/>
              <a:t>Большинство изучали английский язык в детском саду или самостоятельно;</a:t>
            </a:r>
          </a:p>
          <a:p>
            <a:r>
              <a:rPr lang="ru-RU" dirty="0"/>
              <a:t>Не изучали английский язык совсем;</a:t>
            </a:r>
          </a:p>
          <a:p>
            <a:r>
              <a:rPr lang="ru-RU" dirty="0"/>
              <a:t>Логопедические особенности.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10548357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Главный принцип обучения детей в возрасте 6 лет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332037"/>
            <a:ext cx="8229600" cy="34732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Формы обучения должны быть направлены не на усвоение как можно большего количества лексических единиц, а на: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воспитание интереса к предмету, 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развитие коммуникативных навыков ребенка, 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умение выразить себя.</a:t>
            </a:r>
          </a:p>
        </p:txBody>
      </p:sp>
    </p:spTree>
    <p:extLst>
      <p:ext uri="{BB962C8B-B14F-4D97-AF65-F5344CB8AC3E}">
        <p14:creationId xmlns:p14="http://schemas.microsoft.com/office/powerpoint/2010/main" val="25094570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Особенности обучения детей 6-ти летнего возраста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016" y="1817440"/>
            <a:ext cx="8856984" cy="504056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Уровень самостоятельности еще не на высоком уровне</a:t>
            </a:r>
            <a:r>
              <a:rPr lang="ru-RU" dirty="0"/>
              <a:t> – требуется помощь преподавателя.</a:t>
            </a:r>
          </a:p>
          <a:p>
            <a:r>
              <a:rPr lang="ru-RU" dirty="0"/>
              <a:t>Важное значение придается </a:t>
            </a:r>
            <a:r>
              <a:rPr lang="ru-RU" b="1" dirty="0"/>
              <a:t>методам развивающего обучения, систематизации знаний</a:t>
            </a:r>
            <a:r>
              <a:rPr lang="ru-RU" dirty="0"/>
              <a:t>.</a:t>
            </a:r>
          </a:p>
          <a:p>
            <a:r>
              <a:rPr lang="ru-RU" dirty="0"/>
              <a:t>В процессе воспитания важная роль отводится </a:t>
            </a:r>
            <a:r>
              <a:rPr lang="ru-RU" b="1" dirty="0"/>
              <a:t>становлению и развитию детских отношений</a:t>
            </a:r>
            <a:r>
              <a:rPr lang="ru-RU" dirty="0"/>
              <a:t>, первоначальному осознанию нравственного смысла усваиваемых правил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15016491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Обсудим вместе: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Устраивает ли Вас скорость изучения алфавита во 2 классе?</a:t>
            </a:r>
          </a:p>
          <a:p>
            <a:r>
              <a:rPr lang="ru-RU" dirty="0"/>
              <a:t>Будет ли полезным, если учащиеся изучат алфавит раньше 2 класса?</a:t>
            </a:r>
          </a:p>
          <a:p>
            <a:r>
              <a:rPr lang="ru-RU" dirty="0"/>
              <a:t>Не потеряют ли учащиеся интерес к английскому, изучая его раньше 2 класса?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96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53435"/>
            <a:ext cx="6513646" cy="60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s://www.englishteachers.ru/uploadedfiles/waresimgs/5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86" y="116632"/>
            <a:ext cx="2221047" cy="303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9239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ru-RU" dirty="0"/>
              <a:t>Графические 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D:\Users\Ilya\Desktop\Дошкольники страницы\Propisi-boy25-E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2036287"/>
            <a:ext cx="6674087" cy="468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D:\Users\Ilya\Desktop\Дошкольники страницы\Propisi-boy-E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317" y="1"/>
            <a:ext cx="2809409" cy="203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2031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Готовим руку к письму, запоминаем алфавит и лексику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D:\Users\Ilya\Desktop\Дошкольники страницы\Propisi-gerl41-E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69" y="1690391"/>
            <a:ext cx="7304903" cy="497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s://www.englishteachers.ru/uploadedfiles/waresimgs/5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80" y="-22269"/>
            <a:ext cx="2562556" cy="186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2331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458" y="59319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Формируем положительное </a:t>
            </a:r>
            <a:br>
              <a:rPr lang="ru-RU" sz="3200" dirty="0"/>
            </a:br>
            <a:r>
              <a:rPr lang="ru-RU" sz="3200" dirty="0"/>
              <a:t>отношение к школе</a:t>
            </a:r>
          </a:p>
        </p:txBody>
      </p:sp>
      <p:pic>
        <p:nvPicPr>
          <p:cNvPr id="4" name="Picture 5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1680" cy="230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95969"/>
            <a:ext cx="4167682" cy="572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8368" y="1082833"/>
            <a:ext cx="4186808" cy="575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-243408"/>
            <a:ext cx="7427168" cy="1143000"/>
          </a:xfrm>
        </p:spPr>
        <p:txBody>
          <a:bodyPr>
            <a:noAutofit/>
          </a:bodyPr>
          <a:lstStyle/>
          <a:p>
            <a:r>
              <a:rPr lang="ru-RU" sz="3200" dirty="0"/>
              <a:t>Знакомим с жизнью начальной школы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2782" b="6353"/>
          <a:stretch/>
        </p:blipFill>
        <p:spPr bwMode="auto">
          <a:xfrm>
            <a:off x="1979712" y="548680"/>
            <a:ext cx="5112568" cy="638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s://www.englishteachers.ru/uploadedfiles/waresimgs/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9712" cy="2693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739" y="-10402"/>
            <a:ext cx="7427168" cy="604911"/>
          </a:xfrm>
        </p:spPr>
        <p:txBody>
          <a:bodyPr>
            <a:noAutofit/>
          </a:bodyPr>
          <a:lstStyle/>
          <a:p>
            <a:r>
              <a:rPr lang="ru-RU" sz="3200" dirty="0"/>
              <a:t>Знакомим с жизнью начальной школы</a:t>
            </a:r>
          </a:p>
        </p:txBody>
      </p:sp>
      <p:pic>
        <p:nvPicPr>
          <p:cNvPr id="5" name="Picture 5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3688" cy="239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t="2671" b="6320"/>
          <a:stretch/>
        </p:blipFill>
        <p:spPr bwMode="auto">
          <a:xfrm>
            <a:off x="2339752" y="594509"/>
            <a:ext cx="5040560" cy="63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-8061"/>
            <a:ext cx="8229600" cy="1143000"/>
          </a:xfrm>
        </p:spPr>
        <p:txBody>
          <a:bodyPr/>
          <a:lstStyle/>
          <a:p>
            <a:r>
              <a:rPr lang="ru-RU" altLang="ru-RU" dirty="0"/>
              <a:t>Развитие или обучение?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760" y="1060056"/>
            <a:ext cx="8892480" cy="558924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Теория Л. С. Выготского: </a:t>
            </a:r>
            <a:r>
              <a:rPr lang="ru-RU" i="1" dirty="0"/>
              <a:t>«Обучение не есть развитие. Но, правильно организованное, оно ведет за собой детское умственное развитие, вызывает к жизни ряд таких процессов, которые вне обучения вообще сделались бы невозможными. Обучение есть, таким образом, внутренне необходимый и всеобщий момент в процессе развития у ребенка не природных, но исторических особенностей человека»</a:t>
            </a:r>
          </a:p>
        </p:txBody>
      </p:sp>
    </p:spTree>
    <p:extLst>
      <p:ext uri="{BB962C8B-B14F-4D97-AF65-F5344CB8AC3E}">
        <p14:creationId xmlns:p14="http://schemas.microsoft.com/office/powerpoint/2010/main" val="127438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0739" cy="220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Изучаем алфавит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t="1640" b="6954"/>
          <a:stretch/>
        </p:blipFill>
        <p:spPr bwMode="auto">
          <a:xfrm>
            <a:off x="331181" y="1340767"/>
            <a:ext cx="88438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0771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4798" y="0"/>
            <a:ext cx="8229600" cy="1143000"/>
          </a:xfrm>
        </p:spPr>
        <p:txBody>
          <a:bodyPr/>
          <a:lstStyle/>
          <a:p>
            <a:r>
              <a:rPr lang="ru-RU" dirty="0"/>
              <a:t>Изучаем алфавит</a:t>
            </a:r>
          </a:p>
        </p:txBody>
      </p:sp>
      <p:pic>
        <p:nvPicPr>
          <p:cNvPr id="5" name="Picture 5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91680" cy="230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3031" t="1803" r="2881" b="4963"/>
          <a:stretch/>
        </p:blipFill>
        <p:spPr bwMode="auto">
          <a:xfrm>
            <a:off x="611560" y="1112297"/>
            <a:ext cx="8516209" cy="574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00653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06427"/>
            <a:ext cx="7427168" cy="778098"/>
          </a:xfrm>
        </p:spPr>
        <p:txBody>
          <a:bodyPr>
            <a:noAutofit/>
          </a:bodyPr>
          <a:lstStyle/>
          <a:p>
            <a:r>
              <a:rPr lang="ru-RU" sz="3200" dirty="0"/>
              <a:t>Используем игры для изучения алфавита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66944"/>
            <a:ext cx="4216352" cy="579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130" y="1412776"/>
            <a:ext cx="3964558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s://www.englishteachers.ru/uploadedfiles/waresimgs/5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75656" cy="2007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828" y="223627"/>
            <a:ext cx="7427168" cy="778098"/>
          </a:xfrm>
        </p:spPr>
        <p:txBody>
          <a:bodyPr>
            <a:noAutofit/>
          </a:bodyPr>
          <a:lstStyle/>
          <a:p>
            <a:r>
              <a:rPr lang="ru-RU" sz="3200" dirty="0"/>
              <a:t>Используем игры для изучения алфавита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66944"/>
            <a:ext cx="4216352" cy="579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130" y="1412776"/>
            <a:ext cx="3964558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s://www.englishteachers.ru/uploadedfiles/waresimgs/5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75656" cy="2007491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4861" r="41934" b="40315"/>
          <a:stretch>
            <a:fillRect/>
          </a:stretch>
        </p:blipFill>
        <p:spPr bwMode="auto">
          <a:xfrm>
            <a:off x="4644008" y="1255286"/>
            <a:ext cx="4320480" cy="560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156109"/>
            <a:ext cx="8229600" cy="707196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Формируем интерес к чтению</a:t>
            </a:r>
          </a:p>
        </p:txBody>
      </p:sp>
      <p:pic>
        <p:nvPicPr>
          <p:cNvPr id="4" name="Picture 5" descr="https://www.englishteachers.ru/uploadedfiles/waresimgs/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91680" cy="230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t="1782" b="6972"/>
          <a:stretch/>
        </p:blipFill>
        <p:spPr bwMode="auto">
          <a:xfrm>
            <a:off x="2123728" y="535796"/>
            <a:ext cx="5044679" cy="632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-3137"/>
            <a:ext cx="5256584" cy="686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 descr="https://www.englishteachers.ru/uploadedfiles/waresimgs/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88640"/>
            <a:ext cx="2026248" cy="2756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Подводя итоги: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Как показывают ряд исследований и практика преподавания речемыслительное развитие крайне важно в возрасте 5-7 лет;</a:t>
            </a:r>
          </a:p>
          <a:p>
            <a:r>
              <a:rPr lang="ru-RU" dirty="0"/>
              <a:t>Изучая иностранный язык до школы, мы не проходим программу второго класса, а облегчаем работу в школе.</a:t>
            </a:r>
          </a:p>
          <a:p>
            <a:r>
              <a:rPr lang="ru-RU" dirty="0"/>
              <a:t>Подготовка к школе важный этап, который помогает создать преемственность и подготовить ребят к занятиям  в школе.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D289F-AF4F-4193-ADFB-01F1363BC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B00E5-1D20-47E1-B5D2-BE8150478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pp.userapi.com/c851524/v851524458/2d557/z1wnnQaHJEs.jpg">
            <a:extLst>
              <a:ext uri="{FF2B5EF4-FFF2-40B4-BE49-F238E27FC236}">
                <a16:creationId xmlns:a16="http://schemas.microsoft.com/office/drawing/2014/main" id="{BF5B1CD8-F2E8-453D-A69E-14BE5D7B5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6" y="10086"/>
            <a:ext cx="8180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8740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CCA4274-F1D5-4BB3-9EA9-E638515919C6}"/>
              </a:ext>
            </a:extLst>
          </p:cNvPr>
          <p:cNvSpPr/>
          <p:nvPr/>
        </p:nvSpPr>
        <p:spPr>
          <a:xfrm>
            <a:off x="-2136" y="0"/>
            <a:ext cx="9140484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D289F-AF4F-4193-ADFB-01F1363BC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B00E5-1D20-47E1-B5D2-BE8150478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pp.userapi.com/c850016/v850016679/a08f7/eJ0eGkh9Otg.jpg">
            <a:extLst>
              <a:ext uri="{FF2B5EF4-FFF2-40B4-BE49-F238E27FC236}">
                <a16:creationId xmlns:a16="http://schemas.microsoft.com/office/drawing/2014/main" id="{298A7404-2FA4-4617-B54F-5A287D737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6" y="1052735"/>
            <a:ext cx="9140484" cy="487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2443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CCA4274-F1D5-4BB3-9EA9-E638515919C6}"/>
              </a:ext>
            </a:extLst>
          </p:cNvPr>
          <p:cNvSpPr/>
          <p:nvPr/>
        </p:nvSpPr>
        <p:spPr>
          <a:xfrm>
            <a:off x="-2136" y="0"/>
            <a:ext cx="9140484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D289F-AF4F-4193-ADFB-01F1363BC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B00E5-1D20-47E1-B5D2-BE8150478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pp.userapi.com/c847123/v847123996/113eea/MqU2Iv3HYdc.jpg">
            <a:extLst>
              <a:ext uri="{FF2B5EF4-FFF2-40B4-BE49-F238E27FC236}">
                <a16:creationId xmlns:a16="http://schemas.microsoft.com/office/drawing/2014/main" id="{AF5C8BB4-6B4A-4F83-BB69-05D8B78A1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076"/>
            <a:ext cx="8121848" cy="680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610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0B0EB41-D439-4F1E-BE4B-4789D9FF3A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190278"/>
              </p:ext>
            </p:extLst>
          </p:nvPr>
        </p:nvGraphicFramePr>
        <p:xfrm>
          <a:off x="323528" y="22879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0598CC4-B0C1-427B-8E53-82D9433D8F8E}"/>
              </a:ext>
            </a:extLst>
          </p:cNvPr>
          <p:cNvSpPr txBox="1"/>
          <p:nvPr/>
        </p:nvSpPr>
        <p:spPr>
          <a:xfrm>
            <a:off x="3610236" y="3717032"/>
            <a:ext cx="1656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ОБУЧЕНИЕ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1B71DA6-7209-45B4-A5E1-8D13A349B2DC}"/>
              </a:ext>
            </a:extLst>
          </p:cNvPr>
          <p:cNvSpPr/>
          <p:nvPr/>
        </p:nvSpPr>
        <p:spPr>
          <a:xfrm>
            <a:off x="469365" y="5578641"/>
            <a:ext cx="8363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РАЗВИВАЮЩЕЕ ОБУЧЕНИЕ СОЗДАЕТ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ЗОНУ БЛИЖАЙШЕГО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36268562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/>
              <a:t>Семинар-тренинг 30 ноября</a:t>
            </a:r>
            <a:br>
              <a:rPr lang="en-US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www.englishteachers.ru/uploads/carousel/seminar_2018_11_30.jpg">
            <a:extLst>
              <a:ext uri="{FF2B5EF4-FFF2-40B4-BE49-F238E27FC236}">
                <a16:creationId xmlns:a16="http://schemas.microsoft.com/office/drawing/2014/main" id="{0A3726B5-FE54-4AF3-8A71-014CAF3C38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8" y="908720"/>
            <a:ext cx="914400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168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37E034-7814-471B-B7C2-86518F6FB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F2916A-DDED-44BA-BBDF-F5985151B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При подготовке к школе мы говорим об обучении, но подразумеваем </a:t>
            </a:r>
            <a:r>
              <a:rPr lang="ru-RU" b="1" u="sng" dirty="0"/>
              <a:t>развитие дошкольников.</a:t>
            </a:r>
            <a:r>
              <a:rPr lang="ru-RU" dirty="0"/>
              <a:t> В соответствии с ФГОС ДО и современными тенденциями в методике преподавания иностранных языков.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634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err="1"/>
              <a:t>Разви́тие</a:t>
            </a:r>
            <a:r>
              <a:rPr lang="ru-RU" b="1" dirty="0"/>
              <a:t> </a:t>
            </a:r>
            <a:r>
              <a:rPr lang="ru-RU" b="1" dirty="0" err="1"/>
              <a:t>ре́чи</a:t>
            </a:r>
            <a:r>
              <a:rPr lang="ru-RU" dirty="0"/>
              <a:t> (</a:t>
            </a:r>
            <a:r>
              <a:rPr lang="ru-RU" i="1" dirty="0" err="1"/>
              <a:t>Language</a:t>
            </a:r>
            <a:r>
              <a:rPr lang="ru-RU" i="1" dirty="0"/>
              <a:t> </a:t>
            </a:r>
            <a:r>
              <a:rPr lang="ru-RU" i="1" dirty="0" err="1"/>
              <a:t>development</a:t>
            </a:r>
            <a:r>
              <a:rPr lang="ru-RU" dirty="0"/>
              <a:t>) — широко используемое комплексное обозначение процессов, этапов и методик, связанных с овладением (как ребёнком, так и в широком смысле — человеком в течение жизни) средствами как устной, так и письменной речи, характеризующими в свою очередь развитие его навыков коммуникации, вербального мышления и литературного творчества.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ФГОС ДО и развитие ребенка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0355" y="1556792"/>
            <a:ext cx="8579296" cy="5440362"/>
          </a:xfrm>
        </p:spPr>
        <p:txBody>
          <a:bodyPr rtlCol="0">
            <a:normAutofit fontScale="40000" lnSpcReduction="2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6000" b="1" dirty="0"/>
              <a:t>Основная цель </a:t>
            </a:r>
            <a:r>
              <a:rPr lang="ru-RU" sz="6000" dirty="0"/>
              <a:t>– </a:t>
            </a:r>
            <a:r>
              <a:rPr lang="ru-RU" sz="6000" b="1" i="1" dirty="0"/>
              <a:t>развитие ребенка </a:t>
            </a:r>
            <a:r>
              <a:rPr lang="ru-RU" sz="6000" dirty="0"/>
              <a:t>с учетом его индивидуальных особенностей.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sz="60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6000" b="1" i="1" dirty="0"/>
              <a:t>5 </a:t>
            </a:r>
            <a:r>
              <a:rPr lang="ru-RU" sz="6000" b="1" i="1" dirty="0"/>
              <a:t>направлений развития</a:t>
            </a:r>
            <a:r>
              <a:rPr lang="ru-RU" sz="6000" dirty="0"/>
              <a:t>: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6000" dirty="0"/>
              <a:t>социально-коммуникативное развитие </a:t>
            </a:r>
            <a:r>
              <a:rPr lang="ru-RU" sz="6000" i="1" dirty="0"/>
              <a:t>(нормы и ценности, общение, саморегуляция),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6000" dirty="0"/>
              <a:t>познавательное развитие </a:t>
            </a:r>
            <a:r>
              <a:rPr lang="ru-RU" sz="6000" i="1" dirty="0"/>
              <a:t>(интересов, мотивации, познавательных действий, первичных представлений о себе и окружающем мире),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6000" dirty="0"/>
              <a:t>речевое развитие </a:t>
            </a:r>
            <a:r>
              <a:rPr lang="ru-RU" sz="6000" i="1" dirty="0"/>
              <a:t>(речь как средство общения и культуры),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6000" dirty="0"/>
              <a:t>художественно-эстетическое развитие </a:t>
            </a:r>
            <a:r>
              <a:rPr lang="ru-RU" sz="6000" i="1" dirty="0"/>
              <a:t>(предпосылки восприятия произведений культуры),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6000" dirty="0"/>
              <a:t>физическое развитие (</a:t>
            </a:r>
            <a:r>
              <a:rPr lang="ru-RU" sz="6000" i="1" dirty="0"/>
              <a:t>двигательная деятельность и упражнения).</a:t>
            </a:r>
          </a:p>
        </p:txBody>
      </p:sp>
    </p:spTree>
    <p:extLst>
      <p:ext uri="{BB962C8B-B14F-4D97-AF65-F5344CB8AC3E}">
        <p14:creationId xmlns:p14="http://schemas.microsoft.com/office/powerpoint/2010/main" val="162859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Речемыслительное развитие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включает:</a:t>
            </a:r>
          </a:p>
          <a:p>
            <a:r>
              <a:rPr lang="ru-RU" dirty="0"/>
              <a:t>взаимодействие в игровой и бытовой сферах;</a:t>
            </a:r>
          </a:p>
          <a:p>
            <a:r>
              <a:rPr lang="ru-RU" dirty="0"/>
              <a:t>познание окружающего мира;</a:t>
            </a:r>
          </a:p>
          <a:p>
            <a:r>
              <a:rPr lang="ru-RU" dirty="0"/>
              <a:t>продуктивные виды деятельности (конструирование, экспериментирование);</a:t>
            </a:r>
          </a:p>
          <a:p>
            <a:r>
              <a:rPr lang="ru-RU" dirty="0"/>
              <a:t>творческое развитие;</a:t>
            </a:r>
          </a:p>
          <a:p>
            <a:r>
              <a:rPr lang="ru-RU" dirty="0"/>
              <a:t>развитие логики;</a:t>
            </a:r>
          </a:p>
          <a:p>
            <a:r>
              <a:rPr lang="ru-RU" dirty="0"/>
              <a:t>развитие собственно речи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993</Words>
  <Application>Microsoft Office PowerPoint</Application>
  <PresentationFormat>Экран (4:3)</PresentationFormat>
  <Paragraphs>111</Paragraphs>
  <Slides>50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5" baseType="lpstr">
      <vt:lpstr>Arial</vt:lpstr>
      <vt:lpstr>Calibri</vt:lpstr>
      <vt:lpstr>Times New Roman</vt:lpstr>
      <vt:lpstr>Wingdings</vt:lpstr>
      <vt:lpstr>Тема Office</vt:lpstr>
      <vt:lpstr>РАННЕЕ ОБУЧЕНИЕ ДЕТЕЙ АНГЛИЙСКОМУ ЯЗЫКУ  НА ПОДГОТОВИТЕЛЬНЫХ  КУРСАХ К ШКОЛЕ</vt:lpstr>
      <vt:lpstr>Развитие или обучение?</vt:lpstr>
      <vt:lpstr>Развитие или обучение?</vt:lpstr>
      <vt:lpstr>Развитие или обучение?</vt:lpstr>
      <vt:lpstr>Презентация PowerPoint</vt:lpstr>
      <vt:lpstr>Презентация PowerPoint</vt:lpstr>
      <vt:lpstr>Презентация PowerPoint</vt:lpstr>
      <vt:lpstr>ФГОС ДО и развитие ребенка</vt:lpstr>
      <vt:lpstr>Речемыслительное развитие</vt:lpstr>
      <vt:lpstr>Во время подготовки к школе:</vt:lpstr>
      <vt:lpstr>Задачи при подготовке к школе:</vt:lpstr>
      <vt:lpstr>Для активизации мышления помогут следующие виды работ:</vt:lpstr>
      <vt:lpstr>Для активизации словаря можно использовать такие виды работ:</vt:lpstr>
      <vt:lpstr>Соедини слово с буквой Покажи правильную карточку</vt:lpstr>
      <vt:lpstr>Покажи на загаданное слово</vt:lpstr>
      <vt:lpstr>Опиши картинку</vt:lpstr>
      <vt:lpstr>Игра </vt:lpstr>
      <vt:lpstr>Изучение новой лексики и правил ПДД</vt:lpstr>
      <vt:lpstr>Темы  мобильное приложение Tinkilinki</vt:lpstr>
      <vt:lpstr>Мобильное приложение. Знакомство с лексикой</vt:lpstr>
      <vt:lpstr>Мобильное приложение. Развитие памяти</vt:lpstr>
      <vt:lpstr>Мобильное приложение. Понимание на слух</vt:lpstr>
      <vt:lpstr>Мобильное приложение. Узнавание на скорость</vt:lpstr>
      <vt:lpstr>Мобильное приложение. Моторика</vt:lpstr>
      <vt:lpstr>Речемыслительное развитие:</vt:lpstr>
      <vt:lpstr>Речемыслительное развитие,  развитие мелкой моторики:</vt:lpstr>
      <vt:lpstr>Речемыслительное развитие:</vt:lpstr>
      <vt:lpstr>Упражнения со словами родного языка</vt:lpstr>
      <vt:lpstr>Презентация PowerPoint</vt:lpstr>
      <vt:lpstr>Подготовка к школе: </vt:lpstr>
      <vt:lpstr>Главный принцип обучения детей в возрасте 6 лет</vt:lpstr>
      <vt:lpstr>Особенности обучения детей 6-ти летнего возраста</vt:lpstr>
      <vt:lpstr>Обсудим вместе:</vt:lpstr>
      <vt:lpstr>Презентация PowerPoint</vt:lpstr>
      <vt:lpstr>Графические задания</vt:lpstr>
      <vt:lpstr>Готовим руку к письму, запоминаем алфавит и лексику</vt:lpstr>
      <vt:lpstr>Формируем положительное  отношение к школе</vt:lpstr>
      <vt:lpstr>Знакомим с жизнью начальной школы</vt:lpstr>
      <vt:lpstr>Знакомим с жизнью начальной школы</vt:lpstr>
      <vt:lpstr>Изучаем алфавит</vt:lpstr>
      <vt:lpstr>Изучаем алфавит</vt:lpstr>
      <vt:lpstr>Используем игры для изучения алфавита</vt:lpstr>
      <vt:lpstr>Используем игры для изучения алфавита</vt:lpstr>
      <vt:lpstr>Формируем интерес к чтению</vt:lpstr>
      <vt:lpstr>Презентация PowerPoint</vt:lpstr>
      <vt:lpstr>Подводя итоги:</vt:lpstr>
      <vt:lpstr>Презентация PowerPoint</vt:lpstr>
      <vt:lpstr>Презентация PowerPoint</vt:lpstr>
      <vt:lpstr>Презентация PowerPoint</vt:lpstr>
      <vt:lpstr>Семинар-тренинг 30 ноября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Учет психологических особенностей детей при обучении английскому языку.  Работа с гиперактивными детьми</dc:title>
  <dc:creator>Ilya</dc:creator>
  <cp:lastModifiedBy>Pupsik</cp:lastModifiedBy>
  <cp:revision>63</cp:revision>
  <dcterms:modified xsi:type="dcterms:W3CDTF">2018-11-06T20:40:23Z</dcterms:modified>
</cp:coreProperties>
</file>