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sldIdLst>
    <p:sldId id="718" r:id="rId2"/>
    <p:sldId id="719" r:id="rId3"/>
    <p:sldId id="721" r:id="rId4"/>
    <p:sldId id="722" r:id="rId5"/>
    <p:sldId id="723" r:id="rId6"/>
    <p:sldId id="753" r:id="rId7"/>
    <p:sldId id="754" r:id="rId8"/>
    <p:sldId id="755" r:id="rId9"/>
    <p:sldId id="756" r:id="rId10"/>
    <p:sldId id="757" r:id="rId11"/>
    <p:sldId id="758" r:id="rId12"/>
    <p:sldId id="759" r:id="rId13"/>
    <p:sldId id="760" r:id="rId14"/>
    <p:sldId id="761" r:id="rId15"/>
    <p:sldId id="764" r:id="rId16"/>
    <p:sldId id="762" r:id="rId17"/>
    <p:sldId id="763" r:id="rId18"/>
    <p:sldId id="811" r:id="rId19"/>
    <p:sldId id="800" r:id="rId20"/>
    <p:sldId id="834" r:id="rId21"/>
    <p:sldId id="707" r:id="rId22"/>
    <p:sldId id="678" r:id="rId23"/>
    <p:sldId id="672" r:id="rId24"/>
    <p:sldId id="825" r:id="rId25"/>
    <p:sldId id="826" r:id="rId26"/>
    <p:sldId id="828" r:id="rId27"/>
    <p:sldId id="827" r:id="rId28"/>
    <p:sldId id="831" r:id="rId29"/>
    <p:sldId id="829" r:id="rId30"/>
    <p:sldId id="830" r:id="rId31"/>
    <p:sldId id="832" r:id="rId32"/>
    <p:sldId id="833" r:id="rId33"/>
    <p:sldId id="689" r:id="rId34"/>
    <p:sldId id="690" r:id="rId35"/>
    <p:sldId id="691" r:id="rId36"/>
    <p:sldId id="692" r:id="rId37"/>
    <p:sldId id="695" r:id="rId38"/>
    <p:sldId id="703" r:id="rId39"/>
    <p:sldId id="704" r:id="rId40"/>
    <p:sldId id="705" r:id="rId41"/>
    <p:sldId id="819" r:id="rId42"/>
    <p:sldId id="818" r:id="rId43"/>
    <p:sldId id="713" r:id="rId44"/>
    <p:sldId id="793" r:id="rId45"/>
    <p:sldId id="836" r:id="rId46"/>
    <p:sldId id="817" r:id="rId47"/>
    <p:sldId id="835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36A2"/>
    <a:srgbClr val="B23BAD"/>
    <a:srgbClr val="A141B0"/>
    <a:srgbClr val="AE48BD"/>
    <a:srgbClr val="C152D0"/>
    <a:srgbClr val="EB66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1" autoAdjust="0"/>
    <p:restoredTop sz="94643"/>
  </p:normalViewPr>
  <p:slideViewPr>
    <p:cSldViewPr snapToGrid="0" snapToObjects="1">
      <p:cViewPr>
        <p:scale>
          <a:sx n="95" d="100"/>
          <a:sy n="95" d="100"/>
        </p:scale>
        <p:origin x="-1908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39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F9BC4-F418-4993-ADF2-6765C58FA88B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4E3E0-B9F8-4EB1-96D9-6865409D7C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49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03E9A-F27E-4345-BCA9-94887DEADACD}" type="slidenum">
              <a:rPr lang="ru-RU" smtClean="0"/>
              <a:pPr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462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18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07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431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E987-D8BE-4C16-BA0A-8AE34A89A4ED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35D04-8E0B-4471-B07F-F546153C82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38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3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66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53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0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40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762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258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62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82EF7-75C4-704C-92EF-94CD23E30AA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04497-DA91-8A4F-8ABE-3CF79025D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2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://interactivedramas.info/papers/phillipsrpgclass.pdf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mailto:peressada@gmail.com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45318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8719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/>
              <a:t>How to </a:t>
            </a:r>
            <a:r>
              <a:rPr lang="en-US" sz="4900" b="1" dirty="0" err="1" smtClean="0"/>
              <a:t>gamify</a:t>
            </a:r>
            <a:r>
              <a:rPr lang="en-US" sz="4900" b="1" dirty="0" smtClean="0"/>
              <a:t> your English class</a:t>
            </a:r>
            <a:endParaRPr lang="ru-RU" sz="49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2820" y="5964130"/>
            <a:ext cx="6177430" cy="778135"/>
          </a:xfrm>
        </p:spPr>
        <p:txBody>
          <a:bodyPr>
            <a:normAutofit fontScale="47500" lnSpcReduction="20000"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6400" dirty="0" smtClean="0">
                <a:solidFill>
                  <a:schemeClr val="tx1"/>
                </a:solidFill>
              </a:rPr>
              <a:t>Elena </a:t>
            </a:r>
            <a:r>
              <a:rPr lang="en-US" sz="6400" dirty="0" err="1" smtClean="0">
                <a:solidFill>
                  <a:schemeClr val="tx1"/>
                </a:solidFill>
              </a:rPr>
              <a:t>Peresada</a:t>
            </a:r>
            <a:endParaRPr lang="en-US" sz="6400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63200" y="5469467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2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0" y="2343150"/>
            <a:ext cx="8229600" cy="4525963"/>
          </a:xfrm>
          <a:noFill/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rgbClr val="FFFFFF"/>
                </a:solidFill>
              </a:rPr>
              <a:t>Цель</a:t>
            </a:r>
            <a:r>
              <a:rPr lang="en-US" dirty="0" smtClean="0">
                <a:solidFill>
                  <a:srgbClr val="FFFFFF"/>
                </a:solidFill>
              </a:rPr>
              <a:t> (</a:t>
            </a:r>
            <a:r>
              <a:rPr lang="ru-RU" dirty="0" smtClean="0">
                <a:solidFill>
                  <a:srgbClr val="FFFFFF"/>
                </a:solidFill>
              </a:rPr>
              <a:t>игрока, игры, педагога</a:t>
            </a:r>
            <a:r>
              <a:rPr lang="en-US" dirty="0" smtClean="0">
                <a:solidFill>
                  <a:srgbClr val="FFFFFF"/>
                </a:solidFill>
              </a:rPr>
              <a:t>)</a:t>
            </a:r>
            <a:endParaRPr lang="en-US" dirty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Правила</a:t>
            </a:r>
            <a:endParaRPr lang="en-US" dirty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Награда</a:t>
            </a:r>
            <a:endParaRPr lang="en-US" dirty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Попытки</a:t>
            </a:r>
            <a:endParaRPr lang="en-US" dirty="0">
              <a:solidFill>
                <a:srgbClr val="FFFFFF"/>
              </a:solidFill>
            </a:endParaRPr>
          </a:p>
          <a:p>
            <a:pPr lvl="0"/>
            <a:r>
              <a:rPr lang="ru-RU" dirty="0" smtClean="0">
                <a:solidFill>
                  <a:srgbClr val="FFFFFF"/>
                </a:solidFill>
              </a:rPr>
              <a:t>Агенты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5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Брокколи в шоколаде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1851527"/>
            <a:ext cx="584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3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ames.mail.ru/pic/pc/gallery/97/fb/900c389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" y="-38299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1000" y="3105835"/>
            <a:ext cx="6477000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endParaRPr lang="en-US" sz="40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“</a:t>
            </a:r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Игра – это последовательность интересных выборов</a:t>
            </a:r>
            <a:r>
              <a:rPr lang="en-US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,”</a:t>
            </a:r>
            <a:endParaRPr lang="ru-RU" sz="40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4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Sid Meier</a:t>
            </a:r>
            <a:endParaRPr lang="ru-RU" sz="4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0115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Это игры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?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823205"/>
            <a:ext cx="3876842" cy="3083005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894" y="1698375"/>
            <a:ext cx="3893161" cy="2810947"/>
          </a:xfrm>
          <a:prstGeom prst="rect">
            <a:avLst/>
          </a:prstGeom>
        </p:spPr>
      </p:pic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316" y="3957639"/>
            <a:ext cx="5561263" cy="270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8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gamasutra.com/db_area/images/feature/167418/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000" y="-260350"/>
            <a:ext cx="7366000" cy="737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353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FF"/>
                </a:solidFill>
              </a:rPr>
              <a:t>Game mechanics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Loss aversion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Acting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Memory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Dice rolling</a:t>
            </a:r>
          </a:p>
          <a:p>
            <a:r>
              <a:rPr lang="en-US" dirty="0" err="1" smtClean="0">
                <a:solidFill>
                  <a:srgbClr val="FFFFFF"/>
                </a:solidFill>
              </a:rPr>
              <a:t>Coundown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Player elimination</a:t>
            </a:r>
          </a:p>
          <a:p>
            <a:r>
              <a:rPr lang="en-US" dirty="0">
                <a:solidFill>
                  <a:srgbClr val="FFFFFF"/>
                </a:solidFill>
              </a:rPr>
              <a:t>Set collection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11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5999" y="171778"/>
            <a:ext cx="4077369" cy="3062009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216" y="3531638"/>
            <a:ext cx="4165616" cy="3312993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48" y="3531638"/>
            <a:ext cx="4425952" cy="3312993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646" y="185787"/>
            <a:ext cx="4052186" cy="3048000"/>
          </a:xfrm>
          <a:prstGeom prst="rect">
            <a:avLst/>
          </a:prstGeom>
        </p:spPr>
      </p:pic>
      <p:sp>
        <p:nvSpPr>
          <p:cNvPr id="8" name="Название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51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7474"/>
            <a:ext cx="9144000" cy="4812631"/>
          </a:xfrm>
          <a:prstGeom prst="rect">
            <a:avLst/>
          </a:prstGeom>
        </p:spPr>
      </p:pic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2F2F2"/>
                </a:solidFill>
              </a:rPr>
              <a:t>s</a:t>
            </a:r>
            <a:r>
              <a:rPr lang="en-US" dirty="0" err="1" smtClean="0">
                <a:solidFill>
                  <a:srgbClr val="F2F2F2"/>
                </a:solidFill>
              </a:rPr>
              <a:t>tudycraft.ru</a:t>
            </a:r>
            <a:endParaRPr lang="ru-RU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3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600" y="0"/>
            <a:ext cx="51171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9703" y="0"/>
            <a:ext cx="94437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63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0652" y="12701"/>
            <a:ext cx="4133348" cy="6845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en-US" sz="2400" b="1" dirty="0" smtClean="0"/>
              <a:t>     </a:t>
            </a:r>
            <a:endParaRPr lang="ru-RU" sz="2400" b="1" dirty="0" smtClean="0"/>
          </a:p>
          <a:p>
            <a:pPr marL="0" indent="0">
              <a:buNone/>
            </a:pPr>
            <a:r>
              <a:rPr lang="en-US" sz="3600" b="1" dirty="0" smtClean="0"/>
              <a:t>Elena </a:t>
            </a:r>
            <a:r>
              <a:rPr lang="en-US" sz="3600" b="1" dirty="0" err="1" smtClean="0"/>
              <a:t>Peresada</a:t>
            </a:r>
            <a:r>
              <a:rPr lang="en-US" sz="3600" b="1" dirty="0"/>
              <a:t>,</a:t>
            </a:r>
            <a:endParaRPr lang="en-US" sz="3600" b="1" dirty="0" smtClean="0"/>
          </a:p>
          <a:p>
            <a:pPr marL="0" indent="0">
              <a:buNone/>
            </a:pPr>
            <a:r>
              <a:rPr lang="en-US" sz="3600" b="1" dirty="0" smtClean="0"/>
              <a:t>game educator</a:t>
            </a:r>
            <a:endParaRPr lang="en-US" sz="2400" b="1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     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     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411579" y="63232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431" y="801439"/>
            <a:ext cx="5323083" cy="6858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652" y="4919577"/>
            <a:ext cx="2981158" cy="822800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0652" y="3422314"/>
            <a:ext cx="2934338" cy="149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2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79" y="106947"/>
            <a:ext cx="4920343" cy="6858000"/>
          </a:xfrm>
          <a:prstGeom prst="rect">
            <a:avLst/>
          </a:prstGeom>
        </p:spPr>
      </p:pic>
      <p:pic>
        <p:nvPicPr>
          <p:cNvPr id="4" name="Picture 2" descr="IMG_762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20087" y="1092341"/>
            <a:ext cx="6541615" cy="490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12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Антуражность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rcRect t="6102" b="61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76030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Starship troopers</a:t>
            </a: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6700"/>
            <a:ext cx="9144000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755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9335" y="0"/>
            <a:ext cx="3247465" cy="6858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0"/>
            <a:ext cx="48169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54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42" y="0"/>
            <a:ext cx="4899910" cy="6858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334" y="0"/>
            <a:ext cx="45372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43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0316"/>
            <a:ext cx="5012028" cy="6858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655" y="-120316"/>
            <a:ext cx="46023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833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5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053" y="435059"/>
            <a:ext cx="5253788" cy="5767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55595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0"/>
            <a:ext cx="88928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543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0" y="0"/>
            <a:ext cx="9077706" cy="6858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0" y="0"/>
            <a:ext cx="90777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0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76465" cy="6858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661" y="0"/>
            <a:ext cx="46221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16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55" y="588211"/>
            <a:ext cx="8344747" cy="558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42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0"/>
            <a:ext cx="46140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0840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010" y="0"/>
            <a:ext cx="49703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39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5610"/>
            <a:ext cx="9144000" cy="639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4119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Ученик\Downloads\фотограф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8011" y="1"/>
            <a:ext cx="7185989" cy="684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6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Role </a:t>
            </a:r>
            <a:endParaRPr lang="en-US" sz="5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play </a:t>
            </a:r>
          </a:p>
          <a:p>
            <a:pPr marL="0" indent="0">
              <a:buNone/>
            </a:pPr>
            <a:r>
              <a:rPr 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game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84965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1237"/>
            <a:ext cx="9144000" cy="391783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Breaking language barrier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70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Dungeon </a:t>
            </a:r>
            <a:r>
              <a:rPr lang="en-US" dirty="0"/>
              <a:t>and Dragons 1974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689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87359"/>
            <a:ext cx="4034589" cy="4338805"/>
          </a:xfrm>
        </p:spPr>
        <p:txBody>
          <a:bodyPr>
            <a:normAutofit/>
          </a:bodyPr>
          <a:lstStyle/>
          <a:p>
            <a:r>
              <a:rPr lang="en-US" dirty="0" smtClean="0"/>
              <a:t>interactive stories</a:t>
            </a:r>
          </a:p>
          <a:p>
            <a:r>
              <a:rPr lang="en-US" dirty="0" smtClean="0"/>
              <a:t>basic plot elements</a:t>
            </a:r>
          </a:p>
          <a:p>
            <a:r>
              <a:rPr lang="en-US" dirty="0" smtClean="0"/>
              <a:t>narratives through actions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1789" y="1787359"/>
            <a:ext cx="4918910" cy="327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70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RPGs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0143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Real </a:t>
            </a:r>
            <a:r>
              <a:rPr lang="en-US" dirty="0"/>
              <a:t>use </a:t>
            </a:r>
            <a:r>
              <a:rPr lang="en-US" dirty="0" smtClean="0"/>
              <a:t>of the language</a:t>
            </a:r>
          </a:p>
          <a:p>
            <a:r>
              <a:rPr lang="en-US" dirty="0"/>
              <a:t>E</a:t>
            </a:r>
            <a:r>
              <a:rPr lang="en-US" dirty="0" smtClean="0"/>
              <a:t>motionally charged</a:t>
            </a:r>
            <a:endParaRPr lang="en-US" dirty="0"/>
          </a:p>
          <a:p>
            <a:r>
              <a:rPr lang="en-US" dirty="0"/>
              <a:t>P</a:t>
            </a:r>
            <a:r>
              <a:rPr lang="en-US" dirty="0" smtClean="0"/>
              <a:t>ositive </a:t>
            </a:r>
            <a:r>
              <a:rPr lang="en-US" dirty="0"/>
              <a:t>effect on student socialization skills 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>
              <a:hlinkClick r:id=""/>
            </a:endParaRPr>
          </a:p>
          <a:p>
            <a:pPr marL="0" indent="0" algn="ctr">
              <a:buNone/>
            </a:pPr>
            <a:endParaRPr lang="en-US" dirty="0" smtClean="0">
              <a:hlinkClick r:id=""/>
            </a:endParaRPr>
          </a:p>
          <a:p>
            <a:pPr marL="0" indent="0" algn="ctr">
              <a:buNone/>
            </a:pPr>
            <a:endParaRPr lang="en-US" dirty="0">
              <a:hlinkClick r:id="rId2"/>
            </a:endParaRPr>
          </a:p>
          <a:p>
            <a:pPr marL="0" indent="0" algn="ctr">
              <a:buNone/>
            </a:pPr>
            <a:endParaRPr lang="en-US" dirty="0" smtClean="0">
              <a:hlinkClick r:id="rId2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200" y="1773991"/>
            <a:ext cx="4368800" cy="3340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0" y="58029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hlinkClick r:id="rId2"/>
              </a:rPr>
              <a:t>http://interactivedramas.info/papers/phillipsrpgclass.pdf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905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895684"/>
            <a:ext cx="7924799" cy="49596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1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8400" y="0"/>
            <a:ext cx="679319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27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61139"/>
            <a:ext cx="9144000" cy="5738813"/>
          </a:xfrm>
        </p:spPr>
      </p:pic>
    </p:spTree>
    <p:extLst>
      <p:ext uri="{BB962C8B-B14F-4D97-AF65-F5344CB8AC3E}">
        <p14:creationId xmlns:p14="http://schemas.microsoft.com/office/powerpoint/2010/main" val="119473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9100" y="0"/>
            <a:ext cx="5758734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3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1052" y="1659467"/>
            <a:ext cx="802105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“Like life, it's not so much whether you win or lose, but how you play the </a:t>
            </a:r>
            <a:r>
              <a:rPr lang="en-US" sz="4000" dirty="0" smtClean="0">
                <a:solidFill>
                  <a:srgbClr val="FFFFFF"/>
                </a:solidFill>
              </a:rPr>
              <a:t>game” </a:t>
            </a:r>
          </a:p>
          <a:p>
            <a:endParaRPr lang="en-US" sz="4000" dirty="0" smtClean="0">
              <a:solidFill>
                <a:srgbClr val="FFFFFF"/>
              </a:solidFill>
            </a:endParaRPr>
          </a:p>
          <a:p>
            <a:pPr algn="r"/>
            <a:r>
              <a:rPr lang="en-US" sz="4000" dirty="0" smtClean="0">
                <a:solidFill>
                  <a:srgbClr val="FFFFFF"/>
                </a:solidFill>
              </a:rPr>
              <a:t>— Stephen Stratton </a:t>
            </a:r>
          </a:p>
          <a:p>
            <a:pPr algn="r"/>
            <a:r>
              <a:rPr lang="en-US" sz="3200" dirty="0" smtClean="0">
                <a:solidFill>
                  <a:srgbClr val="FFFFFF"/>
                </a:solidFill>
              </a:rPr>
              <a:t>What </a:t>
            </a:r>
            <a:r>
              <a:rPr lang="en-US" sz="3200" dirty="0">
                <a:solidFill>
                  <a:srgbClr val="FFFFFF"/>
                </a:solidFill>
              </a:rPr>
              <a:t>Is Role-</a:t>
            </a:r>
            <a:r>
              <a:rPr lang="en-US" sz="3200" dirty="0" smtClean="0">
                <a:solidFill>
                  <a:srgbClr val="FFFFFF"/>
                </a:solidFill>
              </a:rPr>
              <a:t>Playing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7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1536700"/>
            <a:ext cx="9029700" cy="3771900"/>
          </a:xfrm>
          <a:prstGeom prst="rect">
            <a:avLst/>
          </a:prstGeom>
        </p:spPr>
      </p:pic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Atlas of emerging jobs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82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Ученик\Downloads\фотограф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53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</a:t>
            </a:r>
            <a:endParaRPr lang="ru-RU" dirty="0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idx="1"/>
          </p:nvPr>
        </p:nvPicPr>
        <p:blipFill>
          <a:blip r:embed="rId2"/>
          <a:srcRect l="-77440" r="-77440"/>
          <a:stretch>
            <a:fillRect/>
          </a:stretch>
        </p:blipFill>
        <p:spPr>
          <a:xfrm>
            <a:off x="-1946443" y="1678323"/>
            <a:ext cx="8229600" cy="4525963"/>
          </a:xfr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210" y="1992265"/>
            <a:ext cx="3072887" cy="397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0691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To read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457200" indent="-457200"/>
            <a:r>
              <a:rPr lang="en-US" dirty="0" err="1" smtClean="0">
                <a:solidFill>
                  <a:srgbClr val="FFFFFF"/>
                </a:solidFill>
              </a:rPr>
              <a:t>boardgamegeek.com</a:t>
            </a:r>
            <a:endParaRPr lang="en-US" dirty="0" smtClean="0">
              <a:solidFill>
                <a:srgbClr val="FFFFFF"/>
              </a:solidFill>
            </a:endParaRPr>
          </a:p>
          <a:p>
            <a:pPr marL="457200" indent="-457200"/>
            <a:r>
              <a:rPr lang="en-US" dirty="0" err="1" smtClean="0">
                <a:solidFill>
                  <a:srgbClr val="FFFFFF"/>
                </a:solidFill>
              </a:rPr>
              <a:t>gamasutra.com</a:t>
            </a:r>
            <a:endParaRPr lang="en-US" dirty="0" smtClean="0">
              <a:solidFill>
                <a:srgbClr val="FFFFFF"/>
              </a:solidFill>
            </a:endParaRPr>
          </a:p>
          <a:p>
            <a:pPr marL="457200" indent="-457200"/>
            <a:r>
              <a:rPr lang="en-US" dirty="0" smtClean="0">
                <a:solidFill>
                  <a:srgbClr val="FFFFFF"/>
                </a:solidFill>
              </a:rPr>
              <a:t>Play Understanding games</a:t>
            </a:r>
            <a:endParaRPr lang="ru-RU" dirty="0" smtClean="0">
              <a:solidFill>
                <a:srgbClr val="FFFFFF"/>
              </a:solidFill>
            </a:endParaRPr>
          </a:p>
          <a:p>
            <a:pPr marL="457200" indent="-457200"/>
            <a:r>
              <a:rPr lang="en-US" dirty="0" smtClean="0">
                <a:solidFill>
                  <a:srgbClr val="FFFFFF"/>
                </a:solidFill>
              </a:rPr>
              <a:t>Yan Schreiber online course</a:t>
            </a:r>
            <a:endParaRPr lang="ru-RU" dirty="0" smtClean="0">
              <a:solidFill>
                <a:srgbClr val="FFFFFF"/>
              </a:solidFill>
            </a:endParaRPr>
          </a:p>
          <a:p>
            <a:pPr marL="457200" indent="-457200"/>
            <a:r>
              <a:rPr lang="en-US" dirty="0">
                <a:solidFill>
                  <a:srgbClr val="FFFFFF"/>
                </a:solidFill>
              </a:rPr>
              <a:t>Yu-</a:t>
            </a:r>
            <a:r>
              <a:rPr lang="en-US" dirty="0" err="1">
                <a:solidFill>
                  <a:srgbClr val="FFFFFF"/>
                </a:solidFill>
              </a:rPr>
              <a:t>kai</a:t>
            </a:r>
            <a:r>
              <a:rPr lang="en-US" dirty="0">
                <a:solidFill>
                  <a:srgbClr val="FFFFFF"/>
                </a:solidFill>
              </a:rPr>
              <a:t> Chou Actionable </a:t>
            </a:r>
            <a:r>
              <a:rPr lang="en-US" dirty="0" err="1">
                <a:solidFill>
                  <a:srgbClr val="FFFFFF"/>
                </a:solidFill>
              </a:rPr>
              <a:t>gamification</a:t>
            </a:r>
            <a:endParaRPr lang="en-US" dirty="0">
              <a:solidFill>
                <a:srgbClr val="FFFFFF"/>
              </a:solidFill>
            </a:endParaRPr>
          </a:p>
          <a:p>
            <a:pPr marL="457200" indent="-457200"/>
            <a:r>
              <a:rPr lang="en-US" dirty="0">
                <a:solidFill>
                  <a:srgbClr val="FFFFFF"/>
                </a:solidFill>
              </a:rPr>
              <a:t>Kevin </a:t>
            </a:r>
            <a:r>
              <a:rPr lang="en-US" dirty="0" err="1">
                <a:solidFill>
                  <a:srgbClr val="FFFFFF"/>
                </a:solidFill>
              </a:rPr>
              <a:t>Werbach</a:t>
            </a:r>
            <a:endParaRPr lang="en-US" dirty="0">
              <a:solidFill>
                <a:srgbClr val="FFFFFF"/>
              </a:solidFill>
            </a:endParaRPr>
          </a:p>
          <a:p>
            <a:pPr marL="457200" indent="-457200"/>
            <a:endParaRPr lang="en-US" dirty="0" smtClean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457200" indent="-45720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64654414"/>
      </p:ext>
    </p:extLst>
  </p:cSld>
  <p:clrMapOvr>
    <a:masterClrMapping/>
  </p:clrMapOvr>
  <p:transition advTm="203737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/>
            </a:r>
            <a:br>
              <a:rPr lang="en-US" sz="2400" dirty="0" smtClean="0">
                <a:solidFill>
                  <a:schemeClr val="bg2"/>
                </a:solidFill>
              </a:rPr>
            </a:br>
            <a:r>
              <a:rPr lang="ru-RU" sz="2400" dirty="0" smtClean="0">
                <a:solidFill>
                  <a:schemeClr val="bg2"/>
                </a:solidFill>
              </a:rPr>
              <a:t/>
            </a:r>
            <a:br>
              <a:rPr lang="ru-RU" sz="2400" dirty="0" smtClean="0">
                <a:solidFill>
                  <a:schemeClr val="bg2"/>
                </a:solidFill>
              </a:rPr>
            </a:br>
            <a:r>
              <a:rPr lang="ru-RU" sz="2400" dirty="0">
                <a:solidFill>
                  <a:schemeClr val="bg2"/>
                </a:solidFill>
              </a:rPr>
              <a:t/>
            </a:r>
            <a:br>
              <a:rPr lang="ru-RU" sz="2400" dirty="0">
                <a:solidFill>
                  <a:schemeClr val="bg2"/>
                </a:solidFill>
              </a:rPr>
            </a:br>
            <a:r>
              <a:rPr lang="ru-RU" sz="2400" dirty="0" smtClean="0">
                <a:solidFill>
                  <a:schemeClr val="bg2"/>
                </a:solidFill>
              </a:rPr>
              <a:t/>
            </a:r>
            <a:br>
              <a:rPr lang="ru-RU" sz="2400" dirty="0" smtClean="0">
                <a:solidFill>
                  <a:schemeClr val="bg2"/>
                </a:solidFill>
              </a:rPr>
            </a:br>
            <a:r>
              <a:rPr lang="ru-RU" sz="2400" dirty="0">
                <a:solidFill>
                  <a:schemeClr val="bg2"/>
                </a:solidFill>
              </a:rPr>
              <a:t/>
            </a:r>
            <a:br>
              <a:rPr lang="ru-RU" sz="2400" dirty="0">
                <a:solidFill>
                  <a:schemeClr val="bg2"/>
                </a:solidFill>
              </a:rPr>
            </a:br>
            <a:r>
              <a:rPr lang="en-US" sz="2400" dirty="0" smtClean="0">
                <a:solidFill>
                  <a:schemeClr val="bg2"/>
                </a:solidFill>
              </a:rPr>
              <a:t/>
            </a:r>
            <a:br>
              <a:rPr lang="en-US" sz="2400" dirty="0" smtClean="0">
                <a:solidFill>
                  <a:schemeClr val="bg2"/>
                </a:solidFill>
              </a:rPr>
            </a:br>
            <a:r>
              <a:rPr lang="en-US" sz="2400" dirty="0">
                <a:solidFill>
                  <a:schemeClr val="bg2"/>
                </a:solidFill>
              </a:rPr>
              <a:t/>
            </a:r>
            <a:br>
              <a:rPr lang="en-US" sz="2400" dirty="0">
                <a:solidFill>
                  <a:schemeClr val="bg2"/>
                </a:solidFill>
              </a:rPr>
            </a:br>
            <a:r>
              <a:rPr lang="en-US" sz="2400" dirty="0" smtClean="0">
                <a:solidFill>
                  <a:schemeClr val="bg2"/>
                </a:solidFill>
              </a:rPr>
              <a:t/>
            </a:r>
            <a:br>
              <a:rPr lang="en-US" sz="2400" dirty="0" smtClean="0">
                <a:solidFill>
                  <a:schemeClr val="bg2"/>
                </a:solidFill>
              </a:rPr>
            </a:br>
            <a:r>
              <a:rPr lang="en-US" sz="2400" dirty="0">
                <a:solidFill>
                  <a:schemeClr val="bg2"/>
                </a:solidFill>
              </a:rPr>
              <a:t/>
            </a:r>
            <a:br>
              <a:rPr lang="en-US" sz="2400" dirty="0">
                <a:solidFill>
                  <a:schemeClr val="bg2"/>
                </a:solidFill>
              </a:rPr>
            </a:br>
            <a:r>
              <a:rPr lang="en-US" sz="2400" dirty="0" smtClean="0">
                <a:solidFill>
                  <a:schemeClr val="bg2"/>
                </a:solidFill>
              </a:rPr>
              <a:t/>
            </a:r>
            <a:br>
              <a:rPr lang="en-US" sz="2400" dirty="0" smtClean="0">
                <a:solidFill>
                  <a:schemeClr val="bg2"/>
                </a:solidFill>
              </a:rPr>
            </a:br>
            <a:r>
              <a:rPr lang="en-US" sz="5400" dirty="0" err="1" smtClean="0">
                <a:solidFill>
                  <a:schemeClr val="bg2"/>
                </a:solidFill>
              </a:rPr>
              <a:t>studycraft.ru</a:t>
            </a:r>
            <a:r>
              <a:rPr lang="en-US" sz="5400" dirty="0" smtClean="0">
                <a:solidFill>
                  <a:schemeClr val="bg2"/>
                </a:solidFill>
              </a:rPr>
              <a:t/>
            </a:r>
            <a:br>
              <a:rPr lang="en-US" sz="5400" dirty="0" smtClean="0">
                <a:solidFill>
                  <a:schemeClr val="bg2"/>
                </a:solidFill>
              </a:rPr>
            </a:br>
            <a:r>
              <a:rPr lang="ru-RU" sz="5400" dirty="0" smtClean="0">
                <a:solidFill>
                  <a:schemeClr val="bg2"/>
                </a:solidFill>
              </a:rPr>
              <a:t/>
            </a:r>
            <a:br>
              <a:rPr lang="ru-RU" sz="5400" dirty="0" smtClean="0">
                <a:solidFill>
                  <a:schemeClr val="bg2"/>
                </a:solidFill>
              </a:rPr>
            </a:br>
            <a:r>
              <a:rPr lang="en-US" sz="5400" dirty="0" err="1">
                <a:solidFill>
                  <a:schemeClr val="bg1"/>
                </a:solidFill>
              </a:rPr>
              <a:t>vk.com</a:t>
            </a:r>
            <a:r>
              <a:rPr lang="en-US" sz="5400" dirty="0">
                <a:solidFill>
                  <a:schemeClr val="bg1"/>
                </a:solidFill>
              </a:rPr>
              <a:t>/</a:t>
            </a:r>
            <a:r>
              <a:rPr lang="en-US" sz="5400" dirty="0" err="1">
                <a:solidFill>
                  <a:schemeClr val="bg1"/>
                </a:solidFill>
              </a:rPr>
              <a:t>study.craft</a:t>
            </a:r>
            <a:r>
              <a:rPr lang="en-US" sz="5400" dirty="0">
                <a:solidFill>
                  <a:schemeClr val="bg1"/>
                </a:solidFill>
              </a:rPr>
              <a:t/>
            </a:r>
            <a:br>
              <a:rPr lang="en-US" sz="5400" dirty="0">
                <a:solidFill>
                  <a:schemeClr val="bg1"/>
                </a:solidFill>
              </a:rPr>
            </a:br>
            <a:r>
              <a:rPr lang="en-US" sz="5400" dirty="0" smtClean="0">
                <a:solidFill>
                  <a:schemeClr val="bg1"/>
                </a:solidFill>
              </a:rPr>
              <a:t/>
            </a:r>
            <a:br>
              <a:rPr lang="en-US" sz="5400" dirty="0" smtClean="0">
                <a:solidFill>
                  <a:schemeClr val="bg1"/>
                </a:solidFill>
              </a:rPr>
            </a:br>
            <a:r>
              <a:rPr lang="en-US" sz="5400" dirty="0" err="1" smtClean="0">
                <a:solidFill>
                  <a:schemeClr val="bg1"/>
                </a:solidFill>
              </a:rPr>
              <a:t>facebook.com</a:t>
            </a:r>
            <a:r>
              <a:rPr lang="en-US" sz="5400" dirty="0">
                <a:solidFill>
                  <a:schemeClr val="bg1"/>
                </a:solidFill>
              </a:rPr>
              <a:t>/</a:t>
            </a:r>
            <a:r>
              <a:rPr lang="en-US" sz="5400" dirty="0" err="1" smtClean="0">
                <a:solidFill>
                  <a:schemeClr val="bg1"/>
                </a:solidFill>
              </a:rPr>
              <a:t>study.craft.gamification</a:t>
            </a:r>
            <a:endParaRPr lang="ru-RU" sz="5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2993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2700"/>
            <a:ext cx="9144000" cy="6845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en-US" sz="2400" b="1" dirty="0" smtClean="0"/>
              <a:t>     </a:t>
            </a:r>
            <a:endParaRPr lang="ru-RU" sz="2400" b="1" dirty="0" smtClean="0"/>
          </a:p>
          <a:p>
            <a:pPr marL="0" indent="0" algn="ctr">
              <a:buNone/>
            </a:pPr>
            <a:endParaRPr lang="en-US" sz="3600" b="1" dirty="0">
              <a:solidFill>
                <a:srgbClr val="FFFFFF"/>
              </a:solidFill>
              <a:hlinkClick r:id="rId2"/>
            </a:endParaRPr>
          </a:p>
          <a:p>
            <a:pPr marL="0" indent="0" algn="r">
              <a:buNone/>
            </a:pPr>
            <a:endParaRPr lang="ru-RU" sz="3300" b="1" dirty="0" smtClean="0"/>
          </a:p>
          <a:p>
            <a:pPr marL="0" indent="0" algn="r">
              <a:buNone/>
            </a:pPr>
            <a:endParaRPr lang="ru-RU" sz="3300" b="1" dirty="0"/>
          </a:p>
          <a:p>
            <a:pPr marL="0" indent="0" algn="r">
              <a:buNone/>
            </a:pPr>
            <a:endParaRPr lang="ru-RU" sz="3300" b="1" dirty="0" smtClean="0"/>
          </a:p>
          <a:p>
            <a:pPr marL="0" indent="0" algn="r">
              <a:buNone/>
            </a:pPr>
            <a:endParaRPr lang="ru-RU" sz="3300" b="1" dirty="0"/>
          </a:p>
          <a:p>
            <a:pPr marL="0" indent="0" algn="ctr">
              <a:buNone/>
            </a:pPr>
            <a:r>
              <a:rPr lang="en-US" sz="4000" b="1" dirty="0" smtClean="0"/>
              <a:t>19-20, March</a:t>
            </a:r>
            <a:endParaRPr lang="ru-RU" sz="4000" b="1" dirty="0"/>
          </a:p>
          <a:p>
            <a:pPr marL="0" indent="0" algn="ctr">
              <a:buNone/>
            </a:pPr>
            <a:r>
              <a:rPr lang="en-US" sz="4000" b="1" dirty="0" smtClean="0"/>
              <a:t>2-day workshop</a:t>
            </a:r>
          </a:p>
          <a:p>
            <a:pPr marL="0" indent="0">
              <a:buNone/>
            </a:pPr>
            <a:r>
              <a:rPr lang="ru-RU" sz="2800" dirty="0" smtClean="0"/>
              <a:t>                      </a:t>
            </a:r>
            <a:endParaRPr lang="en-US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411579" y="63232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8139" y="120316"/>
            <a:ext cx="3636211" cy="363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47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don’t play a lot of games because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800" i="1" dirty="0" smtClean="0"/>
          </a:p>
          <a:p>
            <a:r>
              <a:rPr lang="en-US" sz="4800" i="1" dirty="0" smtClean="0"/>
              <a:t>Students don’t like games, they’re too old to play</a:t>
            </a:r>
          </a:p>
          <a:p>
            <a:r>
              <a:rPr lang="en-US" sz="4800" i="1" dirty="0" smtClean="0"/>
              <a:t>I don’t have time to play games</a:t>
            </a:r>
          </a:p>
          <a:p>
            <a:pPr marL="0" indent="0">
              <a:buNone/>
            </a:pP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156040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FF"/>
                </a:solidFill>
              </a:rPr>
              <a:t/>
            </a:r>
            <a:br>
              <a:rPr lang="ru-RU" dirty="0" smtClean="0">
                <a:solidFill>
                  <a:srgbClr val="FFFFFF"/>
                </a:solidFill>
              </a:rPr>
            </a:br>
            <a:r>
              <a:rPr lang="ru-RU" dirty="0">
                <a:solidFill>
                  <a:srgbClr val="FFFFFF"/>
                </a:solidFill>
              </a:rPr>
              <a:t/>
            </a:r>
            <a:br>
              <a:rPr lang="ru-RU" dirty="0">
                <a:solidFill>
                  <a:srgbClr val="FFFFFF"/>
                </a:solidFill>
              </a:rPr>
            </a:br>
            <a:r>
              <a:rPr lang="ru-RU" dirty="0" smtClean="0">
                <a:solidFill>
                  <a:srgbClr val="FFFFFF"/>
                </a:solidFill>
              </a:rPr>
              <a:t/>
            </a:r>
            <a:br>
              <a:rPr lang="ru-RU" dirty="0" smtClean="0">
                <a:solidFill>
                  <a:srgbClr val="FFFFFF"/>
                </a:solidFill>
              </a:rPr>
            </a:br>
            <a:r>
              <a:rPr lang="ru-RU" dirty="0">
                <a:solidFill>
                  <a:srgbClr val="FFFFFF"/>
                </a:solidFill>
              </a:rPr>
              <a:t/>
            </a:r>
            <a:br>
              <a:rPr lang="ru-RU" dirty="0">
                <a:solidFill>
                  <a:srgbClr val="FFFFFF"/>
                </a:solidFill>
              </a:rPr>
            </a:br>
            <a:r>
              <a:rPr lang="ru-RU" dirty="0" smtClean="0">
                <a:solidFill>
                  <a:srgbClr val="FFFFFF"/>
                </a:solidFill>
              </a:rPr>
              <a:t/>
            </a:r>
            <a:br>
              <a:rPr lang="ru-RU" dirty="0" smtClean="0">
                <a:solidFill>
                  <a:srgbClr val="FFFFFF"/>
                </a:solidFill>
              </a:rPr>
            </a:br>
            <a:r>
              <a:rPr lang="ru-RU" dirty="0">
                <a:solidFill>
                  <a:srgbClr val="FFFFFF"/>
                </a:solidFill>
              </a:rPr>
              <a:t/>
            </a:r>
            <a:br>
              <a:rPr lang="ru-RU" dirty="0">
                <a:solidFill>
                  <a:srgbClr val="FFFFFF"/>
                </a:solidFill>
              </a:rPr>
            </a:br>
            <a:r>
              <a:rPr lang="en-US" sz="6700" dirty="0" smtClean="0">
                <a:solidFill>
                  <a:srgbClr val="FFFFFF"/>
                </a:solidFill>
              </a:rPr>
              <a:t>What are your </a:t>
            </a:r>
            <a:r>
              <a:rPr lang="en-US" sz="6700" dirty="0" err="1" smtClean="0">
                <a:solidFill>
                  <a:srgbClr val="FFFFFF"/>
                </a:solidFill>
              </a:rPr>
              <a:t>favourite</a:t>
            </a:r>
            <a:r>
              <a:rPr lang="en-US" sz="6700" dirty="0" smtClean="0">
                <a:solidFill>
                  <a:srgbClr val="FFFFFF"/>
                </a:solidFill>
              </a:rPr>
              <a:t> games</a:t>
            </a:r>
            <a:r>
              <a:rPr lang="ru-RU" sz="6700" dirty="0" smtClean="0">
                <a:solidFill>
                  <a:srgbClr val="FFFFFF"/>
                </a:solidFill>
              </a:rPr>
              <a:t>?</a:t>
            </a:r>
            <a:endParaRPr lang="ru-RU" sz="6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17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FF"/>
                </a:solidFill>
              </a:rPr>
              <a:t>Игры в</a:t>
            </a:r>
            <a:r>
              <a:rPr lang="en-US" dirty="0" smtClean="0">
                <a:solidFill>
                  <a:srgbClr val="FFFFFF"/>
                </a:solidFill>
              </a:rPr>
              <a:t> ELT</a:t>
            </a: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3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37367"/>
            <a:ext cx="8229600" cy="5079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220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C</a:t>
            </a:r>
            <a:br>
              <a:rPr lang="en-US" sz="4800" dirty="0" smtClean="0"/>
            </a:br>
            <a:r>
              <a:rPr lang="en-US" sz="4800" dirty="0" smtClean="0">
                <a:solidFill>
                  <a:srgbClr val="FFFFFF"/>
                </a:solidFill>
              </a:rPr>
              <a:t>Cargo Cult</a:t>
            </a:r>
            <a:br>
              <a:rPr lang="en-US" sz="4800" dirty="0" smtClean="0">
                <a:solidFill>
                  <a:srgbClr val="FFFFFF"/>
                </a:solidFill>
              </a:rPr>
            </a:br>
            <a:endParaRPr lang="ru-RU" sz="4800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105" y="1630947"/>
            <a:ext cx="7700211" cy="478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9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6700" dirty="0" smtClean="0">
                <a:solidFill>
                  <a:schemeClr val="bg1">
                    <a:lumMod val="95000"/>
                  </a:schemeClr>
                </a:solidFill>
              </a:rPr>
              <a:t>Что такое игра</a:t>
            </a:r>
            <a:r>
              <a:rPr lang="en-US" sz="6700" dirty="0" smtClean="0">
                <a:solidFill>
                  <a:schemeClr val="bg1">
                    <a:lumMod val="95000"/>
                  </a:schemeClr>
                </a:solidFill>
              </a:rPr>
              <a:t>?</a:t>
            </a:r>
            <a:endParaRPr lang="ru-RU" sz="67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05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7580</TotalTime>
  <Words>183</Words>
  <Application>Microsoft Office PowerPoint</Application>
  <PresentationFormat>Экран (4:3)</PresentationFormat>
  <Paragraphs>86</Paragraphs>
  <Slides>47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Office Theme</vt:lpstr>
      <vt:lpstr>How to gamify your English class</vt:lpstr>
      <vt:lpstr>Презентация PowerPoint</vt:lpstr>
      <vt:lpstr>Презентация PowerPoint</vt:lpstr>
      <vt:lpstr>Презентация PowerPoint</vt:lpstr>
      <vt:lpstr>I don’t play a lot of games because</vt:lpstr>
      <vt:lpstr>      What are your favourite games?</vt:lpstr>
      <vt:lpstr>Игры в ELT</vt:lpstr>
      <vt:lpstr>C Cargo Cult </vt:lpstr>
      <vt:lpstr>      Что такое игра?</vt:lpstr>
      <vt:lpstr>Презентация PowerPoint</vt:lpstr>
      <vt:lpstr>Брокколи в шоколаде</vt:lpstr>
      <vt:lpstr>Презентация PowerPoint</vt:lpstr>
      <vt:lpstr>Это игры?</vt:lpstr>
      <vt:lpstr>Презентация PowerPoint</vt:lpstr>
      <vt:lpstr>Game mechanics</vt:lpstr>
      <vt:lpstr>Презентация PowerPoint</vt:lpstr>
      <vt:lpstr>studycraft.ru</vt:lpstr>
      <vt:lpstr>Презентация PowerPoint</vt:lpstr>
      <vt:lpstr>Презентация PowerPoint</vt:lpstr>
      <vt:lpstr>Презентация PowerPoint</vt:lpstr>
      <vt:lpstr>Антуражность</vt:lpstr>
      <vt:lpstr>Starship troopers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Breaking language barrier</vt:lpstr>
      <vt:lpstr> Dungeon and Dragons 1974 </vt:lpstr>
      <vt:lpstr>RPG</vt:lpstr>
      <vt:lpstr>RPGs Benefits</vt:lpstr>
      <vt:lpstr>Презентация PowerPoint</vt:lpstr>
      <vt:lpstr>Презентация PowerPoint</vt:lpstr>
      <vt:lpstr>Презентация PowerPoint</vt:lpstr>
      <vt:lpstr>Презентация PowerPoint</vt:lpstr>
      <vt:lpstr>Atlas of emerging jobs</vt:lpstr>
      <vt:lpstr>Презентация PowerPoint</vt:lpstr>
      <vt:lpstr>Further reading</vt:lpstr>
      <vt:lpstr>To read</vt:lpstr>
      <vt:lpstr>          studycraft.ru  vk.com/study.craft  facebook.com/study.craft.gamification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Gamification in Teaching English</dc:title>
  <dc:creator>macbook air</dc:creator>
  <cp:lastModifiedBy>admin</cp:lastModifiedBy>
  <cp:revision>298</cp:revision>
  <dcterms:created xsi:type="dcterms:W3CDTF">2013-03-01T19:44:10Z</dcterms:created>
  <dcterms:modified xsi:type="dcterms:W3CDTF">2018-03-12T13:47:41Z</dcterms:modified>
</cp:coreProperties>
</file>