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5"/>
  </p:notesMasterIdLst>
  <p:sldIdLst>
    <p:sldId id="256" r:id="rId2"/>
    <p:sldId id="317" r:id="rId3"/>
    <p:sldId id="339" r:id="rId4"/>
    <p:sldId id="323" r:id="rId5"/>
    <p:sldId id="324" r:id="rId6"/>
    <p:sldId id="325" r:id="rId7"/>
    <p:sldId id="326" r:id="rId8"/>
    <p:sldId id="327" r:id="rId9"/>
    <p:sldId id="328" r:id="rId10"/>
    <p:sldId id="329" r:id="rId11"/>
    <p:sldId id="331" r:id="rId12"/>
    <p:sldId id="338" r:id="rId13"/>
    <p:sldId id="265" r:id="rId14"/>
    <p:sldId id="266" r:id="rId15"/>
    <p:sldId id="268" r:id="rId16"/>
    <p:sldId id="269" r:id="rId17"/>
    <p:sldId id="270" r:id="rId18"/>
    <p:sldId id="271" r:id="rId19"/>
    <p:sldId id="273" r:id="rId20"/>
    <p:sldId id="281" r:id="rId21"/>
    <p:sldId id="290" r:id="rId22"/>
    <p:sldId id="309" r:id="rId23"/>
    <p:sldId id="333" r:id="rId24"/>
    <p:sldId id="321" r:id="rId25"/>
    <p:sldId id="335" r:id="rId26"/>
    <p:sldId id="336" r:id="rId27"/>
    <p:sldId id="340" r:id="rId28"/>
    <p:sldId id="312" r:id="rId29"/>
    <p:sldId id="313" r:id="rId30"/>
    <p:sldId id="341" r:id="rId31"/>
    <p:sldId id="322" r:id="rId32"/>
    <p:sldId id="318" r:id="rId33"/>
    <p:sldId id="319" r:id="rId34"/>
    <p:sldId id="342" r:id="rId35"/>
    <p:sldId id="343" r:id="rId36"/>
    <p:sldId id="344" r:id="rId37"/>
    <p:sldId id="345" r:id="rId38"/>
    <p:sldId id="346" r:id="rId39"/>
    <p:sldId id="262" r:id="rId40"/>
    <p:sldId id="334" r:id="rId41"/>
    <p:sldId id="337" r:id="rId42"/>
    <p:sldId id="316" r:id="rId43"/>
    <p:sldId id="320" r:id="rId4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923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8426" autoAdjust="0"/>
  </p:normalViewPr>
  <p:slideViewPr>
    <p:cSldViewPr>
      <p:cViewPr varScale="1">
        <p:scale>
          <a:sx n="91" d="100"/>
          <a:sy n="91" d="100"/>
        </p:scale>
        <p:origin x="-97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9FCB14-829C-467B-A4F7-A85383A6D136}" type="datetimeFigureOut">
              <a:rPr lang="ru-RU" smtClean="0"/>
              <a:pPr/>
              <a:t>24.05.2018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01A77C-F00C-4191-9D8E-642957F3B62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24.05.2018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24.05.2018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24.05.2018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3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2.jpe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hyperlink" Target="https://quizlet.com/" TargetMode="Externa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hyperlink" Target="https://quizlet.com/268941053/english-flash-cards/" TargetMode="Externa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png"/><Relationship Id="rId3" Type="http://schemas.openxmlformats.org/officeDocument/2006/relationships/hyperlink" Target="https://www.englishteachers.ru/shop" TargetMode="External"/><Relationship Id="rId7" Type="http://schemas.openxmlformats.org/officeDocument/2006/relationships/image" Target="../media/image54.png"/><Relationship Id="rId2" Type="http://schemas.openxmlformats.org/officeDocument/2006/relationships/hyperlink" Target="https://www.englishteachers.ru/forum/index.php?showforum=65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3.jpeg"/><Relationship Id="rId5" Type="http://schemas.openxmlformats.org/officeDocument/2006/relationships/hyperlink" Target="https://www.facebook.com/titulpublishers" TargetMode="External"/><Relationship Id="rId4" Type="http://schemas.openxmlformats.org/officeDocument/2006/relationships/hyperlink" Target="http://vk.com/titulpublishers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2636912"/>
            <a:ext cx="8136904" cy="1470025"/>
          </a:xfrm>
        </p:spPr>
        <p:txBody>
          <a:bodyPr>
            <a:noAutofit/>
          </a:bodyPr>
          <a:lstStyle/>
          <a:p>
            <a:r>
              <a:rPr lang="ru-RU" sz="3600" b="1" dirty="0" smtClean="0"/>
              <a:t>Расширяем словарный запас на уроках английского языка в начальной школе</a:t>
            </a:r>
            <a:r>
              <a:rPr lang="en-US" sz="3600" b="1" dirty="0" smtClean="0"/>
              <a:t/>
            </a:r>
            <a:br>
              <a:rPr lang="en-US" sz="3600" b="1" dirty="0" smtClean="0"/>
            </a:br>
            <a:r>
              <a:rPr lang="ru-RU" sz="2800" b="1" dirty="0" smtClean="0"/>
              <a:t>(на примере курсов и учебных пособий издательства «Титул»)</a:t>
            </a:r>
            <a:endParaRPr lang="ru-RU" sz="2800" dirty="0"/>
          </a:p>
        </p:txBody>
      </p:sp>
      <p:pic>
        <p:nvPicPr>
          <p:cNvPr id="4" name="Рисунок 3" descr="Y:\Delo\ОГР\Буров\TIT_Logo_kvadrat.png"/>
          <p:cNvPicPr/>
          <p:nvPr/>
        </p:nvPicPr>
        <p:blipFill>
          <a:blip r:embed="rId2" cstate="print"/>
          <a:srcRect t="16071" b="18750"/>
          <a:stretch>
            <a:fillRect/>
          </a:stretch>
        </p:blipFill>
        <p:spPr bwMode="auto">
          <a:xfrm>
            <a:off x="3419872" y="0"/>
            <a:ext cx="2329070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87624" y="5589240"/>
            <a:ext cx="6912768" cy="1060137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solidFill>
                  <a:schemeClr val="tx1"/>
                </a:solidFill>
              </a:rPr>
              <a:t>Казеичева Алёна Евгеньевна,</a:t>
            </a:r>
          </a:p>
          <a:p>
            <a:r>
              <a:rPr lang="ru-RU" sz="1800" dirty="0" smtClean="0">
                <a:solidFill>
                  <a:schemeClr val="tx1"/>
                </a:solidFill>
              </a:rPr>
              <a:t>заместитель руководителя Центра образовательных программ </a:t>
            </a:r>
          </a:p>
          <a:p>
            <a:r>
              <a:rPr lang="ru-RU" sz="1800" dirty="0" smtClean="0">
                <a:solidFill>
                  <a:schemeClr val="tx1"/>
                </a:solidFill>
              </a:rPr>
              <a:t>издательства </a:t>
            </a:r>
            <a:r>
              <a:rPr lang="en-US" sz="1800" dirty="0" smtClean="0">
                <a:solidFill>
                  <a:schemeClr val="tx1"/>
                </a:solidFill>
              </a:rPr>
              <a:t>“</a:t>
            </a:r>
            <a:r>
              <a:rPr lang="ru-RU" sz="1800" dirty="0" smtClean="0">
                <a:solidFill>
                  <a:schemeClr val="tx1"/>
                </a:solidFill>
              </a:rPr>
              <a:t>ТИТУЛ</a:t>
            </a:r>
            <a:r>
              <a:rPr lang="en-US" sz="1800" dirty="0" smtClean="0">
                <a:solidFill>
                  <a:schemeClr val="tx1"/>
                </a:solidFill>
              </a:rPr>
              <a:t>”</a:t>
            </a:r>
            <a:r>
              <a:rPr lang="ru-RU" sz="1800" dirty="0" smtClean="0">
                <a:solidFill>
                  <a:schemeClr val="tx1"/>
                </a:solidFill>
              </a:rPr>
              <a:t>, автор учебных пособий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764704"/>
          </a:xfrm>
        </p:spPr>
        <p:txBody>
          <a:bodyPr/>
          <a:lstStyle/>
          <a:p>
            <a:pPr eaLnBrk="1" hangingPunct="1"/>
            <a:r>
              <a:rPr lang="ru-RU" dirty="0" smtClean="0"/>
              <a:t>Творчество + словарный запас</a:t>
            </a:r>
          </a:p>
        </p:txBody>
      </p:sp>
      <p:pic>
        <p:nvPicPr>
          <p:cNvPr id="1843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962330"/>
            <a:ext cx="8995496" cy="5895669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483768" y="462519"/>
            <a:ext cx="4824536" cy="6395481"/>
          </a:xfr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706437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Стихи и песни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/>
          <a:srcRect l="34183" t="40514" r="43028" b="7719"/>
          <a:stretch>
            <a:fillRect/>
          </a:stretch>
        </p:blipFill>
        <p:spPr bwMode="auto">
          <a:xfrm>
            <a:off x="0" y="0"/>
            <a:ext cx="2063670" cy="2636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5736" y="274638"/>
            <a:ext cx="6491064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3490" name="AutoShape 2" descr="Мильруд Р. П. Учебное пособие. Развивающие задания, стихи и песни для начальной школы. QR-код для аудио. Английский язык"/>
          <p:cNvSpPr>
            <a:spLocks noChangeAspect="1" noChangeArrowheads="1"/>
          </p:cNvSpPr>
          <p:nvPr/>
        </p:nvSpPr>
        <p:spPr bwMode="auto">
          <a:xfrm>
            <a:off x="144463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3491" name="Picture 3"/>
          <p:cNvPicPr>
            <a:picLocks noChangeAspect="1" noChangeArrowheads="1"/>
          </p:cNvPicPr>
          <p:nvPr/>
        </p:nvPicPr>
        <p:blipFill>
          <a:blip r:embed="rId2" cstate="print"/>
          <a:srcRect l="34183" t="40514" r="43028" b="7719"/>
          <a:stretch>
            <a:fillRect/>
          </a:stretch>
        </p:blipFill>
        <p:spPr bwMode="auto">
          <a:xfrm>
            <a:off x="0" y="0"/>
            <a:ext cx="2063670" cy="2636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758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27784" y="63599"/>
            <a:ext cx="5207817" cy="67944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30112" t="3814" r="30113" b="8681"/>
          <a:stretch>
            <a:fillRect/>
          </a:stretch>
        </p:blipFill>
        <p:spPr bwMode="auto">
          <a:xfrm>
            <a:off x="2555776" y="692696"/>
            <a:ext cx="4084817" cy="56166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 l="30112" t="3814" r="30113" b="8681"/>
          <a:stretch>
            <a:fillRect/>
          </a:stretch>
        </p:blipFill>
        <p:spPr bwMode="auto">
          <a:xfrm>
            <a:off x="179512" y="116632"/>
            <a:ext cx="1944216" cy="26732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2051720" y="1600200"/>
            <a:ext cx="6635080" cy="4525963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Пособие состоит из 35 уроков, каждый из которых посвящен определенным буквам (буквосочетаниям) и звукам.</a:t>
            </a:r>
          </a:p>
          <a:p>
            <a:r>
              <a:rPr lang="ru-RU" dirty="0" smtClean="0"/>
              <a:t>Последовательность уроков тщательно подбиралась, чтобы максимально эффективно и быстро научиться читать, а между делом запомнить весь английский алфавит и все 44 английских звука, а также знаки транскрипции этих звуков.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5816" y="0"/>
            <a:ext cx="5002561" cy="68796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 l="4408" t="40396" r="49858" b="21131"/>
          <a:stretch>
            <a:fillRect/>
          </a:stretch>
        </p:blipFill>
        <p:spPr bwMode="auto">
          <a:xfrm>
            <a:off x="1968912" y="3140968"/>
            <a:ext cx="6574330" cy="3168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 cstate="print"/>
          <a:srcRect l="30112" t="3814" r="30113" b="8681"/>
          <a:stretch>
            <a:fillRect/>
          </a:stretch>
        </p:blipFill>
        <p:spPr bwMode="auto">
          <a:xfrm>
            <a:off x="179512" y="116632"/>
            <a:ext cx="1944216" cy="26732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784" y="1"/>
            <a:ext cx="498683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 l="30112" t="3814" r="30113" b="8681"/>
          <a:stretch>
            <a:fillRect/>
          </a:stretch>
        </p:blipFill>
        <p:spPr bwMode="auto">
          <a:xfrm>
            <a:off x="179512" y="116632"/>
            <a:ext cx="1944216" cy="26732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800" y="0"/>
            <a:ext cx="498683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/>
          <a:srcRect l="30112" t="3814" r="30113" b="8681"/>
          <a:stretch>
            <a:fillRect/>
          </a:stretch>
        </p:blipFill>
        <p:spPr bwMode="auto">
          <a:xfrm>
            <a:off x="179512" y="116632"/>
            <a:ext cx="1944216" cy="26732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41556" y="1628800"/>
            <a:ext cx="3802443" cy="52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Содержимое 6"/>
          <p:cNvSpPr txBox="1">
            <a:spLocks/>
          </p:cNvSpPr>
          <p:nvPr/>
        </p:nvSpPr>
        <p:spPr>
          <a:xfrm>
            <a:off x="3131840" y="260648"/>
            <a:ext cx="5616624" cy="1080120"/>
          </a:xfrm>
          <a:prstGeom prst="rect">
            <a:avLst/>
          </a:prstGeo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R="0" lvl="0" algn="ctr" defTabSz="914400" rtl="0" eaLnBrk="1" fontAlgn="auto" latinLnBrk="0" hangingPunct="1">
              <a:lnSpc>
                <a:spcPct val="70000"/>
              </a:lnSpc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4000" b="1" i="0" u="none" strike="noStrike" kern="1200" spc="50" normalizeH="0" baseline="0" noProof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Яркое оформление, понятные иллюстрации</a:t>
            </a:r>
            <a:endParaRPr kumimoji="0" lang="ru-RU" sz="4000" b="1" i="0" u="none" strike="noStrike" kern="1200" spc="50" normalizeH="0" baseline="0" noProof="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 l="30112" t="3814" r="30113" b="8681"/>
          <a:stretch>
            <a:fillRect/>
          </a:stretch>
        </p:blipFill>
        <p:spPr bwMode="auto">
          <a:xfrm>
            <a:off x="0" y="188640"/>
            <a:ext cx="1944216" cy="26732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91680" y="1628800"/>
            <a:ext cx="3802443" cy="52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07904" y="0"/>
            <a:ext cx="498683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одержимое 6"/>
          <p:cNvSpPr txBox="1">
            <a:spLocks/>
          </p:cNvSpPr>
          <p:nvPr/>
        </p:nvSpPr>
        <p:spPr>
          <a:xfrm>
            <a:off x="179512" y="3789040"/>
            <a:ext cx="4176464" cy="2088231"/>
          </a:xfrm>
          <a:prstGeom prst="rect">
            <a:avLst/>
          </a:prstGeo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R="0" lvl="0" algn="ctr" defTabSz="914400" rtl="0" eaLnBrk="1" fontAlgn="auto" latinLnBrk="0" hangingPunct="1">
              <a:lnSpc>
                <a:spcPct val="70000"/>
              </a:lnSpc>
              <a:spcAft>
                <a:spcPts val="0"/>
              </a:spcAft>
              <a:buClrTx/>
              <a:buSzTx/>
              <a:tabLst/>
              <a:defRPr/>
            </a:pPr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Словарные диктанты </a:t>
            </a:r>
          </a:p>
          <a:p>
            <a:pPr marR="0" lvl="0" algn="ctr" defTabSz="914400" rtl="0" eaLnBrk="1" fontAlgn="auto" latinLnBrk="0" hangingPunct="1">
              <a:lnSpc>
                <a:spcPct val="70000"/>
              </a:lnSpc>
              <a:spcAft>
                <a:spcPts val="0"/>
              </a:spcAft>
              <a:buClrTx/>
              <a:buSzTx/>
              <a:tabLst/>
              <a:defRPr/>
            </a:pPr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 картинками</a:t>
            </a:r>
            <a:endParaRPr kumimoji="0" lang="ru-RU" sz="4000" b="1" i="0" u="none" strike="noStrike" kern="1200" spc="50" normalizeH="0" baseline="0" noProof="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 l="30112" t="3814" r="30113" b="8681"/>
          <a:stretch>
            <a:fillRect/>
          </a:stretch>
        </p:blipFill>
        <p:spPr bwMode="auto">
          <a:xfrm>
            <a:off x="179512" y="116632"/>
            <a:ext cx="1944216" cy="26732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mtClean="0"/>
              <a:t>Что такое «знать слово»?</a:t>
            </a:r>
          </a:p>
        </p:txBody>
      </p:sp>
      <p:sp>
        <p:nvSpPr>
          <p:cNvPr id="6147" name="Содержимое 2"/>
          <p:cNvSpPr>
            <a:spLocks noGrp="1"/>
          </p:cNvSpPr>
          <p:nvPr>
            <p:ph idx="1"/>
          </p:nvPr>
        </p:nvSpPr>
        <p:spPr>
          <a:xfrm>
            <a:off x="467544" y="2060848"/>
            <a:ext cx="8229600" cy="4525963"/>
          </a:xfrm>
        </p:spPr>
        <p:txBody>
          <a:bodyPr/>
          <a:lstStyle/>
          <a:p>
            <a:r>
              <a:rPr lang="ru-RU" altLang="ru-RU" dirty="0" smtClean="0"/>
              <a:t>соотносить с обозначаемым объектом;</a:t>
            </a:r>
          </a:p>
          <a:p>
            <a:r>
              <a:rPr lang="ru-RU" altLang="ru-RU" dirty="0" smtClean="0"/>
              <a:t>узнавать на слух;</a:t>
            </a:r>
          </a:p>
          <a:p>
            <a:r>
              <a:rPr lang="ru-RU" altLang="ru-RU" dirty="0" smtClean="0"/>
              <a:t>узнавать по написанию (соотносить графический образ слова и обозначаемый объект);</a:t>
            </a:r>
          </a:p>
          <a:p>
            <a:r>
              <a:rPr lang="ru-RU" altLang="ru-RU" dirty="0" smtClean="0"/>
              <a:t>Употреблять в соответствующем контексте.</a:t>
            </a:r>
          </a:p>
        </p:txBody>
      </p:sp>
    </p:spTree>
  </p:cSld>
  <p:clrMapOvr>
    <a:masterClrMapping/>
  </p:clrMapOvr>
  <p:transition spd="slow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Y:\Delo-New\Oblozhki\Titul\Big\ReadUp2_201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2420888"/>
            <a:ext cx="2550874" cy="3494810"/>
          </a:xfrm>
          <a:prstGeom prst="rect">
            <a:avLst/>
          </a:prstGeom>
          <a:noFill/>
        </p:spPr>
      </p:pic>
      <p:pic>
        <p:nvPicPr>
          <p:cNvPr id="8" name="Picture 3" descr="Y:\Delo-New\Oblozhki\Titul\Big\ReadUp4_201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2160" y="2420888"/>
            <a:ext cx="2534301" cy="3460939"/>
          </a:xfrm>
          <a:prstGeom prst="rect">
            <a:avLst/>
          </a:prstGeom>
          <a:noFill/>
        </p:spPr>
      </p:pic>
      <p:grpSp>
        <p:nvGrpSpPr>
          <p:cNvPr id="2" name="Группа 8"/>
          <p:cNvGrpSpPr/>
          <p:nvPr/>
        </p:nvGrpSpPr>
        <p:grpSpPr>
          <a:xfrm>
            <a:off x="3275856" y="2420888"/>
            <a:ext cx="2592288" cy="3466319"/>
            <a:chOff x="4405312" y="2154621"/>
            <a:chExt cx="2804784" cy="3836275"/>
          </a:xfrm>
        </p:grpSpPr>
        <p:pic>
          <p:nvPicPr>
            <p:cNvPr id="10" name="Picture 4" descr="Y:\Delo-New\Oblozhki\Titul\Big\ReadUp3.jp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411883" y="2154621"/>
              <a:ext cx="2783758" cy="3836275"/>
            </a:xfrm>
            <a:prstGeom prst="rect">
              <a:avLst/>
            </a:prstGeom>
            <a:noFill/>
          </p:spPr>
        </p:pic>
        <p:pic>
          <p:nvPicPr>
            <p:cNvPr id="11" name="Picture 3" descr="Y:\Delo-New\Oblozhki\Titul\Big\ReadUp4_2016.jpg"/>
            <p:cNvPicPr>
              <a:picLocks noChangeAspect="1" noChangeArrowheads="1"/>
            </p:cNvPicPr>
            <p:nvPr/>
          </p:nvPicPr>
          <p:blipFill>
            <a:blip r:embed="rId3" cstate="print"/>
            <a:srcRect b="91649"/>
            <a:stretch>
              <a:fillRect/>
            </a:stretch>
          </p:blipFill>
          <p:spPr bwMode="auto">
            <a:xfrm>
              <a:off x="4405312" y="2160574"/>
              <a:ext cx="2804784" cy="319867"/>
            </a:xfrm>
            <a:prstGeom prst="rect">
              <a:avLst/>
            </a:prstGeom>
            <a:noFill/>
          </p:spPr>
        </p:pic>
      </p:grp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52749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/>
          <a:srcRect b="2612"/>
          <a:stretch/>
        </p:blipFill>
        <p:spPr>
          <a:xfrm>
            <a:off x="3203848" y="44624"/>
            <a:ext cx="5112568" cy="6813376"/>
          </a:xfrm>
          <a:prstGeom prst="rect">
            <a:avLst/>
          </a:prstGeom>
        </p:spPr>
      </p:pic>
      <p:grpSp>
        <p:nvGrpSpPr>
          <p:cNvPr id="3" name="Группа 2"/>
          <p:cNvGrpSpPr/>
          <p:nvPr/>
        </p:nvGrpSpPr>
        <p:grpSpPr>
          <a:xfrm>
            <a:off x="323528" y="980728"/>
            <a:ext cx="1512168" cy="2062411"/>
            <a:chOff x="4405312" y="2154621"/>
            <a:chExt cx="2804784" cy="3836275"/>
          </a:xfrm>
        </p:grpSpPr>
        <p:pic>
          <p:nvPicPr>
            <p:cNvPr id="4" name="Picture 4" descr="Y:\Delo-New\Oblozhki\Titul\Big\ReadUp3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411883" y="2154621"/>
              <a:ext cx="2783758" cy="3836275"/>
            </a:xfrm>
            <a:prstGeom prst="rect">
              <a:avLst/>
            </a:prstGeom>
            <a:noFill/>
          </p:spPr>
        </p:pic>
        <p:pic>
          <p:nvPicPr>
            <p:cNvPr id="5" name="Picture 3" descr="Y:\Delo-New\Oblozhki\Titul\Big\ReadUp4_2016.jpg"/>
            <p:cNvPicPr>
              <a:picLocks noChangeAspect="1" noChangeArrowheads="1"/>
            </p:cNvPicPr>
            <p:nvPr/>
          </p:nvPicPr>
          <p:blipFill>
            <a:blip r:embed="rId4" cstate="print"/>
            <a:srcRect b="91649"/>
            <a:stretch>
              <a:fillRect/>
            </a:stretch>
          </p:blipFill>
          <p:spPr bwMode="auto">
            <a:xfrm>
              <a:off x="4405312" y="2160574"/>
              <a:ext cx="2804784" cy="319867"/>
            </a:xfrm>
            <a:prstGeom prst="rect">
              <a:avLst/>
            </a:prstGeom>
            <a:noFill/>
          </p:spPr>
        </p:pic>
      </p:grpSp>
    </p:spTree>
    <p:extLst>
      <p:ext uri="{BB962C8B-B14F-4D97-AF65-F5344CB8AC3E}">
        <p14:creationId xmlns="" xmlns:p14="http://schemas.microsoft.com/office/powerpoint/2010/main" val="640115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931217" y="798286"/>
            <a:ext cx="4212783" cy="5873069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2172" y="581292"/>
            <a:ext cx="4467677" cy="6090063"/>
          </a:xfrm>
          <a:prstGeom prst="rect">
            <a:avLst/>
          </a:prstGeom>
        </p:spPr>
      </p:pic>
      <p:pic>
        <p:nvPicPr>
          <p:cNvPr id="4" name="Picture 3" descr="Y:\Delo-New\Oblozhki\Titul\Big\ReadUp4_201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62" y="-1"/>
            <a:ext cx="1445435" cy="197394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4076049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2"/>
                </a:solidFill>
              </a:rPr>
              <a:t>Польза песен и стихов </a:t>
            </a: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/>
              <a:t>Песни давно стали частью обучения ИЯ. Они создают положительный эмоциональный настрой, учащиеся готовы слушать их много раз, повторять несколько раз, что позволяет закреплять языковые навыки (лексику, грамматику), тренировать произношение, интонацию и т.д.</a:t>
            </a:r>
          </a:p>
          <a:p>
            <a:r>
              <a:rPr lang="ru-RU" dirty="0" smtClean="0"/>
              <a:t>Песни страны изучаемого языка – прекрасный способ познакомиться с культурой.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V:\pubs_new\happy_english.ru\Webinar\2018\070518\PDF\Songs_2_4_38 копия.jpg"/>
          <p:cNvPicPr>
            <a:picLocks noChangeAspect="1" noChangeArrowheads="1"/>
          </p:cNvPicPr>
          <p:nvPr/>
        </p:nvPicPr>
        <p:blipFill rotWithShape="1">
          <a:blip r:embed="rId2" cstate="print"/>
          <a:srcRect t="3226"/>
          <a:stretch/>
        </p:blipFill>
        <p:spPr bwMode="auto">
          <a:xfrm>
            <a:off x="0" y="914400"/>
            <a:ext cx="4464558" cy="594360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" name="Picture 3" descr="V:\pubs_new\happy_english.ru\Webinar\2018\070518\PDF\Songs_2_4_39 копия.jpg"/>
          <p:cNvPicPr>
            <a:picLocks noChangeAspect="1" noChangeArrowheads="1"/>
          </p:cNvPicPr>
          <p:nvPr/>
        </p:nvPicPr>
        <p:blipFill rotWithShape="1">
          <a:blip r:embed="rId3" cstate="print"/>
          <a:srcRect t="3226"/>
          <a:stretch/>
        </p:blipFill>
        <p:spPr bwMode="auto">
          <a:xfrm>
            <a:off x="4464558" y="914400"/>
            <a:ext cx="4464558" cy="594360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4" name="Picture 12" descr="Z:\коллаж\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773871" y="5058000"/>
            <a:ext cx="1370129" cy="180000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5366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784" y="0"/>
            <a:ext cx="5045814" cy="67908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4" descr="Y:\Delo-New\Oblozhki\Titul\Big\Songs_2_4_cove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1"/>
            <a:ext cx="1691680" cy="23319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" name="Picture 4" descr="Y:\Delo-New\Oblozhki\Titul\Big\Songs_2_4_cov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1691680" cy="23319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246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61355" y="0"/>
            <a:ext cx="5052245" cy="6741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139952" y="188640"/>
            <a:ext cx="4752528" cy="65357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4" name="Picture 2" descr="Картинки по запросу метапредметный портфель 2 класс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1196752"/>
            <a:ext cx="2154983" cy="295232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773666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253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3619" y="197835"/>
            <a:ext cx="8804438" cy="6048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7" descr="https://www.englishteachers.ru/uploadedfiles/waresimgs/55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21152" y="4707157"/>
            <a:ext cx="1448477" cy="202021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34142596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355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r="48565"/>
          <a:stretch>
            <a:fillRect/>
          </a:stretch>
        </p:blipFill>
        <p:spPr bwMode="auto">
          <a:xfrm>
            <a:off x="3944808" y="0"/>
            <a:ext cx="5199192" cy="6944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7" descr="https://www.englishteachers.ru/uploadedfiles/waresimgs/55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404664"/>
            <a:ext cx="2088232" cy="291249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13157890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Как расширять словарный запас?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1988840"/>
            <a:ext cx="8229600" cy="3921299"/>
          </a:xfrm>
        </p:spPr>
        <p:txBody>
          <a:bodyPr/>
          <a:lstStyle/>
          <a:p>
            <a:r>
              <a:rPr lang="ru-RU" dirty="0" smtClean="0"/>
              <a:t>Изучать новые слова</a:t>
            </a:r>
          </a:p>
          <a:p>
            <a:r>
              <a:rPr lang="ru-RU" dirty="0" smtClean="0"/>
              <a:t>Вводить лексику в речь</a:t>
            </a:r>
          </a:p>
          <a:p>
            <a:r>
              <a:rPr lang="ru-RU" dirty="0" smtClean="0"/>
              <a:t>Играть в лексические игры</a:t>
            </a:r>
          </a:p>
          <a:p>
            <a:r>
              <a:rPr lang="ru-RU" dirty="0" smtClean="0"/>
              <a:t>Учить песни и стихи</a:t>
            </a:r>
          </a:p>
          <a:p>
            <a:r>
              <a:rPr lang="ru-RU" dirty="0" smtClean="0"/>
              <a:t>Тренироваться на ОКП</a:t>
            </a:r>
            <a:endParaRPr lang="ru-RU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34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59832" y="0"/>
            <a:ext cx="531866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Y:\Titul-OKT\Буров\Rolic\Metabag4_cover (копия)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274639"/>
            <a:ext cx="2025650" cy="28876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39581681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V:\pubs_new\happy_english.ru\Webinar\2018\170418\Tests_primary_08.jpg"/>
          <p:cNvPicPr>
            <a:picLocks noChangeAspect="1" noChangeArrowheads="1"/>
          </p:cNvPicPr>
          <p:nvPr/>
        </p:nvPicPr>
        <p:blipFill>
          <a:blip r:embed="rId2" cstate="print"/>
          <a:srcRect l="1572" r="-588" b="-3774"/>
          <a:stretch>
            <a:fillRect/>
          </a:stretch>
        </p:blipFill>
        <p:spPr bwMode="auto">
          <a:xfrm>
            <a:off x="4607496" y="424411"/>
            <a:ext cx="4536504" cy="6433589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" name="Picture 3" descr="V:\pubs_new\happy_english.ru\Webinar\2018\170418\Tests_primary_07.jpg"/>
          <p:cNvPicPr>
            <a:picLocks noChangeAspect="1" noChangeArrowheads="1"/>
          </p:cNvPicPr>
          <p:nvPr/>
        </p:nvPicPr>
        <p:blipFill>
          <a:blip r:embed="rId3" cstate="print"/>
          <a:srcRect l="3835" r="2320"/>
          <a:stretch>
            <a:fillRect/>
          </a:stretch>
        </p:blipFill>
        <p:spPr bwMode="auto">
          <a:xfrm>
            <a:off x="251520" y="419100"/>
            <a:ext cx="4392488" cy="643890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" name="Picture 2" descr="Y:\Delo-New\ОГР\Коротеева\СЗ на изменение Титула\17.11.15\Тесты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188640"/>
            <a:ext cx="1512168" cy="20839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3200" b="1" smtClean="0"/>
              <a:t>Особенности обучения лексике с помощью интерактивных плакатов</a:t>
            </a:r>
          </a:p>
        </p:txBody>
      </p:sp>
      <p:sp>
        <p:nvSpPr>
          <p:cNvPr id="7171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altLang="ru-RU" smtClean="0"/>
              <a:t>Предъявление слова в контексте (в широком смысле);</a:t>
            </a:r>
          </a:p>
          <a:p>
            <a:pPr eaLnBrk="1" hangingPunct="1"/>
            <a:r>
              <a:rPr lang="ru-RU" altLang="ru-RU" smtClean="0"/>
              <a:t>Возможность многократного повторения;</a:t>
            </a:r>
          </a:p>
          <a:p>
            <a:pPr eaLnBrk="1" hangingPunct="1"/>
            <a:r>
              <a:rPr lang="ru-RU" altLang="ru-RU" smtClean="0"/>
              <a:t>Развитие понимания звуковой и графической форм слова;</a:t>
            </a:r>
          </a:p>
          <a:p>
            <a:pPr eaLnBrk="1" hangingPunct="1"/>
            <a:r>
              <a:rPr lang="ru-RU" altLang="ru-RU" smtClean="0"/>
              <a:t>Мгновенное соотнесение слова с его значением.</a:t>
            </a:r>
          </a:p>
        </p:txBody>
      </p:sp>
    </p:spTree>
  </p:cSld>
  <p:clrMapOvr>
    <a:masterClrMapping/>
  </p:clrMapOvr>
  <p:transition spd="slow"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Заголовок 1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720725"/>
          </a:xfrm>
        </p:spPr>
        <p:txBody>
          <a:bodyPr/>
          <a:lstStyle/>
          <a:p>
            <a:r>
              <a:rPr lang="ru-RU" altLang="ru-RU" sz="2800" b="1" smtClean="0">
                <a:solidFill>
                  <a:srgbClr val="C00000"/>
                </a:solidFill>
              </a:rPr>
              <a:t>Языковые игры, обучение лексике</a:t>
            </a:r>
          </a:p>
        </p:txBody>
      </p:sp>
      <p:pic>
        <p:nvPicPr>
          <p:cNvPr id="22531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11537" r="13326" b="3378"/>
          <a:stretch>
            <a:fillRect/>
          </a:stretch>
        </p:blipFill>
        <p:spPr>
          <a:xfrm>
            <a:off x="611188" y="974725"/>
            <a:ext cx="8137525" cy="5883275"/>
          </a:xfrm>
        </p:spPr>
      </p:pic>
      <p:pic>
        <p:nvPicPr>
          <p:cNvPr id="22532" name="Picture 2" descr="https://www.englishteachers.ru/uploadedfiles/waresimgs/39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871663" cy="185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188641"/>
            <a:ext cx="8229600" cy="706091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hlinkClick r:id="rId2"/>
              </a:rPr>
              <a:t>https://quizlet.com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l="3056" r="7432" b="19333"/>
          <a:stretch>
            <a:fillRect/>
          </a:stretch>
        </p:blipFill>
        <p:spPr bwMode="auto">
          <a:xfrm>
            <a:off x="0" y="1340776"/>
            <a:ext cx="9144000" cy="51502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8676456" y="1556792"/>
            <a:ext cx="467544" cy="1440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88641"/>
            <a:ext cx="9036496" cy="562075"/>
          </a:xfrm>
        </p:spPr>
        <p:txBody>
          <a:bodyPr>
            <a:normAutofit/>
          </a:bodyPr>
          <a:lstStyle/>
          <a:p>
            <a:r>
              <a:rPr lang="en-US" sz="2400" dirty="0" smtClean="0">
                <a:hlinkClick r:id="rId2"/>
              </a:rPr>
              <a:t>https://quizlet.com/268941053/english-flash-cards/</a:t>
            </a:r>
            <a:r>
              <a:rPr lang="ru-RU" sz="2400" dirty="0" smtClean="0"/>
              <a:t> </a:t>
            </a:r>
            <a:endParaRPr lang="ru-RU" sz="2400" dirty="0"/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l="2351" r="14547" b="3897"/>
          <a:stretch>
            <a:fillRect/>
          </a:stretch>
        </p:blipFill>
        <p:spPr bwMode="auto">
          <a:xfrm>
            <a:off x="323528" y="836712"/>
            <a:ext cx="8330846" cy="6021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Скругленный прямоугольник 4"/>
          <p:cNvSpPr/>
          <p:nvPr/>
        </p:nvSpPr>
        <p:spPr>
          <a:xfrm>
            <a:off x="323528" y="1268760"/>
            <a:ext cx="8424936" cy="1440160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79512" y="1196753"/>
            <a:ext cx="5256584" cy="5620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Разные режимы работы 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706091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Режим заучивание</a:t>
            </a:r>
            <a:endParaRPr lang="ru-RU" b="1" dirty="0"/>
          </a:p>
        </p:txBody>
      </p:sp>
      <p:pic>
        <p:nvPicPr>
          <p:cNvPr id="122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r="17230"/>
          <a:stretch>
            <a:fillRect/>
          </a:stretch>
        </p:blipFill>
        <p:spPr bwMode="auto">
          <a:xfrm>
            <a:off x="755576" y="1094421"/>
            <a:ext cx="7632848" cy="57635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r="16540"/>
          <a:stretch>
            <a:fillRect/>
          </a:stretch>
        </p:blipFill>
        <p:spPr bwMode="auto">
          <a:xfrm>
            <a:off x="82928" y="116632"/>
            <a:ext cx="9002111" cy="6741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4149080"/>
            <a:ext cx="3744416" cy="2492896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После клика на карточку – карточка переворачивается</a:t>
            </a:r>
            <a:endParaRPr lang="ru-RU" sz="3200" dirty="0"/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t="10178" r="27129" b="5499"/>
          <a:stretch>
            <a:fillRect/>
          </a:stretch>
        </p:blipFill>
        <p:spPr bwMode="auto">
          <a:xfrm>
            <a:off x="4" y="0"/>
            <a:ext cx="5438221" cy="3933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 cstate="print"/>
          <a:srcRect l="3571" t="11429" r="27857" b="4000"/>
          <a:stretch>
            <a:fillRect/>
          </a:stretch>
        </p:blipFill>
        <p:spPr bwMode="auto">
          <a:xfrm>
            <a:off x="3948254" y="2852936"/>
            <a:ext cx="5195759" cy="4005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5399584" y="404664"/>
            <a:ext cx="3744416" cy="24928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Карточка с переводом и картинкой</a:t>
            </a:r>
            <a:r>
              <a:rPr kumimoji="0" lang="ru-RU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Полилиния 6"/>
          <p:cNvSpPr/>
          <p:nvPr/>
        </p:nvSpPr>
        <p:spPr>
          <a:xfrm>
            <a:off x="5148069" y="2276872"/>
            <a:ext cx="1462943" cy="244232"/>
          </a:xfrm>
          <a:custGeom>
            <a:avLst/>
            <a:gdLst>
              <a:gd name="connsiteX0" fmla="*/ 1492469 w 1492469"/>
              <a:gd name="connsiteY0" fmla="*/ 126124 h 338082"/>
              <a:gd name="connsiteX1" fmla="*/ 1124607 w 1492469"/>
              <a:gd name="connsiteY1" fmla="*/ 315310 h 338082"/>
              <a:gd name="connsiteX2" fmla="*/ 630621 w 1492469"/>
              <a:gd name="connsiteY2" fmla="*/ 262759 h 338082"/>
              <a:gd name="connsiteX3" fmla="*/ 0 w 1492469"/>
              <a:gd name="connsiteY3" fmla="*/ 0 h 3380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92469" h="338082">
                <a:moveTo>
                  <a:pt x="1492469" y="126124"/>
                </a:moveTo>
                <a:cubicBezTo>
                  <a:pt x="1380358" y="209331"/>
                  <a:pt x="1268248" y="292538"/>
                  <a:pt x="1124607" y="315310"/>
                </a:cubicBezTo>
                <a:cubicBezTo>
                  <a:pt x="980966" y="338082"/>
                  <a:pt x="818056" y="315311"/>
                  <a:pt x="630621" y="262759"/>
                </a:cubicBezTo>
                <a:cubicBezTo>
                  <a:pt x="443187" y="210207"/>
                  <a:pt x="221593" y="105103"/>
                  <a:pt x="0" y="0"/>
                </a:cubicBezTo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олилиния 7"/>
          <p:cNvSpPr/>
          <p:nvPr/>
        </p:nvSpPr>
        <p:spPr>
          <a:xfrm>
            <a:off x="3275869" y="4581129"/>
            <a:ext cx="2294627" cy="180059"/>
          </a:xfrm>
          <a:custGeom>
            <a:avLst/>
            <a:gdLst>
              <a:gd name="connsiteX0" fmla="*/ 0 w 2606566"/>
              <a:gd name="connsiteY0" fmla="*/ 348592 h 348592"/>
              <a:gd name="connsiteX1" fmla="*/ 315311 w 2606566"/>
              <a:gd name="connsiteY1" fmla="*/ 54303 h 348592"/>
              <a:gd name="connsiteX2" fmla="*/ 662152 w 2606566"/>
              <a:gd name="connsiteY2" fmla="*/ 22772 h 348592"/>
              <a:gd name="connsiteX3" fmla="*/ 2017986 w 2606566"/>
              <a:gd name="connsiteY3" fmla="*/ 180427 h 348592"/>
              <a:gd name="connsiteX4" fmla="*/ 2606566 w 2606566"/>
              <a:gd name="connsiteY4" fmla="*/ 264509 h 3485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06566" h="348592">
                <a:moveTo>
                  <a:pt x="0" y="348592"/>
                </a:moveTo>
                <a:cubicBezTo>
                  <a:pt x="102476" y="228599"/>
                  <a:pt x="204952" y="108606"/>
                  <a:pt x="315311" y="54303"/>
                </a:cubicBezTo>
                <a:cubicBezTo>
                  <a:pt x="425670" y="0"/>
                  <a:pt x="378373" y="1751"/>
                  <a:pt x="662152" y="22772"/>
                </a:cubicBezTo>
                <a:cubicBezTo>
                  <a:pt x="945931" y="43793"/>
                  <a:pt x="1693917" y="140138"/>
                  <a:pt x="2017986" y="180427"/>
                </a:cubicBezTo>
                <a:cubicBezTo>
                  <a:pt x="2342055" y="220716"/>
                  <a:pt x="2474310" y="242612"/>
                  <a:pt x="2606566" y="264509"/>
                </a:cubicBezTo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5580112" y="1"/>
            <a:ext cx="3563888" cy="70609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Режим карточки</a:t>
            </a: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/>
          <a:lstStyle/>
          <a:p>
            <a:r>
              <a:rPr lang="ru-RU" dirty="0" smtClean="0"/>
              <a:t>Лексические игры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484784"/>
            <a:ext cx="8352928" cy="4925144"/>
          </a:xfrm>
        </p:spPr>
        <p:txBody>
          <a:bodyPr>
            <a:normAutofit fontScale="92500"/>
          </a:bodyPr>
          <a:lstStyle/>
          <a:p>
            <a:r>
              <a:rPr lang="ru-RU" b="1" dirty="0" err="1" smtClean="0"/>
              <a:t>Flashing</a:t>
            </a:r>
            <a:r>
              <a:rPr lang="ru-RU" b="1" dirty="0" smtClean="0"/>
              <a:t> </a:t>
            </a:r>
            <a:r>
              <a:rPr lang="ru-RU" b="1" dirty="0" err="1" smtClean="0"/>
              <a:t>card</a:t>
            </a:r>
            <a:r>
              <a:rPr lang="ru-RU" b="1" dirty="0" smtClean="0"/>
              <a:t>.</a:t>
            </a:r>
            <a:r>
              <a:rPr lang="en-US" b="1" dirty="0" smtClean="0"/>
              <a:t> </a:t>
            </a:r>
            <a:r>
              <a:rPr lang="ru-RU" dirty="0" smtClean="0"/>
              <a:t>Используются карточки с изображениями и словом на обратной стороне. Учащимся показывается карточка, нужно быстро называть, что на ней изображено.  </a:t>
            </a:r>
            <a:endParaRPr lang="en-US" dirty="0" smtClean="0"/>
          </a:p>
          <a:p>
            <a:r>
              <a:rPr lang="ru-RU" b="1" dirty="0" err="1" smtClean="0"/>
              <a:t>Memory</a:t>
            </a:r>
            <a:r>
              <a:rPr lang="en-US" b="1" dirty="0" smtClean="0"/>
              <a:t> / P</a:t>
            </a:r>
            <a:r>
              <a:rPr lang="ru-RU" b="1" dirty="0" err="1" smtClean="0"/>
              <a:t>airs</a:t>
            </a:r>
            <a:r>
              <a:rPr lang="ru-RU" b="1" dirty="0" smtClean="0"/>
              <a:t>. </a:t>
            </a:r>
            <a:r>
              <a:rPr lang="ru-RU" dirty="0" smtClean="0"/>
              <a:t>Учащиеся должны собирать пары: картинка – слово.</a:t>
            </a:r>
            <a:endParaRPr lang="en-US" dirty="0" smtClean="0"/>
          </a:p>
          <a:p>
            <a:r>
              <a:rPr lang="en-US" b="1" dirty="0" smtClean="0"/>
              <a:t>Whispers</a:t>
            </a:r>
            <a:r>
              <a:rPr lang="ru-RU" b="1" dirty="0" smtClean="0"/>
              <a:t>. </a:t>
            </a:r>
            <a:r>
              <a:rPr lang="ru-RU" i="1" dirty="0" smtClean="0"/>
              <a:t>К</a:t>
            </a:r>
            <a:r>
              <a:rPr lang="ru-RU" dirty="0" smtClean="0"/>
              <a:t>арточки со словами и с картинками, один вытаскивает карточку со словом, читает его, шепчет другому. Последний должен показать картинку со словом</a:t>
            </a:r>
            <a:r>
              <a:rPr lang="ru-RU" i="1" dirty="0" smtClean="0"/>
              <a:t>.</a:t>
            </a:r>
            <a:endParaRPr lang="en-US" i="1" dirty="0" smtClean="0"/>
          </a:p>
          <a:p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8195" name="Содержимое 6" descr="Millrood_tasks_poems_song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484438" y="549275"/>
            <a:ext cx="4454525" cy="58610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1143000"/>
          </a:xfrm>
        </p:spPr>
        <p:txBody>
          <a:bodyPr/>
          <a:lstStyle/>
          <a:p>
            <a:r>
              <a:rPr lang="ru-RU" dirty="0" smtClean="0"/>
              <a:t>Лексические игры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504" y="980728"/>
            <a:ext cx="5832648" cy="5877272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 smtClean="0"/>
              <a:t>Смешной рассказ (небылицы). </a:t>
            </a:r>
            <a:r>
              <a:rPr lang="ru-RU" dirty="0" smtClean="0"/>
              <a:t>На доске в столбик пишутся слова (5 – 10 слов). Задача учащихся – составить рассказ с этими словами не меняя их последовательность. Чем забавнее получится рассказ – тем лучше.</a:t>
            </a:r>
          </a:p>
          <a:p>
            <a:r>
              <a:rPr lang="ru-RU" b="1" dirty="0" smtClean="0"/>
              <a:t>Ассоциации.  </a:t>
            </a:r>
            <a:r>
              <a:rPr lang="ru-RU" dirty="0" smtClean="0"/>
              <a:t>Называется слово (или показывается предмет, или показывается карточка с картинкой). Учащимся нужно назвать как можно больше слов, которые ассоциируются с исходным словом. Например:</a:t>
            </a:r>
            <a:endParaRPr lang="ru-RU" b="1" dirty="0" smtClean="0"/>
          </a:p>
        </p:txBody>
      </p:sp>
      <p:pic>
        <p:nvPicPr>
          <p:cNvPr id="13314" name="Picture 2" descr="Картинки по запросу green ca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16216" y="3933056"/>
            <a:ext cx="2198332" cy="945283"/>
          </a:xfrm>
          <a:prstGeom prst="rect">
            <a:avLst/>
          </a:prstGeom>
          <a:noFill/>
        </p:spPr>
      </p:pic>
      <p:sp>
        <p:nvSpPr>
          <p:cNvPr id="5" name="Содержимое 2"/>
          <p:cNvSpPr txBox="1">
            <a:spLocks/>
          </p:cNvSpPr>
          <p:nvPr/>
        </p:nvSpPr>
        <p:spPr>
          <a:xfrm>
            <a:off x="6228184" y="5085184"/>
            <a:ext cx="2736304" cy="17728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320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</a:t>
            </a:r>
            <a:r>
              <a:rPr kumimoji="0" lang="en-US" sz="320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car,</a:t>
            </a:r>
            <a:r>
              <a:rPr kumimoji="0" lang="en-US" sz="3200" i="1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green, road, drive </a:t>
            </a:r>
            <a:endParaRPr kumimoji="0" lang="ru-RU" sz="3200" i="1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3200" i="1" dirty="0" smtClean="0"/>
              <a:t>    </a:t>
            </a:r>
            <a:r>
              <a:rPr kumimoji="0" lang="ru-RU" sz="3200" i="1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и т.д.</a:t>
            </a:r>
            <a:endParaRPr kumimoji="0" lang="ru-RU" sz="320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88640"/>
            <a:ext cx="5220072" cy="1143000"/>
          </a:xfrm>
        </p:spPr>
        <p:txBody>
          <a:bodyPr/>
          <a:lstStyle/>
          <a:p>
            <a:r>
              <a:rPr lang="ru-RU" dirty="0" smtClean="0"/>
              <a:t>Лексические игры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268760"/>
            <a:ext cx="4824536" cy="5589240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 err="1" smtClean="0"/>
              <a:t>Блоггеры</a:t>
            </a:r>
            <a:r>
              <a:rPr lang="ru-RU" b="1" dirty="0" smtClean="0"/>
              <a:t> </a:t>
            </a:r>
            <a:r>
              <a:rPr lang="ru-RU" i="1" dirty="0" smtClean="0"/>
              <a:t>(подойдет для учащихся с 4 класса)</a:t>
            </a:r>
            <a:r>
              <a:rPr lang="ru-RU" b="1" dirty="0" smtClean="0"/>
              <a:t>. </a:t>
            </a:r>
            <a:r>
              <a:rPr lang="ru-RU" dirty="0" smtClean="0"/>
              <a:t>Создаем с учениками </a:t>
            </a:r>
            <a:r>
              <a:rPr lang="ru-RU" dirty="0" err="1" smtClean="0"/>
              <a:t>аккаунты</a:t>
            </a:r>
            <a:r>
              <a:rPr lang="ru-RU" dirty="0" smtClean="0"/>
              <a:t> в </a:t>
            </a:r>
            <a:r>
              <a:rPr lang="ru-RU" dirty="0" err="1" smtClean="0"/>
              <a:t>Инстаграм</a:t>
            </a:r>
            <a:r>
              <a:rPr lang="ru-RU" dirty="0" smtClean="0"/>
              <a:t> (или делимся на группы и у каждой группы свой </a:t>
            </a:r>
            <a:r>
              <a:rPr lang="ru-RU" dirty="0" err="1" smtClean="0"/>
              <a:t>аккаунт</a:t>
            </a:r>
            <a:r>
              <a:rPr lang="ru-RU" dirty="0" smtClean="0"/>
              <a:t>). Выкладываем фотографии и делаем к ним подписи на английском языке. Например </a:t>
            </a:r>
          </a:p>
          <a:p>
            <a:r>
              <a:rPr lang="ru-RU" sz="2800" dirty="0" smtClean="0">
                <a:solidFill>
                  <a:srgbClr val="00B050"/>
                </a:solidFill>
              </a:rPr>
              <a:t>Давайте придумаем еще подписи и </a:t>
            </a:r>
            <a:r>
              <a:rPr lang="ru-RU" sz="2800" dirty="0" err="1" smtClean="0">
                <a:solidFill>
                  <a:srgbClr val="00B050"/>
                </a:solidFill>
              </a:rPr>
              <a:t>хештеги</a:t>
            </a:r>
            <a:r>
              <a:rPr lang="ru-RU" sz="2800" dirty="0" smtClean="0">
                <a:solidFill>
                  <a:srgbClr val="00B050"/>
                </a:solidFill>
              </a:rPr>
              <a:t> на английском к этой фотографии!</a:t>
            </a:r>
          </a:p>
        </p:txBody>
      </p:sp>
      <p:pic>
        <p:nvPicPr>
          <p:cNvPr id="1026" name="Picture 2" descr="C:\Documents and Settings\bae\Мои документы\Screenshot_20180523-15504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92080" y="198276"/>
            <a:ext cx="3746095" cy="6659724"/>
          </a:xfrm>
          <a:prstGeom prst="rect">
            <a:avLst/>
          </a:prstGeom>
          <a:noFill/>
        </p:spPr>
      </p:pic>
      <p:sp>
        <p:nvSpPr>
          <p:cNvPr id="5" name="Стрелка вправо 4"/>
          <p:cNvSpPr/>
          <p:nvPr/>
        </p:nvSpPr>
        <p:spPr>
          <a:xfrm rot="21281893">
            <a:off x="2415337" y="4985289"/>
            <a:ext cx="2522557" cy="194222"/>
          </a:xfrm>
          <a:prstGeom prst="right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Итоги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Дополнительные пособия содержат много интересных заданий на расширение словарного запаса.</a:t>
            </a:r>
          </a:p>
          <a:p>
            <a:r>
              <a:rPr lang="ru-RU" dirty="0" smtClean="0"/>
              <a:t>Использование лексических игр позволяет расширять словарный запас и вовлекать изученную лексику в речь.</a:t>
            </a:r>
          </a:p>
          <a:p>
            <a:r>
              <a:rPr lang="ru-RU" dirty="0" smtClean="0"/>
              <a:t>Использование ОКП и различных </a:t>
            </a:r>
            <a:r>
              <a:rPr lang="ru-RU" dirty="0" err="1" smtClean="0"/>
              <a:t>онлайн-приложений</a:t>
            </a:r>
            <a:r>
              <a:rPr lang="ru-RU" dirty="0" smtClean="0"/>
              <a:t> помогает в изучении лексики. </a:t>
            </a:r>
            <a:endParaRPr lang="ru-RU" dirty="0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88640"/>
            <a:ext cx="8712968" cy="6264696"/>
          </a:xfrm>
        </p:spPr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ru-RU" dirty="0" smtClean="0"/>
              <a:t>Форум </a:t>
            </a:r>
            <a:r>
              <a:rPr lang="en-US" dirty="0" smtClean="0"/>
              <a:t>www.englishteachers.ru</a:t>
            </a:r>
            <a:endParaRPr lang="ru-RU" dirty="0" smtClean="0"/>
          </a:p>
          <a:p>
            <a:pPr marL="0" indent="0" algn="ctr">
              <a:buNone/>
            </a:pPr>
            <a:r>
              <a:rPr lang="en-US" sz="2800" dirty="0" smtClean="0">
                <a:hlinkClick r:id="rId2"/>
              </a:rPr>
              <a:t>https</a:t>
            </a:r>
            <a:r>
              <a:rPr lang="en-US" sz="2800" dirty="0">
                <a:hlinkClick r:id="rId2"/>
              </a:rPr>
              <a:t>://</a:t>
            </a:r>
            <a:r>
              <a:rPr lang="en-US" sz="2800" dirty="0" smtClean="0">
                <a:hlinkClick r:id="rId2"/>
              </a:rPr>
              <a:t>www.englishteachers.ru/forum/</a:t>
            </a:r>
            <a:endParaRPr lang="ru-RU" sz="2800" dirty="0" smtClean="0"/>
          </a:p>
          <a:p>
            <a:pPr marL="0" indent="0" algn="ctr">
              <a:buNone/>
            </a:pPr>
            <a:endParaRPr lang="ru-RU" dirty="0" smtClean="0"/>
          </a:p>
          <a:p>
            <a:pPr marL="0" indent="0" algn="ctr">
              <a:buNone/>
            </a:pPr>
            <a:r>
              <a:rPr lang="ru-RU" dirty="0" smtClean="0"/>
              <a:t>Интернет-магазин «Титул» </a:t>
            </a:r>
          </a:p>
          <a:p>
            <a:pPr marL="0" indent="0" algn="ctr">
              <a:buNone/>
            </a:pPr>
            <a:r>
              <a:rPr lang="en-US" dirty="0" smtClean="0">
                <a:hlinkClick r:id="rId3"/>
              </a:rPr>
              <a:t>https://www.englishteachers.ru/shop</a:t>
            </a:r>
            <a:r>
              <a:rPr lang="en-US" dirty="0" smtClean="0"/>
              <a:t> </a:t>
            </a:r>
          </a:p>
          <a:p>
            <a:pPr marL="0" indent="0" algn="ctr">
              <a:buNone/>
            </a:pPr>
            <a:endParaRPr lang="ru-RU" altLang="ru-RU" u="sng" dirty="0" smtClean="0"/>
          </a:p>
          <a:p>
            <a:pPr marL="0" indent="0" algn="ctr">
              <a:buNone/>
            </a:pPr>
            <a:r>
              <a:rPr lang="ru-RU" altLang="ru-RU" b="1" u="sng" dirty="0" smtClean="0"/>
              <a:t>«ТИТУЛ» в социальных сетях</a:t>
            </a:r>
          </a:p>
          <a:p>
            <a:pPr marL="0" indent="0" algn="ctr">
              <a:buNone/>
            </a:pPr>
            <a:r>
              <a:rPr lang="ru-RU" altLang="ru-RU" dirty="0" err="1" smtClean="0"/>
              <a:t>ВКонтакте</a:t>
            </a:r>
            <a:r>
              <a:rPr lang="ru-RU" altLang="ru-RU" dirty="0" smtClean="0"/>
              <a:t> - </a:t>
            </a:r>
            <a:r>
              <a:rPr lang="en-US" altLang="ru-RU" dirty="0" smtClean="0">
                <a:hlinkClick r:id="rId4"/>
              </a:rPr>
              <a:t>http://vk.com/titulpublishers</a:t>
            </a:r>
            <a:r>
              <a:rPr lang="ru-RU" altLang="ru-RU" dirty="0" smtClean="0"/>
              <a:t> </a:t>
            </a:r>
          </a:p>
          <a:p>
            <a:pPr marL="0" indent="0" algn="ctr">
              <a:buNone/>
            </a:pPr>
            <a:r>
              <a:rPr lang="en-US" altLang="ru-RU" dirty="0" err="1" smtClean="0"/>
              <a:t>Facebook</a:t>
            </a:r>
            <a:r>
              <a:rPr lang="en-US" altLang="ru-RU" dirty="0" smtClean="0"/>
              <a:t> - </a:t>
            </a:r>
            <a:r>
              <a:rPr lang="en-US" altLang="ru-RU" dirty="0" smtClean="0">
                <a:hlinkClick r:id="rId5"/>
              </a:rPr>
              <a:t>https://www.facebook.com/titulpublishers</a:t>
            </a:r>
            <a:endParaRPr lang="ru-RU" altLang="ru-RU" dirty="0" smtClean="0"/>
          </a:p>
          <a:p>
            <a:pPr marL="0" indent="0" algn="ctr">
              <a:buNone/>
            </a:pPr>
            <a:r>
              <a:rPr lang="en-US" altLang="ru-RU" dirty="0" err="1" smtClean="0"/>
              <a:t>Instagram</a:t>
            </a:r>
            <a:r>
              <a:rPr lang="en-US" altLang="ru-RU" dirty="0" smtClean="0"/>
              <a:t> - </a:t>
            </a:r>
            <a:r>
              <a:rPr lang="en-US" altLang="ru-RU" dirty="0" smtClean="0">
                <a:solidFill>
                  <a:srgbClr val="0033CC"/>
                </a:solidFill>
              </a:rPr>
              <a:t>@titulpublishers</a:t>
            </a:r>
          </a:p>
          <a:p>
            <a:pPr marL="0" indent="0" algn="ctr">
              <a:buNone/>
            </a:pPr>
            <a:endParaRPr lang="ru-RU" altLang="ru-RU" dirty="0" smtClean="0">
              <a:solidFill>
                <a:srgbClr val="0033CC"/>
              </a:solidFill>
            </a:endParaRPr>
          </a:p>
          <a:p>
            <a:pPr marL="0" indent="0" algn="ctr">
              <a:buNone/>
            </a:pPr>
            <a:r>
              <a:rPr lang="en-US" sz="3800" b="1" dirty="0" smtClean="0">
                <a:solidFill>
                  <a:srgbClr val="0033CC"/>
                </a:solidFill>
              </a:rPr>
              <a:t>#</a:t>
            </a:r>
            <a:r>
              <a:rPr lang="ru-RU" sz="3800" dirty="0" err="1" smtClean="0">
                <a:solidFill>
                  <a:srgbClr val="0033CC"/>
                </a:solidFill>
              </a:rPr>
              <a:t>издательствотитул</a:t>
            </a:r>
            <a:r>
              <a:rPr lang="ru-RU" sz="3800" dirty="0" smtClean="0">
                <a:solidFill>
                  <a:srgbClr val="0033CC"/>
                </a:solidFill>
              </a:rPr>
              <a:t> </a:t>
            </a:r>
            <a:r>
              <a:rPr lang="en-US" sz="3800" dirty="0" smtClean="0">
                <a:solidFill>
                  <a:srgbClr val="0033CC"/>
                </a:solidFill>
              </a:rPr>
              <a:t> </a:t>
            </a:r>
          </a:p>
          <a:p>
            <a:pPr marL="0" indent="0" algn="ctr">
              <a:buNone/>
            </a:pPr>
            <a:r>
              <a:rPr lang="en-US" sz="3800" b="1" dirty="0" smtClean="0">
                <a:solidFill>
                  <a:srgbClr val="0033CC"/>
                </a:solidFill>
              </a:rPr>
              <a:t>#</a:t>
            </a:r>
            <a:r>
              <a:rPr lang="en-US" sz="3800" dirty="0" smtClean="0">
                <a:solidFill>
                  <a:srgbClr val="0033CC"/>
                </a:solidFill>
              </a:rPr>
              <a:t>titulpublishers </a:t>
            </a:r>
            <a:endParaRPr lang="ru-RU" sz="3800" dirty="0"/>
          </a:p>
        </p:txBody>
      </p:sp>
      <p:grpSp>
        <p:nvGrpSpPr>
          <p:cNvPr id="2" name="Группа 8"/>
          <p:cNvGrpSpPr/>
          <p:nvPr/>
        </p:nvGrpSpPr>
        <p:grpSpPr>
          <a:xfrm>
            <a:off x="467544" y="3429000"/>
            <a:ext cx="2161848" cy="1152128"/>
            <a:chOff x="467544" y="3429000"/>
            <a:chExt cx="2161848" cy="1152128"/>
          </a:xfrm>
        </p:grpSpPr>
        <p:pic>
          <p:nvPicPr>
            <p:cNvPr id="4098" name="Picture 2" descr="Картинки по запросу instagram free logo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2267744" y="4221088"/>
              <a:ext cx="361648" cy="360040"/>
            </a:xfrm>
            <a:prstGeom prst="rect">
              <a:avLst/>
            </a:prstGeom>
            <a:noFill/>
          </p:spPr>
        </p:pic>
        <p:pic>
          <p:nvPicPr>
            <p:cNvPr id="4106" name="Picture 10" descr="Картинки по запросу vk logo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1331640" y="3429000"/>
              <a:ext cx="360040" cy="360040"/>
            </a:xfrm>
            <a:prstGeom prst="rect">
              <a:avLst/>
            </a:prstGeom>
            <a:noFill/>
          </p:spPr>
        </p:pic>
        <p:pic>
          <p:nvPicPr>
            <p:cNvPr id="4108" name="Picture 12" descr="Картинки по запросу facebook logo"/>
            <p:cNvPicPr>
              <a:picLocks noChangeAspect="1" noChangeArrowheads="1"/>
            </p:cNvPicPr>
            <p:nvPr/>
          </p:nvPicPr>
          <p:blipFill>
            <a:blip r:embed="rId8" cstate="print"/>
            <a:srcRect l="21396" r="21548"/>
            <a:stretch>
              <a:fillRect/>
            </a:stretch>
          </p:blipFill>
          <p:spPr bwMode="auto">
            <a:xfrm>
              <a:off x="467544" y="3789040"/>
              <a:ext cx="360040" cy="357188"/>
            </a:xfrm>
            <a:prstGeom prst="rect">
              <a:avLst/>
            </a:prstGeom>
            <a:noFill/>
          </p:spPr>
        </p:pic>
      </p:grpSp>
    </p:spTree>
    <p:extLst>
      <p:ext uri="{BB962C8B-B14F-4D97-AF65-F5344CB8AC3E}">
        <p14:creationId xmlns:p14="http://schemas.microsoft.com/office/powerpoint/2010/main" xmlns="" val="164706580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9219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851920" y="2132856"/>
            <a:ext cx="5085356" cy="3168352"/>
          </a:xfrm>
          <a:noFill/>
        </p:spPr>
      </p:pic>
      <p:pic>
        <p:nvPicPr>
          <p:cNvPr id="922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07504" y="980728"/>
            <a:ext cx="3816424" cy="5246203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«Развивающие задания, </a:t>
            </a:r>
            <a:br>
              <a:rPr lang="ru-RU" dirty="0" smtClean="0"/>
            </a:br>
            <a:r>
              <a:rPr lang="ru-RU" dirty="0" smtClean="0"/>
              <a:t>стихи и песни» - это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 rtlCol="0">
            <a:normAutofit fontScale="850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10 тематических разделов с понятными детям жизненными ситуациями;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Словарь в картинках для расширения лексического запаса;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Упражнения для развития мышления, знакомства с окружающим миром;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Поделки, раскраски;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Стихи и песни;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Игры;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Возрастающий уровень сложности;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Ключи к заданиям.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7875"/>
          </a:xfrm>
        </p:spPr>
        <p:txBody>
          <a:bodyPr/>
          <a:lstStyle/>
          <a:p>
            <a:pPr eaLnBrk="1" hangingPunct="1"/>
            <a:r>
              <a:rPr lang="ru-RU" smtClean="0"/>
              <a:t>Словарь в картинках</a:t>
            </a:r>
          </a:p>
        </p:txBody>
      </p:sp>
      <p:pic>
        <p:nvPicPr>
          <p:cNvPr id="11267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23850" y="1117600"/>
            <a:ext cx="4248150" cy="5565775"/>
          </a:xfrm>
          <a:noFill/>
        </p:spPr>
      </p:pic>
      <p:pic>
        <p:nvPicPr>
          <p:cNvPr id="11268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576763" y="1125538"/>
            <a:ext cx="4243387" cy="5557837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7875"/>
          </a:xfrm>
        </p:spPr>
        <p:txBody>
          <a:bodyPr/>
          <a:lstStyle/>
          <a:p>
            <a:pPr eaLnBrk="1" hangingPunct="1"/>
            <a:r>
              <a:rPr lang="ru-RU" smtClean="0"/>
              <a:t>Словарь в картинках</a:t>
            </a:r>
          </a:p>
        </p:txBody>
      </p:sp>
      <p:pic>
        <p:nvPicPr>
          <p:cNvPr id="12291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76225" y="1052513"/>
            <a:ext cx="8543925" cy="5589587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1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123728" y="836712"/>
            <a:ext cx="4608512" cy="5959282"/>
          </a:xfr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Развитие словарного запаса и знаний об окружающем мире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/>
          <a:srcRect l="34183" t="40514" r="43028" b="7719"/>
          <a:stretch>
            <a:fillRect/>
          </a:stretch>
        </p:blipFill>
        <p:spPr bwMode="auto">
          <a:xfrm>
            <a:off x="0" y="1844824"/>
            <a:ext cx="2063670" cy="2636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358</TotalTime>
  <Words>571</Words>
  <Application>Microsoft Office PowerPoint</Application>
  <PresentationFormat>Экран (4:3)</PresentationFormat>
  <Paragraphs>80</Paragraphs>
  <Slides>43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43</vt:i4>
      </vt:variant>
    </vt:vector>
  </HeadingPairs>
  <TitlesOfParts>
    <vt:vector size="44" baseType="lpstr">
      <vt:lpstr>Тема Office</vt:lpstr>
      <vt:lpstr>Расширяем словарный запас на уроках английского языка в начальной школе (на примере курсов и учебных пособий издательства «Титул»)</vt:lpstr>
      <vt:lpstr>Что такое «знать слово»?</vt:lpstr>
      <vt:lpstr>Как расширять словарный запас?</vt:lpstr>
      <vt:lpstr>Слайд 4</vt:lpstr>
      <vt:lpstr>Слайд 5</vt:lpstr>
      <vt:lpstr>«Развивающие задания,  стихи и песни» - это</vt:lpstr>
      <vt:lpstr>Словарь в картинках</vt:lpstr>
      <vt:lpstr>Словарь в картинках</vt:lpstr>
      <vt:lpstr>Развитие словарного запаса и знаний об окружающем мире</vt:lpstr>
      <vt:lpstr>Творчество + словарный запас</vt:lpstr>
      <vt:lpstr>Стихи и песни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Польза песен и стихов 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Особенности обучения лексике с помощью интерактивных плакатов</vt:lpstr>
      <vt:lpstr>Языковые игры, обучение лексике</vt:lpstr>
      <vt:lpstr>https://quizlet.com </vt:lpstr>
      <vt:lpstr>https://quizlet.com/268941053/english-flash-cards/ </vt:lpstr>
      <vt:lpstr>Режим заучивание</vt:lpstr>
      <vt:lpstr>Слайд 37</vt:lpstr>
      <vt:lpstr>После клика на карточку – карточка переворачивается</vt:lpstr>
      <vt:lpstr>Лексические игры</vt:lpstr>
      <vt:lpstr>Лексические игры</vt:lpstr>
      <vt:lpstr>Лексические игры</vt:lpstr>
      <vt:lpstr>Итоги</vt:lpstr>
      <vt:lpstr>Слайд 43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Обучение чтению  на английском языке дошкольников  и младших школьников  (на примере курсов и учебных пособий издательства «Титул»)</dc:title>
  <cp:lastModifiedBy>bae</cp:lastModifiedBy>
  <cp:revision>54</cp:revision>
  <dcterms:modified xsi:type="dcterms:W3CDTF">2018-05-24T07:33:29Z</dcterms:modified>
</cp:coreProperties>
</file>