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-112" y="-9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printerSettings" Target="printerSettings/printerSettings1.bin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28F8B-8AEB-4E8A-B22E-CA693E091149}" type="datetimeFigureOut">
              <a:rPr lang="ru-RU" smtClean="0"/>
              <a:t>12.11.18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EAEB3-4D0C-40BF-AF7C-79AB2A4616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27386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28F8B-8AEB-4E8A-B22E-CA693E091149}" type="datetimeFigureOut">
              <a:rPr lang="ru-RU" smtClean="0"/>
              <a:t>12.11.18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EAEB3-4D0C-40BF-AF7C-79AB2A4616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2281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28F8B-8AEB-4E8A-B22E-CA693E091149}" type="datetimeFigureOut">
              <a:rPr lang="ru-RU" smtClean="0"/>
              <a:t>12.11.18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EAEB3-4D0C-40BF-AF7C-79AB2A4616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98750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28F8B-8AEB-4E8A-B22E-CA693E091149}" type="datetimeFigureOut">
              <a:rPr lang="ru-RU" smtClean="0"/>
              <a:t>12.11.18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EAEB3-4D0C-40BF-AF7C-79AB2A4616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2596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28F8B-8AEB-4E8A-B22E-CA693E091149}" type="datetimeFigureOut">
              <a:rPr lang="ru-RU" smtClean="0"/>
              <a:t>12.11.18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EAEB3-4D0C-40BF-AF7C-79AB2A4616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4716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28F8B-8AEB-4E8A-B22E-CA693E091149}" type="datetimeFigureOut">
              <a:rPr lang="ru-RU" smtClean="0"/>
              <a:t>12.11.18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EAEB3-4D0C-40BF-AF7C-79AB2A4616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86448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28F8B-8AEB-4E8A-B22E-CA693E091149}" type="datetimeFigureOut">
              <a:rPr lang="ru-RU" smtClean="0"/>
              <a:t>12.11.18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EAEB3-4D0C-40BF-AF7C-79AB2A4616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43087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28F8B-8AEB-4E8A-B22E-CA693E091149}" type="datetimeFigureOut">
              <a:rPr lang="ru-RU" smtClean="0"/>
              <a:t>12.11.18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EAEB3-4D0C-40BF-AF7C-79AB2A4616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45101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28F8B-8AEB-4E8A-B22E-CA693E091149}" type="datetimeFigureOut">
              <a:rPr lang="ru-RU" smtClean="0"/>
              <a:t>12.11.18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EAEB3-4D0C-40BF-AF7C-79AB2A4616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3747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28F8B-8AEB-4E8A-B22E-CA693E091149}" type="datetimeFigureOut">
              <a:rPr lang="ru-RU" smtClean="0"/>
              <a:t>12.11.18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EAEB3-4D0C-40BF-AF7C-79AB2A4616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8081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28F8B-8AEB-4E8A-B22E-CA693E091149}" type="datetimeFigureOut">
              <a:rPr lang="ru-RU" smtClean="0"/>
              <a:t>12.11.18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EAEB3-4D0C-40BF-AF7C-79AB2A4616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1474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E28F8B-8AEB-4E8A-B22E-CA693E091149}" type="datetimeFigureOut">
              <a:rPr lang="ru-RU" smtClean="0"/>
              <a:t>12.11.18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8EAEB3-4D0C-40BF-AF7C-79AB2A4616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2535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6288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Формируем умения письма в 5-9 классах: упражнения и приемы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err="1" smtClean="0">
                <a:solidFill>
                  <a:schemeClr val="tx1"/>
                </a:solidFill>
              </a:rPr>
              <a:t>Лихошерстов</a:t>
            </a:r>
            <a:r>
              <a:rPr lang="ru-RU" dirty="0" smtClean="0">
                <a:solidFill>
                  <a:schemeClr val="tx1"/>
                </a:solidFill>
              </a:rPr>
              <a:t> Е.Ю.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36312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Формирование </a:t>
            </a:r>
            <a:r>
              <a:rPr lang="ru-RU" sz="3600" i="1" dirty="0" smtClean="0"/>
              <a:t>монологических</a:t>
            </a:r>
            <a:r>
              <a:rPr lang="ru-RU" sz="3600" dirty="0" smtClean="0"/>
              <a:t> </a:t>
            </a:r>
            <a:br>
              <a:rPr lang="ru-RU" sz="3600" dirty="0" smtClean="0"/>
            </a:br>
            <a:r>
              <a:rPr lang="ru-RU" sz="3600" dirty="0" smtClean="0"/>
              <a:t>умений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П</a:t>
            </a:r>
            <a:r>
              <a:rPr lang="ru-RU" dirty="0" smtClean="0"/>
              <a:t>исьменное </a:t>
            </a:r>
            <a:r>
              <a:rPr lang="ru-RU" dirty="0"/>
              <a:t>описание </a:t>
            </a:r>
            <a:r>
              <a:rPr lang="ru-RU" dirty="0" smtClean="0"/>
              <a:t>картинки </a:t>
            </a:r>
            <a:r>
              <a:rPr lang="ru-RU" dirty="0"/>
              <a:t>по </a:t>
            </a:r>
            <a:r>
              <a:rPr lang="ru-RU" dirty="0" smtClean="0"/>
              <a:t>теме;</a:t>
            </a:r>
          </a:p>
          <a:p>
            <a:r>
              <a:rPr lang="ru-RU" dirty="0"/>
              <a:t>П</a:t>
            </a:r>
            <a:r>
              <a:rPr lang="ru-RU" dirty="0" smtClean="0"/>
              <a:t>исьменное </a:t>
            </a:r>
            <a:r>
              <a:rPr lang="ru-RU" dirty="0"/>
              <a:t>изложение основного содержания </a:t>
            </a:r>
            <a:r>
              <a:rPr lang="ru-RU" dirty="0" smtClean="0"/>
              <a:t>текста;</a:t>
            </a:r>
          </a:p>
          <a:p>
            <a:r>
              <a:rPr lang="ru-RU" dirty="0"/>
              <a:t>Н</a:t>
            </a:r>
            <a:r>
              <a:rPr lang="ru-RU" dirty="0" smtClean="0"/>
              <a:t>аписание </a:t>
            </a:r>
            <a:r>
              <a:rPr lang="ru-RU" dirty="0"/>
              <a:t>сочинения по </a:t>
            </a:r>
            <a:r>
              <a:rPr lang="ru-RU" dirty="0" smtClean="0"/>
              <a:t>теме;</a:t>
            </a:r>
          </a:p>
          <a:p>
            <a:r>
              <a:rPr lang="ru-RU" dirty="0"/>
              <a:t>Н</a:t>
            </a:r>
            <a:r>
              <a:rPr lang="ru-RU" dirty="0" smtClean="0"/>
              <a:t>аписание </a:t>
            </a:r>
            <a:r>
              <a:rPr lang="ru-RU" dirty="0"/>
              <a:t>собственного мнения, выражение собственной точки зрения, аргументирование</a:t>
            </a:r>
            <a:br>
              <a:rPr lang="ru-RU" dirty="0"/>
            </a:br>
            <a:r>
              <a:rPr lang="ru-RU" dirty="0" smtClean="0"/>
              <a:t>составление </a:t>
            </a:r>
            <a:r>
              <a:rPr lang="ru-RU" dirty="0"/>
              <a:t>плана </a:t>
            </a:r>
            <a:r>
              <a:rPr lang="ru-RU" dirty="0" smtClean="0"/>
              <a:t>для сообщения (доклада);</a:t>
            </a:r>
          </a:p>
          <a:p>
            <a:r>
              <a:rPr lang="ru-RU" dirty="0"/>
              <a:t>Н</a:t>
            </a:r>
            <a:r>
              <a:rPr lang="ru-RU" dirty="0" smtClean="0"/>
              <a:t>аписание </a:t>
            </a:r>
            <a:r>
              <a:rPr lang="ru-RU" dirty="0"/>
              <a:t>письма зарубежному </a:t>
            </a:r>
            <a:r>
              <a:rPr lang="ru-RU" dirty="0" smtClean="0"/>
              <a:t>сверстнику;</a:t>
            </a:r>
          </a:p>
          <a:p>
            <a:r>
              <a:rPr lang="ru-RU" dirty="0"/>
              <a:t>Н</a:t>
            </a:r>
            <a:r>
              <a:rPr lang="ru-RU" dirty="0" smtClean="0"/>
              <a:t>аписание эссе.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67633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u="sng" dirty="0" smtClean="0"/>
              <a:t>Необычные</a:t>
            </a:r>
            <a:r>
              <a:rPr lang="ru-RU" sz="3600" dirty="0" smtClean="0"/>
              <a:t> упражнения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txBody>
          <a:bodyPr/>
          <a:lstStyle/>
          <a:p>
            <a:r>
              <a:rPr lang="ru-RU" dirty="0"/>
              <a:t>История из словарных </a:t>
            </a:r>
            <a:r>
              <a:rPr lang="ru-RU" dirty="0" smtClean="0"/>
              <a:t>слов;</a:t>
            </a:r>
            <a:endParaRPr lang="ru-RU" dirty="0"/>
          </a:p>
          <a:p>
            <a:r>
              <a:rPr lang="ru-RU" dirty="0"/>
              <a:t>Истории с </a:t>
            </a:r>
            <a:r>
              <a:rPr lang="ru-RU" dirty="0" smtClean="0"/>
              <a:t>идиомами;</a:t>
            </a:r>
            <a:endParaRPr lang="ru-RU" dirty="0"/>
          </a:p>
          <a:p>
            <a:r>
              <a:rPr lang="ru-RU" i="1" dirty="0" smtClean="0"/>
              <a:t>«</a:t>
            </a:r>
            <a:r>
              <a:rPr lang="en-US" i="1" dirty="0" smtClean="0"/>
              <a:t>F</a:t>
            </a:r>
            <a:r>
              <a:rPr lang="ru-RU" i="1" dirty="0" err="1" smtClean="0"/>
              <a:t>ree</a:t>
            </a:r>
            <a:r>
              <a:rPr lang="ru-RU" i="1" dirty="0" smtClean="0"/>
              <a:t> </a:t>
            </a:r>
            <a:r>
              <a:rPr lang="ru-RU" i="1" dirty="0" err="1" smtClean="0"/>
              <a:t>writing</a:t>
            </a:r>
            <a:r>
              <a:rPr lang="ru-RU" i="1" dirty="0" smtClean="0"/>
              <a:t>»;</a:t>
            </a:r>
          </a:p>
          <a:p>
            <a:r>
              <a:rPr lang="ru-RU" dirty="0" smtClean="0"/>
              <a:t>Сокращение текста.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97111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/>
          <a:lstStyle/>
          <a:p>
            <a:r>
              <a:rPr lang="ru-RU" sz="3600" u="sng" dirty="0" smtClean="0"/>
              <a:t>Игровые</a:t>
            </a:r>
            <a:r>
              <a:rPr lang="ru-RU" dirty="0" smtClean="0"/>
              <a:t> </a:t>
            </a:r>
            <a:r>
              <a:rPr lang="ru-RU" sz="3600" dirty="0" smtClean="0"/>
              <a:t>задания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4525963"/>
          </a:xfrm>
        </p:spPr>
        <p:txBody>
          <a:bodyPr/>
          <a:lstStyle/>
          <a:p>
            <a:r>
              <a:rPr lang="ru-RU" dirty="0" smtClean="0"/>
              <a:t>Писатели;</a:t>
            </a:r>
          </a:p>
          <a:p>
            <a:r>
              <a:rPr lang="ru-RU" dirty="0" smtClean="0"/>
              <a:t>Словарная цепь;</a:t>
            </a:r>
          </a:p>
          <a:p>
            <a:r>
              <a:rPr lang="ru-RU" dirty="0" smtClean="0"/>
              <a:t>Наоборот;</a:t>
            </a:r>
          </a:p>
          <a:p>
            <a:r>
              <a:rPr lang="ru-RU" dirty="0" smtClean="0"/>
              <a:t>Расшифровка (</a:t>
            </a:r>
            <a:r>
              <a:rPr lang="en-US" dirty="0" err="1" smtClean="0"/>
              <a:t>Allclassmatesare</a:t>
            </a:r>
            <a:r>
              <a:rPr lang="en-US" dirty="0" err="1" smtClean="0"/>
              <a:t>kindandreliable</a:t>
            </a:r>
            <a:r>
              <a:rPr lang="en-US" dirty="0" smtClean="0"/>
              <a:t>)</a:t>
            </a:r>
            <a:r>
              <a:rPr lang="ru-RU" dirty="0" smtClean="0"/>
              <a:t>;</a:t>
            </a:r>
            <a:endParaRPr lang="ru-RU" dirty="0" smtClean="0"/>
          </a:p>
          <a:p>
            <a:r>
              <a:rPr lang="ru-RU" dirty="0" smtClean="0"/>
              <a:t>Что? Где? Когда?.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27682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/>
              <a:t>Механизмы письменного составления текста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i="1" dirty="0"/>
              <a:t>П</a:t>
            </a:r>
            <a:r>
              <a:rPr lang="ru-RU" i="1" dirty="0" smtClean="0"/>
              <a:t>ередача</a:t>
            </a:r>
            <a:r>
              <a:rPr lang="ru-RU" dirty="0" smtClean="0"/>
              <a:t> </a:t>
            </a:r>
            <a:r>
              <a:rPr lang="ru-RU" dirty="0"/>
              <a:t>в письменном высказывании главной мысли;</a:t>
            </a:r>
          </a:p>
          <a:p>
            <a:r>
              <a:rPr lang="ru-RU" i="1" dirty="0"/>
              <a:t>В</a:t>
            </a:r>
            <a:r>
              <a:rPr lang="ru-RU" i="1" dirty="0" smtClean="0"/>
              <a:t>ыбор</a:t>
            </a:r>
            <a:r>
              <a:rPr lang="ru-RU" dirty="0" smtClean="0"/>
              <a:t> </a:t>
            </a:r>
            <a:r>
              <a:rPr lang="ru-RU" dirty="0"/>
              <a:t>способа передачи главной мысли (</a:t>
            </a:r>
            <a:r>
              <a:rPr lang="ru-RU" dirty="0" smtClean="0"/>
              <a:t>индуктивный </a:t>
            </a:r>
            <a:r>
              <a:rPr lang="ru-RU" dirty="0"/>
              <a:t>или </a:t>
            </a:r>
            <a:r>
              <a:rPr lang="ru-RU" dirty="0" smtClean="0"/>
              <a:t>дедуктивный);</a:t>
            </a:r>
            <a:endParaRPr lang="ru-RU" dirty="0"/>
          </a:p>
          <a:p>
            <a:r>
              <a:rPr lang="ru-RU" dirty="0"/>
              <a:t>П</a:t>
            </a:r>
            <a:r>
              <a:rPr lang="ru-RU" dirty="0" smtClean="0"/>
              <a:t>ередача </a:t>
            </a:r>
            <a:r>
              <a:rPr lang="ru-RU" dirty="0"/>
              <a:t>основного </a:t>
            </a:r>
            <a:r>
              <a:rPr lang="ru-RU" i="1" dirty="0"/>
              <a:t>содержания</a:t>
            </a:r>
            <a:r>
              <a:rPr lang="ru-RU" dirty="0"/>
              <a:t> прочитанного или прослушанного текста;</a:t>
            </a:r>
          </a:p>
          <a:p>
            <a:r>
              <a:rPr lang="ru-RU" i="1" dirty="0"/>
              <a:t>П</a:t>
            </a:r>
            <a:r>
              <a:rPr lang="ru-RU" i="1" dirty="0" smtClean="0"/>
              <a:t>равильное</a:t>
            </a:r>
            <a:r>
              <a:rPr lang="ru-RU" dirty="0" smtClean="0"/>
              <a:t> </a:t>
            </a:r>
            <a:r>
              <a:rPr lang="ru-RU" dirty="0"/>
              <a:t>оформление текста;</a:t>
            </a:r>
          </a:p>
          <a:p>
            <a:r>
              <a:rPr lang="ru-RU" i="1" dirty="0"/>
              <a:t>И</a:t>
            </a:r>
            <a:r>
              <a:rPr lang="ru-RU" i="1" dirty="0" smtClean="0"/>
              <a:t>спользование</a:t>
            </a:r>
            <a:r>
              <a:rPr lang="ru-RU" dirty="0" smtClean="0"/>
              <a:t> </a:t>
            </a:r>
            <a:r>
              <a:rPr lang="ru-RU" dirty="0"/>
              <a:t>знаков графики, орфографии и пунктуации для выражения субъективной информации;</a:t>
            </a:r>
          </a:p>
          <a:p>
            <a:r>
              <a:rPr lang="ru-RU" i="1" dirty="0"/>
              <a:t>В</a:t>
            </a:r>
            <a:r>
              <a:rPr lang="ru-RU" i="1" dirty="0" smtClean="0"/>
              <a:t>ыделение</a:t>
            </a:r>
            <a:r>
              <a:rPr lang="ru-RU" dirty="0" smtClean="0"/>
              <a:t> </a:t>
            </a:r>
            <a:r>
              <a:rPr lang="ru-RU" dirty="0"/>
              <a:t>в письменном высказывании основных мыслей (абзацев), а также зачина, середины и концовки;</a:t>
            </a:r>
          </a:p>
          <a:p>
            <a:r>
              <a:rPr lang="ru-RU" i="1" dirty="0"/>
              <a:t>С</a:t>
            </a:r>
            <a:r>
              <a:rPr lang="ru-RU" i="1" dirty="0" smtClean="0"/>
              <a:t>облюдение </a:t>
            </a:r>
            <a:r>
              <a:rPr lang="ru-RU" i="1" dirty="0"/>
              <a:t>логики</a:t>
            </a:r>
            <a:r>
              <a:rPr lang="ru-RU" dirty="0"/>
              <a:t> </a:t>
            </a:r>
            <a:r>
              <a:rPr lang="ru-RU" dirty="0" smtClean="0"/>
              <a:t>изложения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586431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Две </a:t>
            </a:r>
            <a:r>
              <a:rPr lang="ru-RU" sz="3600" dirty="0"/>
              <a:t>формы логической взаимосвязи — индукция и дедукция.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3898776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Индуктивный </a:t>
            </a:r>
            <a:r>
              <a:rPr lang="ru-RU" dirty="0" smtClean="0"/>
              <a:t>метод:</a:t>
            </a:r>
          </a:p>
          <a:p>
            <a:r>
              <a:rPr lang="ru-RU" sz="2400" dirty="0"/>
              <a:t>И</a:t>
            </a:r>
            <a:r>
              <a:rPr lang="ru-RU" sz="2400" dirty="0" smtClean="0"/>
              <a:t>зложение </a:t>
            </a:r>
            <a:r>
              <a:rPr lang="ru-RU" sz="2400" dirty="0"/>
              <a:t>отдельных </a:t>
            </a:r>
            <a:r>
              <a:rPr lang="ru-RU" sz="2400" dirty="0" smtClean="0"/>
              <a:t>фактов.</a:t>
            </a:r>
          </a:p>
          <a:p>
            <a:pPr marL="0" indent="0">
              <a:buNone/>
            </a:pPr>
            <a:r>
              <a:rPr lang="ru-RU" sz="2400" dirty="0" smtClean="0"/>
              <a:t>Применяется в письмах с: </a:t>
            </a:r>
          </a:p>
          <a:p>
            <a:r>
              <a:rPr lang="ru-RU" sz="2400" dirty="0"/>
              <a:t>Н</a:t>
            </a:r>
            <a:r>
              <a:rPr lang="ru-RU" sz="2400" dirty="0" smtClean="0"/>
              <a:t>апоминанием;</a:t>
            </a:r>
          </a:p>
          <a:p>
            <a:r>
              <a:rPr lang="ru-RU" sz="2400" dirty="0" smtClean="0"/>
              <a:t>Просьбой;</a:t>
            </a:r>
          </a:p>
          <a:p>
            <a:r>
              <a:rPr lang="ru-RU" sz="2400" dirty="0" smtClean="0"/>
              <a:t>Отказом.</a:t>
            </a:r>
            <a:r>
              <a:rPr lang="ru-RU" sz="2400" dirty="0"/>
              <a:t> 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716016" y="1628800"/>
            <a:ext cx="424847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Дедуктивный метод: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/>
              <a:t>Р</a:t>
            </a:r>
            <a:r>
              <a:rPr lang="ru-RU" sz="2400" dirty="0" smtClean="0"/>
              <a:t>аспространенный </a:t>
            </a:r>
            <a:r>
              <a:rPr lang="ru-RU" sz="2400" dirty="0"/>
              <a:t>способ организации </a:t>
            </a:r>
            <a:r>
              <a:rPr lang="ru-RU" sz="2400" dirty="0" smtClean="0"/>
              <a:t>фактов.</a:t>
            </a:r>
          </a:p>
          <a:p>
            <a:r>
              <a:rPr lang="ru-RU" sz="2400" dirty="0" smtClean="0"/>
              <a:t>Применяется в письмах: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/>
              <a:t>Деловых;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/>
              <a:t>Выражение претензии/жалобы.</a:t>
            </a:r>
          </a:p>
        </p:txBody>
      </p:sp>
    </p:spTree>
    <p:extLst>
      <p:ext uri="{BB962C8B-B14F-4D97-AF65-F5344CB8AC3E}">
        <p14:creationId xmlns:p14="http://schemas.microsoft.com/office/powerpoint/2010/main" val="33464008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dirty="0"/>
              <a:t>Т</a:t>
            </a:r>
            <a:r>
              <a:rPr lang="ru-RU" sz="3600" dirty="0" smtClean="0"/>
              <a:t>ри </a:t>
            </a:r>
            <a:r>
              <a:rPr lang="ru-RU" sz="3600" u="sng" dirty="0"/>
              <a:t>основных</a:t>
            </a:r>
            <a:r>
              <a:rPr lang="ru-RU" sz="3600" dirty="0"/>
              <a:t> вида письменной речевой деятельности:</a:t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Контролируемое письмо (</a:t>
            </a:r>
            <a:r>
              <a:rPr lang="ru-RU" dirty="0" err="1"/>
              <a:t>Controlled</a:t>
            </a:r>
            <a:r>
              <a:rPr lang="ru-RU" dirty="0"/>
              <a:t> </a:t>
            </a:r>
            <a:r>
              <a:rPr lang="ru-RU" dirty="0" err="1"/>
              <a:t>writing</a:t>
            </a:r>
            <a:r>
              <a:rPr lang="ru-RU" dirty="0"/>
              <a:t>):</a:t>
            </a:r>
          </a:p>
          <a:p>
            <a:r>
              <a:rPr lang="ru-RU" dirty="0"/>
              <a:t>Направляемое письмо</a:t>
            </a:r>
            <a:r>
              <a:rPr lang="en-US" dirty="0"/>
              <a:t> (Directed or Guided writing</a:t>
            </a:r>
            <a:r>
              <a:rPr lang="en-US" dirty="0" smtClean="0"/>
              <a:t>).</a:t>
            </a:r>
            <a:endParaRPr lang="ru-RU" dirty="0" smtClean="0"/>
          </a:p>
          <a:p>
            <a:r>
              <a:rPr lang="ru-RU" dirty="0" smtClean="0"/>
              <a:t>Свободное </a:t>
            </a:r>
            <a:r>
              <a:rPr lang="ru-RU" dirty="0"/>
              <a:t>письмо (</a:t>
            </a:r>
            <a:r>
              <a:rPr lang="ru-RU" dirty="0" err="1"/>
              <a:t>Free</a:t>
            </a:r>
            <a:r>
              <a:rPr lang="ru-RU" dirty="0"/>
              <a:t> </a:t>
            </a:r>
            <a:r>
              <a:rPr lang="ru-RU" dirty="0" err="1"/>
              <a:t>writing</a:t>
            </a:r>
            <a:r>
              <a:rPr lang="ru-RU" dirty="0"/>
              <a:t>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09257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12974"/>
          </a:xfrm>
        </p:spPr>
        <p:txBody>
          <a:bodyPr>
            <a:noAutofit/>
          </a:bodyPr>
          <a:lstStyle/>
          <a:p>
            <a:r>
              <a:rPr lang="ru-RU" sz="3600" dirty="0" err="1"/>
              <a:t>Controlled</a:t>
            </a:r>
            <a:r>
              <a:rPr lang="ru-RU" sz="3600" dirty="0"/>
              <a:t> </a:t>
            </a:r>
            <a:r>
              <a:rPr lang="ru-RU" sz="3600" dirty="0" err="1" smtClean="0"/>
              <a:t>Writing</a:t>
            </a:r>
            <a:r>
              <a:rPr lang="ru-RU" sz="3600" dirty="0" smtClean="0"/>
              <a:t>: упражнения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Игра в «</a:t>
            </a:r>
            <a:r>
              <a:rPr lang="ru-RU" dirty="0" err="1"/>
              <a:t>Bingo</a:t>
            </a:r>
            <a:r>
              <a:rPr lang="ru-RU" dirty="0"/>
              <a:t>!» на буквы, предлоги, формы глаголов.</a:t>
            </a:r>
          </a:p>
          <a:p>
            <a:pPr lvl="0"/>
            <a:r>
              <a:rPr lang="ru-RU" dirty="0"/>
              <a:t>Составление слов из заданных букв.</a:t>
            </a:r>
          </a:p>
          <a:p>
            <a:pPr lvl="0"/>
            <a:r>
              <a:rPr lang="ru-RU" dirty="0"/>
              <a:t>Расшифровка слов по заданному шифру.</a:t>
            </a:r>
          </a:p>
          <a:p>
            <a:pPr lvl="0"/>
            <a:r>
              <a:rPr lang="ru-RU" dirty="0"/>
              <a:t>Расстановка слов предложения по порядку.</a:t>
            </a:r>
          </a:p>
          <a:p>
            <a:pPr lvl="0"/>
            <a:r>
              <a:rPr lang="ru-RU" dirty="0"/>
              <a:t>Расположение кусков текста в соответствии с картинками (или наоборот).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39350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Guided or Directed </a:t>
            </a:r>
            <a:r>
              <a:rPr lang="en-US" sz="3600" dirty="0" smtClean="0"/>
              <a:t>Writing</a:t>
            </a:r>
            <a:r>
              <a:rPr lang="ru-RU" sz="3600" dirty="0" smtClean="0"/>
              <a:t>: упражнения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err="1" smtClean="0"/>
              <a:t>Projects</a:t>
            </a:r>
            <a:r>
              <a:rPr lang="ru-RU" dirty="0" smtClean="0"/>
              <a:t>;</a:t>
            </a:r>
          </a:p>
          <a:p>
            <a:r>
              <a:rPr lang="ru-RU" dirty="0"/>
              <a:t>Классификация объектов или предметов (</a:t>
            </a:r>
            <a:r>
              <a:rPr lang="ru-RU" dirty="0" err="1"/>
              <a:t>Word-webs</a:t>
            </a:r>
            <a:r>
              <a:rPr lang="ru-RU" dirty="0" smtClean="0"/>
              <a:t>);</a:t>
            </a:r>
          </a:p>
          <a:p>
            <a:r>
              <a:rPr lang="ru-RU" dirty="0"/>
              <a:t>Управляемые поэтические </a:t>
            </a:r>
            <a:r>
              <a:rPr lang="ru-RU" dirty="0" smtClean="0"/>
              <a:t>упражнения:</a:t>
            </a:r>
          </a:p>
          <a:p>
            <a:pPr marL="0" indent="0">
              <a:buNone/>
            </a:pPr>
            <a:r>
              <a:rPr lang="ru-RU" dirty="0" smtClean="0"/>
              <a:t>- </a:t>
            </a:r>
            <a:r>
              <a:rPr lang="en-US" dirty="0" smtClean="0"/>
              <a:t>Line </a:t>
            </a:r>
            <a:r>
              <a:rPr lang="en-US" dirty="0"/>
              <a:t>1. State a subject in one word (a noun).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- </a:t>
            </a:r>
            <a:r>
              <a:rPr lang="en-US" dirty="0" smtClean="0"/>
              <a:t>Line </a:t>
            </a:r>
            <a:r>
              <a:rPr lang="en-US" dirty="0"/>
              <a:t>2. Describe the subject in two words (Adverb + Adjective or two Adjectives).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- </a:t>
            </a:r>
            <a:r>
              <a:rPr lang="en-US" dirty="0" smtClean="0"/>
              <a:t>Line </a:t>
            </a:r>
            <a:r>
              <a:rPr lang="en-US" dirty="0"/>
              <a:t>3. Describe an action about the subject in three verbs or </a:t>
            </a:r>
            <a:r>
              <a:rPr lang="en-US" dirty="0" smtClean="0"/>
              <a:t>1</a:t>
            </a:r>
            <a:r>
              <a:rPr lang="ru-RU" dirty="0" smtClean="0"/>
              <a:t> </a:t>
            </a:r>
            <a:r>
              <a:rPr lang="en-US" dirty="0" smtClean="0"/>
              <a:t>sentence </a:t>
            </a:r>
            <a:r>
              <a:rPr lang="en-US" dirty="0"/>
              <a:t>(3 words</a:t>
            </a:r>
            <a:r>
              <a:rPr lang="en-US" dirty="0" smtClean="0"/>
              <a:t>)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 smtClean="0"/>
              <a:t>- </a:t>
            </a:r>
            <a:r>
              <a:rPr lang="en-US" dirty="0" smtClean="0"/>
              <a:t>Line </a:t>
            </a:r>
            <a:r>
              <a:rPr lang="en-US" dirty="0"/>
              <a:t>4. Express an emotion about the subject in four words.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- </a:t>
            </a:r>
            <a:r>
              <a:rPr lang="en-US" dirty="0" smtClean="0"/>
              <a:t>Line </a:t>
            </a:r>
            <a:r>
              <a:rPr lang="en-US" dirty="0"/>
              <a:t>5. Restate the subject in another single </a:t>
            </a:r>
            <a:r>
              <a:rPr lang="en-US" dirty="0" smtClean="0"/>
              <a:t>word</a:t>
            </a:r>
            <a:r>
              <a:rPr lang="ru-RU" dirty="0"/>
              <a:t>;</a:t>
            </a:r>
            <a:endParaRPr lang="ru-RU" dirty="0" smtClean="0"/>
          </a:p>
          <a:p>
            <a:r>
              <a:rPr lang="ru-RU" dirty="0"/>
              <a:t>Т</a:t>
            </a:r>
            <a:r>
              <a:rPr lang="ru-RU" dirty="0" smtClean="0"/>
              <a:t>рансформации </a:t>
            </a:r>
            <a:r>
              <a:rPr lang="ru-RU" dirty="0"/>
              <a:t>текста.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15215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dirty="0" err="1"/>
              <a:t>Free</a:t>
            </a:r>
            <a:r>
              <a:rPr lang="ru-RU" sz="3600" dirty="0"/>
              <a:t> </a:t>
            </a:r>
            <a:r>
              <a:rPr lang="ru-RU" sz="3600" dirty="0" err="1" smtClean="0"/>
              <a:t>Writing</a:t>
            </a:r>
            <a:r>
              <a:rPr lang="ru-RU" sz="3600" dirty="0" smtClean="0"/>
              <a:t>: упражнения 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525963"/>
          </a:xfrm>
        </p:spPr>
        <p:txBody>
          <a:bodyPr/>
          <a:lstStyle/>
          <a:p>
            <a:r>
              <a:rPr lang="ru-RU" dirty="0"/>
              <a:t>Р</a:t>
            </a:r>
            <a:r>
              <a:rPr lang="ru-RU" dirty="0" smtClean="0"/>
              <a:t>ассказ </a:t>
            </a:r>
            <a:r>
              <a:rPr lang="ru-RU" dirty="0"/>
              <a:t>по </a:t>
            </a:r>
            <a:r>
              <a:rPr lang="ru-RU" dirty="0" smtClean="0"/>
              <a:t>картинке;</a:t>
            </a:r>
          </a:p>
          <a:p>
            <a:r>
              <a:rPr lang="ru-RU" dirty="0" smtClean="0"/>
              <a:t>Письма;</a:t>
            </a:r>
          </a:p>
          <a:p>
            <a:r>
              <a:rPr lang="ru-RU" dirty="0" smtClean="0"/>
              <a:t>Сочинения;</a:t>
            </a:r>
          </a:p>
          <a:p>
            <a:r>
              <a:rPr lang="ru-RU" dirty="0" smtClean="0"/>
              <a:t>Использование фрагментов фильмов.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79558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Задания на </a:t>
            </a:r>
            <a:r>
              <a:rPr lang="ru-RU" sz="3600" i="1" dirty="0" smtClean="0"/>
              <a:t>зашифровку</a:t>
            </a:r>
            <a:r>
              <a:rPr lang="ru-RU" sz="3600" dirty="0" smtClean="0"/>
              <a:t> письма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Одна </a:t>
            </a:r>
            <a:r>
              <a:rPr lang="ru-RU" dirty="0"/>
              <a:t>буква или цифра заменяет целое слово: </a:t>
            </a:r>
            <a:r>
              <a:rPr lang="ru-RU" i="1" dirty="0" err="1"/>
              <a:t>be</a:t>
            </a:r>
            <a:r>
              <a:rPr lang="ru-RU" dirty="0"/>
              <a:t> – b (быть); </a:t>
            </a:r>
            <a:r>
              <a:rPr lang="ru-RU" i="1" dirty="0" err="1"/>
              <a:t>ate</a:t>
            </a:r>
            <a:r>
              <a:rPr lang="ru-RU" i="1" dirty="0"/>
              <a:t> </a:t>
            </a:r>
            <a:r>
              <a:rPr lang="ru-RU" dirty="0"/>
              <a:t>– 8 (ел); </a:t>
            </a:r>
            <a:r>
              <a:rPr lang="ru-RU" i="1" dirty="0" err="1"/>
              <a:t>see</a:t>
            </a:r>
            <a:r>
              <a:rPr lang="ru-RU" dirty="0"/>
              <a:t>– c (смотреть); </a:t>
            </a:r>
            <a:r>
              <a:rPr lang="ru-RU" i="1" dirty="0" err="1"/>
              <a:t>for</a:t>
            </a:r>
            <a:r>
              <a:rPr lang="ru-RU" dirty="0"/>
              <a:t>– 4 (четыре); </a:t>
            </a:r>
            <a:r>
              <a:rPr lang="ru-RU" i="1" dirty="0" err="1"/>
              <a:t>are</a:t>
            </a:r>
            <a:r>
              <a:rPr lang="ru-RU" dirty="0"/>
              <a:t> – r; </a:t>
            </a:r>
            <a:r>
              <a:rPr lang="ru-RU" i="1" dirty="0" err="1"/>
              <a:t>to</a:t>
            </a:r>
            <a:r>
              <a:rPr lang="ru-RU" i="1" dirty="0"/>
              <a:t>/</a:t>
            </a:r>
            <a:r>
              <a:rPr lang="ru-RU" i="1" dirty="0" err="1"/>
              <a:t>too</a:t>
            </a:r>
            <a:r>
              <a:rPr lang="ru-RU" i="1" dirty="0"/>
              <a:t> </a:t>
            </a:r>
            <a:r>
              <a:rPr lang="ru-RU" dirty="0"/>
              <a:t>– 2 (два);</a:t>
            </a:r>
            <a:r>
              <a:rPr lang="ru-RU" i="1" dirty="0" err="1"/>
              <a:t>you</a:t>
            </a:r>
            <a:r>
              <a:rPr lang="ru-RU" dirty="0"/>
              <a:t>– u (ты); </a:t>
            </a:r>
            <a:r>
              <a:rPr lang="ru-RU" i="1" dirty="0" err="1"/>
              <a:t>why</a:t>
            </a:r>
            <a:r>
              <a:rPr lang="ru-RU" i="1" dirty="0"/>
              <a:t> </a:t>
            </a:r>
            <a:r>
              <a:rPr lang="ru-RU" dirty="0"/>
              <a:t>– y (почему</a:t>
            </a:r>
            <a:r>
              <a:rPr lang="ru-RU" dirty="0" smtClean="0"/>
              <a:t>).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Одна </a:t>
            </a:r>
            <a:r>
              <a:rPr lang="ru-RU" dirty="0"/>
              <a:t>буква или цифра заменяет слог: </a:t>
            </a:r>
            <a:r>
              <a:rPr lang="ru-RU" i="1" dirty="0" err="1"/>
              <a:t>activate</a:t>
            </a:r>
            <a:r>
              <a:rPr lang="ru-RU" dirty="0"/>
              <a:t> – activ8 (активизировать); </a:t>
            </a:r>
            <a:r>
              <a:rPr lang="ru-RU" i="1" dirty="0" err="1"/>
              <a:t>great</a:t>
            </a:r>
            <a:r>
              <a:rPr lang="ru-RU" i="1" dirty="0"/>
              <a:t> – </a:t>
            </a:r>
            <a:r>
              <a:rPr lang="ru-RU" dirty="0"/>
              <a:t>gr8 (отлично); </a:t>
            </a:r>
            <a:r>
              <a:rPr lang="ru-RU" i="1" dirty="0" err="1"/>
              <a:t>mate</a:t>
            </a:r>
            <a:r>
              <a:rPr lang="ru-RU" i="1" dirty="0"/>
              <a:t> </a:t>
            </a:r>
            <a:r>
              <a:rPr lang="ru-RU" dirty="0"/>
              <a:t>– m8 (товарищ); </a:t>
            </a:r>
            <a:r>
              <a:rPr lang="ru-RU" i="1" dirty="0" err="1"/>
              <a:t>later</a:t>
            </a:r>
            <a:r>
              <a:rPr lang="ru-RU" i="1" dirty="0"/>
              <a:t> – </a:t>
            </a:r>
            <a:r>
              <a:rPr lang="ru-RU" dirty="0"/>
              <a:t>l8r (позже); </a:t>
            </a:r>
            <a:r>
              <a:rPr lang="ru-RU" i="1" dirty="0" err="1"/>
              <a:t>before</a:t>
            </a:r>
            <a:r>
              <a:rPr lang="ru-RU" i="1" dirty="0"/>
              <a:t> – </a:t>
            </a:r>
            <a:r>
              <a:rPr lang="ru-RU" dirty="0"/>
              <a:t>b4 </a:t>
            </a:r>
            <a:r>
              <a:rPr lang="ru-RU" dirty="0" smtClean="0"/>
              <a:t>(перед</a:t>
            </a:r>
            <a:r>
              <a:rPr lang="ru-RU" dirty="0"/>
              <a:t>); </a:t>
            </a:r>
            <a:r>
              <a:rPr lang="ru-RU" i="1" dirty="0" err="1"/>
              <a:t>therefore</a:t>
            </a:r>
            <a:r>
              <a:rPr lang="ru-RU" dirty="0"/>
              <a:t> – there4 (поэтому); </a:t>
            </a:r>
            <a:r>
              <a:rPr lang="ru-RU" i="1" dirty="0" err="1"/>
              <a:t>today</a:t>
            </a:r>
            <a:r>
              <a:rPr lang="ru-RU" i="1" dirty="0"/>
              <a:t> </a:t>
            </a:r>
            <a:r>
              <a:rPr lang="ru-RU" dirty="0"/>
              <a:t>– 2day (сегодня); </a:t>
            </a:r>
            <a:r>
              <a:rPr lang="ru-RU" i="1" dirty="0" err="1"/>
              <a:t>wait</a:t>
            </a:r>
            <a:r>
              <a:rPr lang="ru-RU" i="1" dirty="0"/>
              <a:t> </a:t>
            </a:r>
            <a:r>
              <a:rPr lang="ru-RU" dirty="0"/>
              <a:t>- w8 </a:t>
            </a:r>
            <a:r>
              <a:rPr lang="ru-RU" dirty="0" smtClean="0"/>
              <a:t>(ждать).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Сокращение </a:t>
            </a:r>
            <a:r>
              <a:rPr lang="ru-RU" dirty="0"/>
              <a:t>букв и пунктуационных знаков, когда:</a:t>
            </a:r>
          </a:p>
          <a:p>
            <a:pPr lvl="0"/>
            <a:r>
              <a:rPr lang="ru-RU" sz="2600" dirty="0"/>
              <a:t>исключаются гласные: </a:t>
            </a:r>
            <a:r>
              <a:rPr lang="en-US" sz="2600" i="1" dirty="0" smtClean="0"/>
              <a:t>by the way</a:t>
            </a:r>
            <a:r>
              <a:rPr lang="ru-RU" sz="2600" dirty="0"/>
              <a:t> – </a:t>
            </a:r>
            <a:r>
              <a:rPr lang="ru-RU" sz="2600" dirty="0" err="1"/>
              <a:t>btw</a:t>
            </a:r>
            <a:r>
              <a:rPr lang="ru-RU" sz="2600" dirty="0"/>
              <a:t> </a:t>
            </a:r>
            <a:r>
              <a:rPr lang="ru-RU" sz="2600" dirty="0" smtClean="0"/>
              <a:t>(кстати);</a:t>
            </a:r>
            <a:r>
              <a:rPr lang="ru-RU" sz="2600" dirty="0"/>
              <a:t> </a:t>
            </a:r>
            <a:r>
              <a:rPr lang="ru-RU" sz="2600" i="1" dirty="0" err="1"/>
              <a:t>because</a:t>
            </a:r>
            <a:r>
              <a:rPr lang="ru-RU" sz="2600" dirty="0"/>
              <a:t> - </a:t>
            </a:r>
            <a:r>
              <a:rPr lang="ru-RU" sz="2600" dirty="0" err="1"/>
              <a:t>bcs</a:t>
            </a:r>
            <a:r>
              <a:rPr lang="ru-RU" sz="2600" dirty="0"/>
              <a:t> (потому что); </a:t>
            </a:r>
            <a:r>
              <a:rPr lang="ru-RU" sz="2600" i="1" dirty="0" err="1"/>
              <a:t>your</a:t>
            </a:r>
            <a:r>
              <a:rPr lang="ru-RU" sz="2600" dirty="0"/>
              <a:t> - YR (твой); </a:t>
            </a:r>
            <a:r>
              <a:rPr lang="ru-RU" sz="2600" i="1" dirty="0" err="1"/>
              <a:t>speak</a:t>
            </a:r>
            <a:r>
              <a:rPr lang="ru-RU" sz="2600" dirty="0"/>
              <a:t> - SPK (говорить); </a:t>
            </a:r>
            <a:r>
              <a:rPr lang="ru-RU" sz="2600" i="1" dirty="0" err="1"/>
              <a:t>people</a:t>
            </a:r>
            <a:r>
              <a:rPr lang="ru-RU" sz="2600" dirty="0"/>
              <a:t> – PPL (люди</a:t>
            </a:r>
            <a:r>
              <a:rPr lang="ru-RU" sz="2600" dirty="0" smtClean="0"/>
              <a:t>);</a:t>
            </a:r>
            <a:endParaRPr lang="ru-RU" sz="2600" dirty="0"/>
          </a:p>
          <a:p>
            <a:pPr lvl="0"/>
            <a:r>
              <a:rPr lang="ru-RU" sz="2600" dirty="0"/>
              <a:t>используется аббревиатура </a:t>
            </a:r>
            <a:r>
              <a:rPr lang="ru-RU" sz="2600" i="1" dirty="0"/>
              <a:t>«/»: </a:t>
            </a:r>
            <a:r>
              <a:rPr lang="ru-RU" sz="2600" i="1" dirty="0" err="1"/>
              <a:t>with</a:t>
            </a:r>
            <a:r>
              <a:rPr lang="ru-RU" sz="2600" i="1" dirty="0"/>
              <a:t> – </a:t>
            </a:r>
            <a:r>
              <a:rPr lang="ru-RU" sz="2600" dirty="0"/>
              <a:t>w/t (с); </a:t>
            </a:r>
            <a:r>
              <a:rPr lang="ru-RU" sz="2600" i="1" dirty="0" err="1"/>
              <a:t>something</a:t>
            </a:r>
            <a:r>
              <a:rPr lang="ru-RU" sz="2600" dirty="0"/>
              <a:t> – s/t (кое-что); </a:t>
            </a:r>
            <a:r>
              <a:rPr lang="ru-RU" sz="2600" i="1" dirty="0" err="1"/>
              <a:t>boyfriend</a:t>
            </a:r>
            <a:r>
              <a:rPr lang="ru-RU" sz="2600" dirty="0"/>
              <a:t> - b/f (парень); </a:t>
            </a:r>
            <a:r>
              <a:rPr lang="ru-RU" sz="2600" i="1" dirty="0" err="1"/>
              <a:t>girlfriend</a:t>
            </a:r>
            <a:r>
              <a:rPr lang="ru-RU" sz="2600" dirty="0"/>
              <a:t> - g/f (девушка); </a:t>
            </a:r>
            <a:r>
              <a:rPr lang="ru-RU" sz="2600" i="1" dirty="0" err="1"/>
              <a:t>bedroom</a:t>
            </a:r>
            <a:r>
              <a:rPr lang="ru-RU" sz="2600" dirty="0"/>
              <a:t> - b/r (спальня</a:t>
            </a:r>
            <a:r>
              <a:rPr lang="ru-RU" sz="2600" dirty="0" smtClean="0"/>
              <a:t>);</a:t>
            </a:r>
            <a:endParaRPr lang="ru-RU" sz="2600" dirty="0"/>
          </a:p>
          <a:p>
            <a:pPr lvl="0"/>
            <a:r>
              <a:rPr lang="ru-RU" sz="2600" dirty="0"/>
              <a:t>использование транскрипций, сленга или диалектных вариантов: </a:t>
            </a:r>
            <a:r>
              <a:rPr lang="ru-RU" sz="2600" i="1" dirty="0" err="1"/>
              <a:t>because</a:t>
            </a:r>
            <a:r>
              <a:rPr lang="ru-RU" sz="2600" i="1" dirty="0"/>
              <a:t> – </a:t>
            </a:r>
            <a:r>
              <a:rPr lang="ru-RU" sz="2600" dirty="0" err="1"/>
              <a:t>cos</a:t>
            </a:r>
            <a:r>
              <a:rPr lang="ru-RU" sz="2600" dirty="0"/>
              <a:t> (потому что).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7441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/>
              <a:t>П</a:t>
            </a:r>
            <a:r>
              <a:rPr lang="ru-RU" i="1" dirty="0" smtClean="0"/>
              <a:t>исьменная речь</a:t>
            </a:r>
            <a:r>
              <a:rPr lang="ru-RU" dirty="0" smtClean="0"/>
              <a:t> </a:t>
            </a:r>
            <a:r>
              <a:rPr lang="ru-RU" dirty="0"/>
              <a:t>и </a:t>
            </a:r>
            <a:r>
              <a:rPr lang="ru-RU" i="1" dirty="0" smtClean="0"/>
              <a:t>Письмо</a:t>
            </a:r>
            <a:br>
              <a:rPr lang="ru-RU" i="1" dirty="0" smtClean="0"/>
            </a:br>
            <a:endParaRPr lang="ru-RU" i="1" dirty="0"/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1907704" y="980728"/>
            <a:ext cx="576064" cy="86409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6228184" y="980728"/>
            <a:ext cx="648072" cy="86409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971600" y="2020296"/>
            <a:ext cx="41381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            ЦЕЛЬ</a:t>
            </a:r>
            <a:r>
              <a:rPr lang="ru-RU" dirty="0" smtClean="0"/>
              <a:t>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Умение письменно выражать мысли.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724128" y="2065057"/>
            <a:ext cx="330731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            СРЕ</a:t>
            </a:r>
            <a:r>
              <a:rPr lang="ru-RU" dirty="0" smtClean="0">
                <a:solidFill>
                  <a:srgbClr val="FFC000"/>
                </a:solidFill>
              </a:rPr>
              <a:t>ДСТ</a:t>
            </a:r>
            <a:r>
              <a:rPr lang="ru-RU" dirty="0" smtClean="0">
                <a:solidFill>
                  <a:srgbClr val="FF0000"/>
                </a:solidFill>
              </a:rPr>
              <a:t>ВО</a:t>
            </a:r>
            <a:r>
              <a:rPr lang="ru-RU" dirty="0" smtClean="0"/>
              <a:t>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Письменной коммуникации;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Передачи мысли.</a:t>
            </a:r>
          </a:p>
        </p:txBody>
      </p:sp>
      <p:sp>
        <p:nvSpPr>
          <p:cNvPr id="14" name="Правая фигурная скобка 13"/>
          <p:cNvSpPr/>
          <p:nvPr/>
        </p:nvSpPr>
        <p:spPr>
          <a:xfrm rot="5400000">
            <a:off x="4170032" y="307936"/>
            <a:ext cx="1047811" cy="6408713"/>
          </a:xfrm>
          <a:prstGeom prst="rightBrace">
            <a:avLst>
              <a:gd name="adj1" fmla="val 14499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2771800" y="4293096"/>
            <a:ext cx="38791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   ОБУЧЕНИЕ ИНОСТРАННОМУ ЯЗЫКУ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57860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 m8 u ok? I 4got 2 </a:t>
            </a:r>
            <a:r>
              <a:rPr lang="en-US" dirty="0" err="1" smtClean="0"/>
              <a:t>tel</a:t>
            </a:r>
            <a:r>
              <a:rPr lang="en-US" dirty="0" smtClean="0"/>
              <a:t> u ABT </a:t>
            </a:r>
            <a:r>
              <a:rPr lang="en-US" dirty="0" err="1" smtClean="0"/>
              <a:t>skool</a:t>
            </a:r>
            <a:r>
              <a:rPr lang="en-US" dirty="0" smtClean="0"/>
              <a:t> HW</a:t>
            </a:r>
            <a:r>
              <a:rPr lang="ru-RU" dirty="0"/>
              <a:t> </a:t>
            </a:r>
            <a:r>
              <a:rPr lang="en-US" dirty="0" smtClean="0"/>
              <a:t>yes2day</a:t>
            </a:r>
            <a:r>
              <a:rPr lang="ru-RU" dirty="0" smtClean="0"/>
              <a:t>. </a:t>
            </a:r>
            <a:r>
              <a:rPr lang="en-US" dirty="0" smtClean="0"/>
              <a:t>Y </a:t>
            </a:r>
            <a:r>
              <a:rPr lang="en-US" dirty="0" err="1" smtClean="0"/>
              <a:t>dnt</a:t>
            </a:r>
            <a:r>
              <a:rPr lang="en-US" dirty="0" smtClean="0"/>
              <a:t> we do it 2getha 2nite? </a:t>
            </a:r>
            <a:r>
              <a:rPr lang="ru-RU" dirty="0" smtClean="0"/>
              <a:t>Расшифровка</a:t>
            </a:r>
            <a:r>
              <a:rPr lang="ru-RU" dirty="0"/>
              <a:t>:</a:t>
            </a:r>
            <a:endParaRPr lang="ru-RU" dirty="0" smtClean="0"/>
          </a:p>
          <a:p>
            <a:r>
              <a:rPr lang="en-US" dirty="0" smtClean="0"/>
              <a:t>Hi, mate. Are you ok? I forgot to tell you about school homework yesterday. Why don’t we do it together tonight? 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6527105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/>
              <a:t>Показателями </a:t>
            </a:r>
            <a:r>
              <a:rPr lang="ru-RU" sz="3600" dirty="0" err="1"/>
              <a:t>сформированности</a:t>
            </a:r>
            <a:r>
              <a:rPr lang="ru-RU" sz="3600" dirty="0"/>
              <a:t> умений письма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У</a:t>
            </a:r>
            <a:r>
              <a:rPr lang="ru-RU" dirty="0" smtClean="0"/>
              <a:t>спешность </a:t>
            </a:r>
            <a:r>
              <a:rPr lang="ru-RU" dirty="0"/>
              <a:t>осуществления письменного общения;</a:t>
            </a:r>
          </a:p>
          <a:p>
            <a:r>
              <a:rPr lang="ru-RU" dirty="0"/>
              <a:t>К</a:t>
            </a:r>
            <a:r>
              <a:rPr lang="ru-RU" dirty="0" smtClean="0"/>
              <a:t>ачество </a:t>
            </a:r>
            <a:r>
              <a:rPr lang="ru-RU" dirty="0"/>
              <a:t>содержания продуцируемого письменного текста;</a:t>
            </a:r>
          </a:p>
          <a:p>
            <a:r>
              <a:rPr lang="ru-RU" dirty="0"/>
              <a:t>К</a:t>
            </a:r>
            <a:r>
              <a:rPr lang="ru-RU" dirty="0" smtClean="0"/>
              <a:t>ачество </a:t>
            </a:r>
            <a:r>
              <a:rPr lang="ru-RU" dirty="0"/>
              <a:t>языковой стороны письменного текста;</a:t>
            </a:r>
          </a:p>
          <a:p>
            <a:r>
              <a:rPr lang="ru-RU" dirty="0"/>
              <a:t>С</a:t>
            </a:r>
            <a:r>
              <a:rPr lang="ru-RU" dirty="0" smtClean="0"/>
              <a:t>тепень </a:t>
            </a:r>
            <a:r>
              <a:rPr lang="ru-RU" dirty="0"/>
              <a:t>самостоятельности в выполнении письменных за­даний.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98389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/>
              <a:t>Успешность осуществления письменного общения </a:t>
            </a:r>
            <a:r>
              <a:rPr lang="ru-RU" sz="3600" dirty="0" smtClean="0"/>
              <a:t>определяется: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Р</a:t>
            </a:r>
            <a:r>
              <a:rPr lang="ru-RU" dirty="0" smtClean="0"/>
              <a:t>азнообразием </a:t>
            </a:r>
            <a:r>
              <a:rPr lang="ru-RU" dirty="0"/>
              <a:t>ситуаций, в рамках которых создается пись­менный текст;</a:t>
            </a:r>
          </a:p>
          <a:p>
            <a:r>
              <a:rPr lang="ru-RU" dirty="0"/>
              <a:t>Н</a:t>
            </a:r>
            <a:r>
              <a:rPr lang="ru-RU" dirty="0" smtClean="0"/>
              <a:t>аличием </a:t>
            </a:r>
            <a:r>
              <a:rPr lang="ru-RU" dirty="0"/>
              <a:t>речевого намерения;</a:t>
            </a:r>
          </a:p>
          <a:p>
            <a:r>
              <a:rPr lang="ru-RU" dirty="0"/>
              <a:t>С</a:t>
            </a:r>
            <a:r>
              <a:rPr lang="ru-RU" dirty="0" smtClean="0"/>
              <a:t>пособностью </a:t>
            </a:r>
            <a:r>
              <a:rPr lang="ru-RU" dirty="0"/>
              <a:t>выбирать языковые средства в зависимости от речевого замысла и ситуации.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821076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/>
              <a:t>Качество содержания письменного текста определяется:</a:t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Р</a:t>
            </a:r>
            <a:r>
              <a:rPr lang="ru-RU" dirty="0" smtClean="0"/>
              <a:t>азнообразием </a:t>
            </a:r>
            <a:r>
              <a:rPr lang="ru-RU" dirty="0"/>
              <a:t>тематики;</a:t>
            </a:r>
          </a:p>
          <a:p>
            <a:r>
              <a:rPr lang="ru-RU" dirty="0"/>
              <a:t>К</a:t>
            </a:r>
            <a:r>
              <a:rPr lang="ru-RU" dirty="0" smtClean="0"/>
              <a:t>оличеством </a:t>
            </a:r>
            <a:r>
              <a:rPr lang="ru-RU" dirty="0"/>
              <a:t>передаваемых фактов;</a:t>
            </a:r>
          </a:p>
          <a:p>
            <a:r>
              <a:rPr lang="ru-RU" dirty="0"/>
              <a:t>У</a:t>
            </a:r>
            <a:r>
              <a:rPr lang="ru-RU" dirty="0" smtClean="0"/>
              <a:t>ровнем </a:t>
            </a:r>
            <a:r>
              <a:rPr lang="ru-RU" dirty="0"/>
              <a:t>языковой трудности;</a:t>
            </a:r>
          </a:p>
          <a:p>
            <a:r>
              <a:rPr lang="ru-RU" dirty="0"/>
              <a:t>Р</a:t>
            </a:r>
            <a:r>
              <a:rPr lang="ru-RU" dirty="0" smtClean="0"/>
              <a:t>азнообразием </a:t>
            </a:r>
            <a:r>
              <a:rPr lang="ru-RU" dirty="0"/>
              <a:t>предложений и речевых, в том числе этикет­ных, формул;</a:t>
            </a:r>
          </a:p>
          <a:p>
            <a:r>
              <a:rPr lang="ru-RU" dirty="0"/>
              <a:t>О</a:t>
            </a:r>
            <a:r>
              <a:rPr lang="ru-RU" dirty="0" smtClean="0"/>
              <a:t>бъемом </a:t>
            </a:r>
            <a:r>
              <a:rPr lang="ru-RU" dirty="0"/>
              <a:t>письменного текста.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38815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8308" y="260648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dirty="0"/>
              <a:t>Ошибки в письменных текстах принято делить на:</a:t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Лексико-грамматические;</a:t>
            </a:r>
            <a:endParaRPr lang="ru-RU" dirty="0"/>
          </a:p>
          <a:p>
            <a:r>
              <a:rPr lang="ru-RU" dirty="0" smtClean="0"/>
              <a:t>Орфографические;</a:t>
            </a:r>
            <a:endParaRPr lang="ru-RU" dirty="0"/>
          </a:p>
          <a:p>
            <a:r>
              <a:rPr lang="ru-RU" dirty="0"/>
              <a:t>Ф</a:t>
            </a:r>
            <a:r>
              <a:rPr lang="ru-RU" dirty="0" smtClean="0"/>
              <a:t>актические </a:t>
            </a:r>
            <a:r>
              <a:rPr lang="ru-RU" dirty="0"/>
              <a:t>(относящиеся к логике изложения</a:t>
            </a:r>
            <a:r>
              <a:rPr lang="ru-RU" dirty="0" smtClean="0"/>
              <a:t>);</a:t>
            </a:r>
            <a:endParaRPr lang="ru-RU" dirty="0"/>
          </a:p>
          <a:p>
            <a:r>
              <a:rPr lang="ru-RU" dirty="0"/>
              <a:t>О</a:t>
            </a:r>
            <a:r>
              <a:rPr lang="ru-RU" dirty="0" smtClean="0"/>
              <a:t>шибки </a:t>
            </a:r>
            <a:r>
              <a:rPr lang="ru-RU" dirty="0"/>
              <a:t>в оформлении </a:t>
            </a:r>
            <a:r>
              <a:rPr lang="ru-RU"/>
              <a:t>письменного </a:t>
            </a:r>
            <a:r>
              <a:rPr lang="ru-RU" smtClean="0"/>
              <a:t>текста.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785757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Содержательный аспект письменной речи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Коммуникативная </a:t>
            </a:r>
            <a:r>
              <a:rPr lang="ru-RU" i="1" dirty="0" smtClean="0"/>
              <a:t>задача</a:t>
            </a:r>
            <a:r>
              <a:rPr lang="ru-RU" dirty="0" smtClean="0"/>
              <a:t>:</a:t>
            </a:r>
          </a:p>
          <a:p>
            <a:r>
              <a:rPr lang="ru-RU" dirty="0"/>
              <a:t>О</a:t>
            </a:r>
            <a:r>
              <a:rPr lang="ru-RU" dirty="0" smtClean="0"/>
              <a:t>бращение </a:t>
            </a:r>
            <a:r>
              <a:rPr lang="ru-RU" dirty="0"/>
              <a:t>за </a:t>
            </a:r>
            <a:r>
              <a:rPr lang="ru-RU" dirty="0" smtClean="0"/>
              <a:t>помощью;</a:t>
            </a:r>
          </a:p>
          <a:p>
            <a:r>
              <a:rPr lang="ru-RU" dirty="0" smtClean="0"/>
              <a:t>запрос информации</a:t>
            </a:r>
            <a:r>
              <a:rPr lang="ru-RU" dirty="0"/>
              <a:t>;</a:t>
            </a:r>
            <a:endParaRPr lang="ru-RU" dirty="0" smtClean="0"/>
          </a:p>
          <a:p>
            <a:r>
              <a:rPr lang="ru-RU" dirty="0" smtClean="0"/>
              <a:t>передача информации; </a:t>
            </a:r>
          </a:p>
          <a:p>
            <a:r>
              <a:rPr lang="ru-RU" dirty="0" smtClean="0"/>
              <a:t>сохранение информации; </a:t>
            </a:r>
          </a:p>
          <a:p>
            <a:r>
              <a:rPr lang="ru-RU" dirty="0" smtClean="0"/>
              <a:t>письменное </a:t>
            </a:r>
            <a:r>
              <a:rPr lang="ru-RU" dirty="0"/>
              <a:t>выражение творческого потенциала </a:t>
            </a:r>
            <a:r>
              <a:rPr lang="ru-RU" dirty="0" smtClean="0"/>
              <a:t>обучающихся. 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246650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Форма содержания: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Телеграммы</a:t>
            </a:r>
            <a:r>
              <a:rPr lang="ru-RU" dirty="0"/>
              <a:t>;</a:t>
            </a:r>
            <a:r>
              <a:rPr lang="ru-RU" dirty="0" smtClean="0"/>
              <a:t> </a:t>
            </a:r>
          </a:p>
          <a:p>
            <a:r>
              <a:rPr lang="ru-RU" dirty="0" smtClean="0"/>
              <a:t>Записки</a:t>
            </a:r>
            <a:r>
              <a:rPr lang="ru-RU" dirty="0"/>
              <a:t>;</a:t>
            </a:r>
            <a:r>
              <a:rPr lang="ru-RU" dirty="0" smtClean="0"/>
              <a:t> </a:t>
            </a:r>
          </a:p>
          <a:p>
            <a:r>
              <a:rPr lang="ru-RU" dirty="0"/>
              <a:t>В</a:t>
            </a:r>
            <a:r>
              <a:rPr lang="ru-RU" dirty="0" smtClean="0"/>
              <a:t>ывески;  </a:t>
            </a:r>
          </a:p>
          <a:p>
            <a:r>
              <a:rPr lang="ru-RU" dirty="0"/>
              <a:t>П</a:t>
            </a:r>
            <a:r>
              <a:rPr lang="ru-RU" dirty="0" smtClean="0"/>
              <a:t>одписи </a:t>
            </a:r>
            <a:r>
              <a:rPr lang="ru-RU" dirty="0"/>
              <a:t>к </a:t>
            </a:r>
            <a:r>
              <a:rPr lang="ru-RU" dirty="0" smtClean="0"/>
              <a:t>рисункам; </a:t>
            </a:r>
          </a:p>
          <a:p>
            <a:r>
              <a:rPr lang="ru-RU" dirty="0"/>
              <a:t>О</a:t>
            </a:r>
            <a:r>
              <a:rPr lang="ru-RU" dirty="0" smtClean="0"/>
              <a:t>бъявления</a:t>
            </a:r>
            <a:r>
              <a:rPr lang="ru-RU" dirty="0"/>
              <a:t>-</a:t>
            </a:r>
            <a:r>
              <a:rPr lang="ru-RU" dirty="0" smtClean="0"/>
              <a:t>инструкции; </a:t>
            </a:r>
          </a:p>
          <a:p>
            <a:r>
              <a:rPr lang="ru-RU" dirty="0"/>
              <a:t>О</a:t>
            </a:r>
            <a:r>
              <a:rPr lang="ru-RU" dirty="0" smtClean="0"/>
              <a:t>бъявления</a:t>
            </a:r>
            <a:r>
              <a:rPr lang="ru-RU" dirty="0"/>
              <a:t>-</a:t>
            </a:r>
            <a:r>
              <a:rPr lang="ru-RU" dirty="0" smtClean="0"/>
              <a:t>информации; </a:t>
            </a:r>
          </a:p>
          <a:p>
            <a:r>
              <a:rPr lang="ru-RU" dirty="0" smtClean="0"/>
              <a:t>Меню</a:t>
            </a:r>
            <a:r>
              <a:rPr lang="ru-RU" dirty="0"/>
              <a:t>;</a:t>
            </a:r>
            <a:r>
              <a:rPr lang="ru-RU" dirty="0" smtClean="0"/>
              <a:t> </a:t>
            </a:r>
          </a:p>
          <a:p>
            <a:r>
              <a:rPr lang="ru-RU" dirty="0" smtClean="0"/>
              <a:t>Реклама</a:t>
            </a:r>
            <a:r>
              <a:rPr lang="ru-RU" dirty="0"/>
              <a:t>.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75245667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Упражнения для формирования содержательного аспекта письменной речи: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/>
              <a:t>Письменно изложите содержание прослушанного текста по </a:t>
            </a:r>
            <a:r>
              <a:rPr lang="ru-RU" dirty="0" smtClean="0"/>
              <a:t>памяти;</a:t>
            </a:r>
            <a:endParaRPr lang="ru-RU" dirty="0"/>
          </a:p>
          <a:p>
            <a:pPr lvl="0"/>
            <a:r>
              <a:rPr lang="ru-RU" dirty="0"/>
              <a:t>Изложите свое отношение к проблеме в виде записей в </a:t>
            </a:r>
            <a:r>
              <a:rPr lang="ru-RU" dirty="0" smtClean="0"/>
              <a:t>дневнике;</a:t>
            </a:r>
            <a:endParaRPr lang="ru-RU" dirty="0"/>
          </a:p>
          <a:p>
            <a:pPr lvl="0"/>
            <a:r>
              <a:rPr lang="ru-RU" dirty="0"/>
              <a:t>Изложите содержание текста по предложенному </a:t>
            </a:r>
            <a:r>
              <a:rPr lang="ru-RU" dirty="0" smtClean="0"/>
              <a:t>плану;</a:t>
            </a:r>
            <a:endParaRPr lang="ru-RU" dirty="0"/>
          </a:p>
          <a:p>
            <a:pPr lvl="0"/>
            <a:r>
              <a:rPr lang="ru-RU" dirty="0"/>
              <a:t>Напишите отчет о </a:t>
            </a:r>
            <a:r>
              <a:rPr lang="ru-RU" dirty="0" smtClean="0"/>
              <a:t>проделанной работе.</a:t>
            </a:r>
          </a:p>
        </p:txBody>
      </p:sp>
    </p:spTree>
    <p:extLst>
      <p:ext uri="{BB962C8B-B14F-4D97-AF65-F5344CB8AC3E}">
        <p14:creationId xmlns:p14="http://schemas.microsoft.com/office/powerpoint/2010/main" val="312529613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Подводя итоги: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/>
              <a:t>Какие из представленных упражнений больше всего подойдет Вашим ученикам? Почему?</a:t>
            </a:r>
          </a:p>
          <a:p>
            <a:pPr algn="just"/>
            <a:r>
              <a:rPr lang="ru-RU" dirty="0" smtClean="0"/>
              <a:t>Какие упражнения наиболее эффективны? Почему?</a:t>
            </a:r>
          </a:p>
          <a:p>
            <a:pPr algn="just"/>
            <a:r>
              <a:rPr lang="ru-RU" dirty="0" smtClean="0"/>
              <a:t>Важен ли комплекс упражнений для достижении цели?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394044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67544" y="2636912"/>
            <a:ext cx="8229600" cy="1143000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91612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1124" y="13905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Задачи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i="1" dirty="0" smtClean="0"/>
              <a:t>письменной речи</a:t>
            </a: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2227959" y="1196752"/>
            <a:ext cx="764535" cy="81106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6084168" y="1256489"/>
            <a:ext cx="792088" cy="78607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31379" y="2206152"/>
            <a:ext cx="5414303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                      </a:t>
            </a:r>
            <a:r>
              <a:rPr lang="ru-RU" b="1" dirty="0" smtClean="0"/>
              <a:t>ОБЩИЕ:</a:t>
            </a:r>
          </a:p>
          <a:p>
            <a:pPr marL="342900" indent="-342900">
              <a:buFont typeface="+mj-lt"/>
              <a:buAutoNum type="arabicPeriod"/>
            </a:pPr>
            <a:r>
              <a:rPr lang="ru-RU" i="1" dirty="0"/>
              <a:t>У</a:t>
            </a:r>
            <a:r>
              <a:rPr lang="ru-RU" i="1" dirty="0" smtClean="0"/>
              <a:t>меть</a:t>
            </a:r>
            <a:r>
              <a:rPr lang="ru-RU" dirty="0" smtClean="0"/>
              <a:t> </a:t>
            </a:r>
            <a:r>
              <a:rPr lang="ru-RU" dirty="0"/>
              <a:t>делать выписки из </a:t>
            </a:r>
            <a:r>
              <a:rPr lang="ru-RU" dirty="0" smtClean="0"/>
              <a:t>текста</a:t>
            </a:r>
            <a:r>
              <a:rPr lang="ru-RU" dirty="0"/>
              <a:t>;</a:t>
            </a:r>
            <a:endParaRPr lang="ru-RU" dirty="0" smtClean="0"/>
          </a:p>
          <a:p>
            <a:pPr marL="342900" indent="-342900">
              <a:buFont typeface="+mj-lt"/>
              <a:buAutoNum type="arabicPeriod"/>
            </a:pPr>
            <a:r>
              <a:rPr lang="ru-RU" i="1" dirty="0"/>
              <a:t>С</a:t>
            </a:r>
            <a:r>
              <a:rPr lang="ru-RU" i="1" dirty="0" smtClean="0"/>
              <a:t>оставлять</a:t>
            </a:r>
            <a:r>
              <a:rPr lang="ru-RU" dirty="0" smtClean="0"/>
              <a:t> </a:t>
            </a:r>
            <a:r>
              <a:rPr lang="ru-RU" dirty="0"/>
              <a:t>и записывать </a:t>
            </a:r>
            <a:r>
              <a:rPr lang="ru-RU" dirty="0" smtClean="0"/>
              <a:t>план: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dirty="0" smtClean="0"/>
              <a:t>Прочитанного;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 </a:t>
            </a:r>
            <a:r>
              <a:rPr lang="ru-RU" dirty="0"/>
              <a:t>У</a:t>
            </a:r>
            <a:r>
              <a:rPr lang="ru-RU" dirty="0" smtClean="0"/>
              <a:t>слышанного.</a:t>
            </a:r>
          </a:p>
          <a:p>
            <a:r>
              <a:rPr lang="ru-RU" dirty="0" smtClean="0"/>
              <a:t>3.    </a:t>
            </a:r>
            <a:r>
              <a:rPr lang="ru-RU" i="1" dirty="0"/>
              <a:t>П</a:t>
            </a:r>
            <a:r>
              <a:rPr lang="ru-RU" i="1" dirty="0" smtClean="0"/>
              <a:t>исать</a:t>
            </a:r>
            <a:r>
              <a:rPr lang="ru-RU" dirty="0" smtClean="0"/>
              <a:t> </a:t>
            </a:r>
            <a:r>
              <a:rPr lang="ru-RU" dirty="0"/>
              <a:t>короткое поздравление, </a:t>
            </a:r>
            <a:r>
              <a:rPr lang="ru-RU" dirty="0" smtClean="0"/>
              <a:t>личное письмо</a:t>
            </a:r>
            <a:r>
              <a:rPr lang="ru-RU" dirty="0"/>
              <a:t>;</a:t>
            </a:r>
            <a:endParaRPr lang="ru-RU" dirty="0" smtClean="0"/>
          </a:p>
          <a:p>
            <a:r>
              <a:rPr lang="ru-RU" dirty="0" smtClean="0"/>
              <a:t>4.    </a:t>
            </a:r>
            <a:r>
              <a:rPr lang="ru-RU" i="1" dirty="0"/>
              <a:t>З</a:t>
            </a:r>
            <a:r>
              <a:rPr lang="ru-RU" i="1" dirty="0" smtClean="0"/>
              <a:t>аполнять</a:t>
            </a:r>
            <a:r>
              <a:rPr lang="ru-RU" dirty="0" smtClean="0"/>
              <a:t> </a:t>
            </a:r>
            <a:r>
              <a:rPr lang="ru-RU" dirty="0"/>
              <a:t>анкеты и формуляры.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653605" y="2217105"/>
            <a:ext cx="3657027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УГЛУБЛЕННЫЕ:</a:t>
            </a:r>
          </a:p>
          <a:p>
            <a:r>
              <a:rPr lang="ru-RU" dirty="0" smtClean="0"/>
              <a:t>1. </a:t>
            </a:r>
            <a:r>
              <a:rPr lang="ru-RU" i="1" dirty="0" smtClean="0"/>
              <a:t>Описывать: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Факты;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Явления;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События.</a:t>
            </a:r>
          </a:p>
          <a:p>
            <a:r>
              <a:rPr lang="ru-RU" dirty="0" smtClean="0"/>
              <a:t>2. </a:t>
            </a:r>
            <a:r>
              <a:rPr lang="ru-RU" i="1" dirty="0" smtClean="0"/>
              <a:t>Выражать</a:t>
            </a:r>
            <a:r>
              <a:rPr lang="ru-RU" dirty="0" smtClean="0"/>
              <a:t> мнение;</a:t>
            </a:r>
          </a:p>
          <a:p>
            <a:r>
              <a:rPr lang="ru-RU" dirty="0" smtClean="0"/>
              <a:t>3. </a:t>
            </a:r>
            <a:r>
              <a:rPr lang="ru-RU" i="1" dirty="0"/>
              <a:t>Д</a:t>
            </a:r>
            <a:r>
              <a:rPr lang="ru-RU" i="1" dirty="0" smtClean="0"/>
              <a:t>елать</a:t>
            </a:r>
            <a:r>
              <a:rPr lang="ru-RU" dirty="0" smtClean="0"/>
              <a:t> </a:t>
            </a:r>
            <a:r>
              <a:rPr lang="ru-RU" dirty="0"/>
              <a:t>учебные </a:t>
            </a:r>
            <a:r>
              <a:rPr lang="ru-RU" dirty="0" smtClean="0"/>
              <a:t>записи: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/>
              <a:t>Т</a:t>
            </a:r>
            <a:r>
              <a:rPr lang="ru-RU" dirty="0" smtClean="0"/>
              <a:t>езисы</a:t>
            </a:r>
            <a:r>
              <a:rPr lang="ru-RU" dirty="0"/>
              <a:t>, </a:t>
            </a:r>
            <a:endParaRPr lang="ru-RU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ru-RU" dirty="0"/>
              <a:t>К</a:t>
            </a:r>
            <a:r>
              <a:rPr lang="ru-RU" dirty="0" smtClean="0"/>
              <a:t>онспекты,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/>
              <a:t>Р</a:t>
            </a:r>
            <a:r>
              <a:rPr lang="ru-RU" dirty="0" smtClean="0"/>
              <a:t>азвернутые планы.</a:t>
            </a:r>
          </a:p>
          <a:p>
            <a:r>
              <a:rPr lang="ru-RU" dirty="0" smtClean="0"/>
              <a:t>4. </a:t>
            </a:r>
            <a:r>
              <a:rPr lang="ru-RU" i="1" dirty="0" smtClean="0"/>
              <a:t>Составлять</a:t>
            </a:r>
            <a:r>
              <a:rPr lang="ru-RU" dirty="0" smtClean="0"/>
              <a:t> </a:t>
            </a:r>
            <a:r>
              <a:rPr lang="ru-RU" dirty="0"/>
              <a:t>письменные </a:t>
            </a:r>
            <a:r>
              <a:rPr lang="ru-RU" dirty="0" smtClean="0"/>
              <a:t>опоры</a:t>
            </a:r>
          </a:p>
          <a:p>
            <a:r>
              <a:rPr lang="ru-RU" dirty="0"/>
              <a:t>д</a:t>
            </a:r>
            <a:r>
              <a:rPr lang="ru-RU" dirty="0" smtClean="0"/>
              <a:t>ля устных высказываний.</a:t>
            </a:r>
            <a:endParaRPr lang="ru-RU" dirty="0"/>
          </a:p>
        </p:txBody>
      </p:sp>
      <p:sp>
        <p:nvSpPr>
          <p:cNvPr id="14" name="Правая фигурная скобка 13"/>
          <p:cNvSpPr/>
          <p:nvPr/>
        </p:nvSpPr>
        <p:spPr>
          <a:xfrm rot="5400000">
            <a:off x="4134084" y="1524714"/>
            <a:ext cx="936103" cy="8489091"/>
          </a:xfrm>
          <a:prstGeom prst="rightBrace">
            <a:avLst>
              <a:gd name="adj1" fmla="val 8333"/>
              <a:gd name="adj2" fmla="val 49487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620233" y="6247995"/>
            <a:ext cx="413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/>
              <a:t>Формирование</a:t>
            </a:r>
            <a:r>
              <a:rPr lang="ru-RU" dirty="0" smtClean="0"/>
              <a:t> навыков у обучающихся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62551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Характеристики</a:t>
            </a:r>
            <a:r>
              <a:rPr lang="ru-RU" dirty="0"/>
              <a:t> письменной речи: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П</a:t>
            </a:r>
            <a:r>
              <a:rPr lang="ru-RU" dirty="0" smtClean="0"/>
              <a:t>очти </a:t>
            </a:r>
            <a:r>
              <a:rPr lang="ru-RU" dirty="0"/>
              <a:t>всегда </a:t>
            </a:r>
            <a:r>
              <a:rPr lang="ru-RU" dirty="0" smtClean="0"/>
              <a:t>подготовленная;</a:t>
            </a:r>
            <a:endParaRPr lang="ru-RU" dirty="0"/>
          </a:p>
          <a:p>
            <a:r>
              <a:rPr lang="ru-RU" dirty="0"/>
              <a:t>Д</a:t>
            </a:r>
            <a:r>
              <a:rPr lang="ru-RU" dirty="0" smtClean="0"/>
              <a:t>еятельность </a:t>
            </a:r>
            <a:r>
              <a:rPr lang="ru-RU" dirty="0"/>
              <a:t>контролируется самим </a:t>
            </a:r>
            <a:r>
              <a:rPr lang="ru-RU" dirty="0" smtClean="0"/>
              <a:t>пишущим;</a:t>
            </a:r>
            <a:endParaRPr lang="ru-RU" dirty="0"/>
          </a:p>
          <a:p>
            <a:r>
              <a:rPr lang="ru-RU" dirty="0"/>
              <a:t>Н</a:t>
            </a:r>
            <a:r>
              <a:rPr lang="ru-RU" dirty="0" smtClean="0"/>
              <a:t>ужна </a:t>
            </a:r>
            <a:r>
              <a:rPr lang="ru-RU" dirty="0"/>
              <a:t>устойчивая мотивация</a:t>
            </a:r>
          </a:p>
          <a:p>
            <a:r>
              <a:rPr lang="ru-RU" dirty="0"/>
              <a:t>Т</a:t>
            </a:r>
            <a:r>
              <a:rPr lang="ru-RU" dirty="0" smtClean="0"/>
              <a:t>яготение </a:t>
            </a:r>
            <a:r>
              <a:rPr lang="ru-RU" dirty="0"/>
              <a:t>к </a:t>
            </a:r>
            <a:r>
              <a:rPr lang="ru-RU" dirty="0" err="1"/>
              <a:t>книжно</a:t>
            </a:r>
            <a:r>
              <a:rPr lang="ru-RU" dirty="0"/>
              <a:t>-письменному стилю</a:t>
            </a:r>
          </a:p>
          <a:p>
            <a:r>
              <a:rPr lang="ru-RU" dirty="0" err="1"/>
              <a:t>П</a:t>
            </a:r>
            <a:r>
              <a:rPr lang="ru-RU" dirty="0" err="1" smtClean="0"/>
              <a:t>олносоставность</a:t>
            </a:r>
            <a:r>
              <a:rPr lang="ru-RU" dirty="0" smtClean="0"/>
              <a:t> </a:t>
            </a:r>
            <a:r>
              <a:rPr lang="ru-RU" dirty="0"/>
              <a:t>и распространенность </a:t>
            </a:r>
            <a:r>
              <a:rPr lang="ru-RU" dirty="0" smtClean="0"/>
              <a:t>предложений.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55011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Упражнения </a:t>
            </a:r>
            <a:r>
              <a:rPr lang="ru-RU" sz="4000" dirty="0"/>
              <a:t>в письменной </a:t>
            </a:r>
            <a:r>
              <a:rPr lang="ru-RU" sz="4000" dirty="0" smtClean="0"/>
              <a:t>речи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i="1" dirty="0" smtClean="0"/>
              <a:t>Подготовительные </a:t>
            </a:r>
            <a:r>
              <a:rPr lang="ru-RU" dirty="0" smtClean="0"/>
              <a:t>предназначены для:</a:t>
            </a:r>
          </a:p>
          <a:p>
            <a:pPr algn="just"/>
            <a:r>
              <a:rPr lang="ru-RU" dirty="0" smtClean="0"/>
              <a:t>овладения </a:t>
            </a:r>
            <a:r>
              <a:rPr lang="ru-RU" dirty="0"/>
              <a:t>языковым материалом в графическом </a:t>
            </a:r>
            <a:r>
              <a:rPr lang="ru-RU" dirty="0" smtClean="0"/>
              <a:t>оформлении; </a:t>
            </a:r>
          </a:p>
          <a:p>
            <a:pPr algn="just"/>
            <a:r>
              <a:rPr lang="ru-RU" dirty="0" smtClean="0"/>
              <a:t>обучения </a:t>
            </a:r>
            <a:r>
              <a:rPr lang="ru-RU" dirty="0"/>
              <a:t>определенным операциям, </a:t>
            </a:r>
            <a:r>
              <a:rPr lang="ru-RU" dirty="0" smtClean="0"/>
              <a:t>с </a:t>
            </a:r>
            <a:r>
              <a:rPr lang="ru-RU" dirty="0"/>
              <a:t>письменным выражением мыслей.</a:t>
            </a:r>
            <a:r>
              <a:rPr lang="ru-RU" i="1" dirty="0" smtClean="0"/>
              <a:t> </a:t>
            </a:r>
          </a:p>
          <a:p>
            <a:pPr marL="0" indent="0" algn="just">
              <a:buNone/>
            </a:pPr>
            <a:r>
              <a:rPr lang="ru-RU" i="1" dirty="0" smtClean="0"/>
              <a:t>Речевые </a:t>
            </a:r>
            <a:r>
              <a:rPr lang="ru-RU" dirty="0" smtClean="0"/>
              <a:t>предназначены для:</a:t>
            </a:r>
          </a:p>
          <a:p>
            <a:pPr algn="just"/>
            <a:r>
              <a:rPr lang="ru-RU" dirty="0" smtClean="0"/>
              <a:t>воспроизведения </a:t>
            </a:r>
            <a:r>
              <a:rPr lang="ru-RU" dirty="0"/>
              <a:t>по памяти группы связанных по смыслу </a:t>
            </a:r>
            <a:r>
              <a:rPr lang="ru-RU" dirty="0" smtClean="0"/>
              <a:t>предложений (</a:t>
            </a:r>
            <a:r>
              <a:rPr lang="ru-RU" i="1" dirty="0"/>
              <a:t>изложение, рассказ, описание, сочинение, написание </a:t>
            </a:r>
            <a:r>
              <a:rPr lang="ru-RU" i="1" dirty="0" smtClean="0"/>
              <a:t>письма).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10671845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Упражнения при обучении письму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>
            <a:normAutofit/>
          </a:bodyPr>
          <a:lstStyle/>
          <a:p>
            <a:r>
              <a:rPr lang="ru-RU" dirty="0" smtClean="0"/>
              <a:t>Специальные:</a:t>
            </a:r>
          </a:p>
          <a:p>
            <a:pPr marL="0" indent="0">
              <a:buNone/>
            </a:pPr>
            <a:r>
              <a:rPr lang="ru-RU" sz="2400" i="1" dirty="0" smtClean="0"/>
              <a:t>развитие </a:t>
            </a:r>
            <a:r>
              <a:rPr lang="ru-RU" sz="2400" i="1" dirty="0"/>
              <a:t>умения писать или формирование любого навыка </a:t>
            </a:r>
            <a:r>
              <a:rPr lang="ru-RU" sz="2400" i="1" dirty="0" smtClean="0"/>
              <a:t>письма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Неспециальные:</a:t>
            </a:r>
          </a:p>
          <a:p>
            <a:pPr marL="0" indent="0">
              <a:buNone/>
            </a:pPr>
            <a:r>
              <a:rPr lang="ru-RU" sz="2400" i="1" dirty="0" smtClean="0"/>
              <a:t>пред­полагают </a:t>
            </a:r>
            <a:r>
              <a:rPr lang="ru-RU" sz="2400" i="1" dirty="0"/>
              <a:t>выполнение задания в письменной форме </a:t>
            </a:r>
            <a:r>
              <a:rPr lang="ru-RU" sz="2400" i="1" dirty="0" smtClean="0"/>
              <a:t>другой </a:t>
            </a:r>
            <a:r>
              <a:rPr lang="ru-RU" sz="2400" i="1" dirty="0"/>
              <a:t>целью </a:t>
            </a:r>
            <a:r>
              <a:rPr lang="ru-RU" sz="2400" i="1" dirty="0" smtClean="0"/>
              <a:t>совершенствуют </a:t>
            </a:r>
            <a:r>
              <a:rPr lang="ru-RU" sz="2400" i="1" dirty="0"/>
              <a:t>навыки письма попутно</a:t>
            </a:r>
            <a:r>
              <a:rPr lang="ru-RU" sz="2400" i="1" dirty="0" smtClean="0"/>
              <a:t>.</a:t>
            </a:r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val="2615477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Основные упражнения для развития письменных навыков: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В</a:t>
            </a:r>
            <a:r>
              <a:rPr lang="ru-RU" dirty="0" smtClean="0"/>
              <a:t>осстановите </a:t>
            </a:r>
            <a:r>
              <a:rPr lang="ru-RU" dirty="0"/>
              <a:t>начало и конец истории;</a:t>
            </a:r>
          </a:p>
          <a:p>
            <a:r>
              <a:rPr lang="ru-RU" dirty="0"/>
              <a:t>В</a:t>
            </a:r>
            <a:r>
              <a:rPr lang="ru-RU" dirty="0" smtClean="0"/>
              <a:t>осстановите </a:t>
            </a:r>
            <a:r>
              <a:rPr lang="ru-RU" dirty="0"/>
              <a:t>диалог по отдельным «направляющим» репликам;</a:t>
            </a:r>
          </a:p>
          <a:p>
            <a:r>
              <a:rPr lang="ru-RU" dirty="0"/>
              <a:t>И</a:t>
            </a:r>
            <a:r>
              <a:rPr lang="ru-RU" dirty="0" smtClean="0"/>
              <a:t>змените </a:t>
            </a:r>
            <a:r>
              <a:rPr lang="ru-RU" dirty="0"/>
              <a:t>вид текста (сообщение на разговор, диалог на описание);</a:t>
            </a:r>
          </a:p>
          <a:p>
            <a:r>
              <a:rPr lang="ru-RU" dirty="0"/>
              <a:t>Н</a:t>
            </a:r>
            <a:r>
              <a:rPr lang="ru-RU" dirty="0" smtClean="0"/>
              <a:t>еоднозначную </a:t>
            </a:r>
            <a:r>
              <a:rPr lang="ru-RU" dirty="0"/>
              <a:t>ситуацию опишите в различных текстах и диалогах;</a:t>
            </a:r>
          </a:p>
          <a:p>
            <a:r>
              <a:rPr lang="ru-RU" dirty="0"/>
              <a:t>П</a:t>
            </a:r>
            <a:r>
              <a:rPr lang="ru-RU" dirty="0" smtClean="0"/>
              <a:t>оясните </a:t>
            </a:r>
            <a:r>
              <a:rPr lang="ru-RU" dirty="0"/>
              <a:t>противоречие между текстовой и иллюстративной информацией;</a:t>
            </a:r>
          </a:p>
          <a:p>
            <a:r>
              <a:rPr lang="ru-RU" dirty="0"/>
              <a:t>О</a:t>
            </a:r>
            <a:r>
              <a:rPr lang="ru-RU" dirty="0" smtClean="0"/>
              <a:t>тветьте </a:t>
            </a:r>
            <a:r>
              <a:rPr lang="ru-RU" dirty="0"/>
              <a:t>на письмо письмом, телефонным разговором, </a:t>
            </a:r>
            <a:r>
              <a:rPr lang="ru-RU" dirty="0" smtClean="0"/>
              <a:t>беседой </a:t>
            </a:r>
            <a:r>
              <a:rPr lang="ru-RU" dirty="0"/>
              <a:t>и т.д.;</a:t>
            </a:r>
          </a:p>
          <a:p>
            <a:r>
              <a:rPr lang="ru-RU" dirty="0"/>
              <a:t>П</a:t>
            </a:r>
            <a:r>
              <a:rPr lang="ru-RU" dirty="0" smtClean="0"/>
              <a:t>одберите </a:t>
            </a:r>
            <a:r>
              <a:rPr lang="ru-RU" dirty="0"/>
              <a:t>ключевые слова, которые ведут к определённому заранее известному </a:t>
            </a:r>
            <a:r>
              <a:rPr lang="ru-RU" dirty="0" smtClean="0"/>
              <a:t>факту.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04091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Пример упражнений</a:t>
            </a:r>
            <a:br>
              <a:rPr lang="ru-RU" sz="2800" b="1" dirty="0" smtClean="0"/>
            </a:br>
            <a:r>
              <a:rPr lang="ru-RU" sz="2000" i="1" dirty="0" err="1" smtClean="0"/>
              <a:t>Словохотов</a:t>
            </a:r>
            <a:r>
              <a:rPr lang="ru-RU" sz="2000" i="1" dirty="0" smtClean="0"/>
              <a:t> </a:t>
            </a:r>
            <a:r>
              <a:rPr lang="ru-RU" sz="2000" i="1" dirty="0"/>
              <a:t>К. П. Учебное пособие. Практическая грамматика для ОГЭ и ЕГЭ. </a:t>
            </a:r>
            <a:br>
              <a:rPr lang="ru-RU" sz="2000" i="1" dirty="0"/>
            </a:br>
            <a:endParaRPr lang="ru-RU" sz="2800" i="1" dirty="0"/>
          </a:p>
        </p:txBody>
      </p:sp>
      <p:pic>
        <p:nvPicPr>
          <p:cNvPr id="1026" name="Picture 2" descr="C:\Users\zampouvr\Desktop\вебинр письмо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26" t="32072" r="7527" b="17117"/>
          <a:stretch/>
        </p:blipFill>
        <p:spPr bwMode="auto">
          <a:xfrm>
            <a:off x="365515" y="1556792"/>
            <a:ext cx="4586515" cy="3425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zampouvr\Desktop\вебинар письмо 2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97" t="5329" r="7200" b="6863"/>
          <a:stretch/>
        </p:blipFill>
        <p:spPr bwMode="auto">
          <a:xfrm>
            <a:off x="5148064" y="1556792"/>
            <a:ext cx="3178628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35497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i="1" dirty="0" smtClean="0"/>
              <a:t>Коммуникативная</a:t>
            </a:r>
            <a:r>
              <a:rPr lang="ru-RU" sz="3600" dirty="0" smtClean="0"/>
              <a:t> письменная речь</a:t>
            </a: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756111" y="2204864"/>
            <a:ext cx="518457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3200" dirty="0" smtClean="0"/>
              <a:t>Тезисы;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3200" dirty="0" smtClean="0"/>
              <a:t>Изложение;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3200" dirty="0" smtClean="0"/>
              <a:t>Реферирование;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3200" dirty="0" smtClean="0"/>
              <a:t>Сочинение;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3200" dirty="0" smtClean="0"/>
              <a:t>Рецензия.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7682474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990</TotalTime>
  <Words>1009</Words>
  <Application>Microsoft Macintosh PowerPoint</Application>
  <PresentationFormat>Экран (4:3)</PresentationFormat>
  <Paragraphs>181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Формируем умения письма в 5-9 классах: упражнения и приемы </vt:lpstr>
      <vt:lpstr>Письменная речь и Письмо </vt:lpstr>
      <vt:lpstr>Задачи  письменной речи</vt:lpstr>
      <vt:lpstr>Характеристики письменной речи:</vt:lpstr>
      <vt:lpstr>Упражнения в письменной речи:</vt:lpstr>
      <vt:lpstr>Упражнения при обучении письму</vt:lpstr>
      <vt:lpstr>Основные упражнения для развития письменных навыков:</vt:lpstr>
      <vt:lpstr>Пример упражнений Словохотов К. П. Учебное пособие. Практическая грамматика для ОГЭ и ЕГЭ.  </vt:lpstr>
      <vt:lpstr>Коммуникативная письменная речь</vt:lpstr>
      <vt:lpstr>Формирование монологических  умений</vt:lpstr>
      <vt:lpstr>Необычные упражнения</vt:lpstr>
      <vt:lpstr>Игровые задания</vt:lpstr>
      <vt:lpstr>Механизмы письменного составления текста</vt:lpstr>
      <vt:lpstr>Две формы логической взаимосвязи — индукция и дедукция.</vt:lpstr>
      <vt:lpstr>Три основных вида письменной речевой деятельности: </vt:lpstr>
      <vt:lpstr>Controlled Writing: упражнения</vt:lpstr>
      <vt:lpstr>Guided or Directed Writing: упражнения</vt:lpstr>
      <vt:lpstr>Free Writing: упражнения </vt:lpstr>
      <vt:lpstr>Задания на зашифровку письма</vt:lpstr>
      <vt:lpstr>Пример</vt:lpstr>
      <vt:lpstr>Показателями сформированности умений письма </vt:lpstr>
      <vt:lpstr>Успешность осуществления письменного общения определяется:</vt:lpstr>
      <vt:lpstr>Качество содержания письменного текста определяется: </vt:lpstr>
      <vt:lpstr>Ошибки в письменных текстах принято делить на: </vt:lpstr>
      <vt:lpstr>Содержательный аспект письменной речи</vt:lpstr>
      <vt:lpstr>Форма содержания:</vt:lpstr>
      <vt:lpstr>Упражнения для формирования содержательного аспекта письменной речи:</vt:lpstr>
      <vt:lpstr>Подводя итоги: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Формируем умения письма в 5-9 классах: упражнения и приемы</dc:title>
  <dc:creator>Евгений</dc:creator>
  <cp:lastModifiedBy>123 321</cp:lastModifiedBy>
  <cp:revision>33</cp:revision>
  <dcterms:created xsi:type="dcterms:W3CDTF">2018-11-07T10:46:59Z</dcterms:created>
  <dcterms:modified xsi:type="dcterms:W3CDTF">2018-11-12T18:38:01Z</dcterms:modified>
</cp:coreProperties>
</file>