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73" r:id="rId3"/>
    <p:sldId id="291" r:id="rId4"/>
    <p:sldId id="293" r:id="rId5"/>
    <p:sldId id="292" r:id="rId6"/>
    <p:sldId id="278" r:id="rId7"/>
    <p:sldId id="272" r:id="rId8"/>
    <p:sldId id="262" r:id="rId9"/>
    <p:sldId id="286" r:id="rId10"/>
    <p:sldId id="263" r:id="rId11"/>
    <p:sldId id="282" r:id="rId12"/>
    <p:sldId id="269" r:id="rId13"/>
    <p:sldId id="271" r:id="rId14"/>
    <p:sldId id="274" r:id="rId15"/>
    <p:sldId id="296" r:id="rId16"/>
    <p:sldId id="297" r:id="rId17"/>
    <p:sldId id="298" r:id="rId18"/>
    <p:sldId id="299" r:id="rId19"/>
    <p:sldId id="290" r:id="rId20"/>
    <p:sldId id="268" r:id="rId21"/>
    <p:sldId id="275" r:id="rId22"/>
    <p:sldId id="300" r:id="rId23"/>
    <p:sldId id="301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29" r:id="rId32"/>
    <p:sldId id="323" r:id="rId33"/>
    <p:sldId id="325" r:id="rId34"/>
    <p:sldId id="324" r:id="rId35"/>
    <p:sldId id="326" r:id="rId36"/>
    <p:sldId id="327" r:id="rId37"/>
    <p:sldId id="310" r:id="rId38"/>
    <p:sldId id="321" r:id="rId39"/>
    <p:sldId id="313" r:id="rId40"/>
    <p:sldId id="314" r:id="rId41"/>
    <p:sldId id="316" r:id="rId42"/>
    <p:sldId id="317" r:id="rId43"/>
    <p:sldId id="318" r:id="rId44"/>
    <p:sldId id="320" r:id="rId45"/>
    <p:sldId id="330" r:id="rId46"/>
    <p:sldId id="294" r:id="rId47"/>
    <p:sldId id="331" r:id="rId48"/>
    <p:sldId id="328" r:id="rId4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F02F1-5DDB-49F2-8346-54BFBB665F0E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28CC6-7EC9-40F9-BFB7-70626B30EB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1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Комплексный характер метода проектов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2D4A2C1-2F11-45F8-BB09-2685C589B1E4}" type="slidenum">
              <a:rPr lang="ru-RU" altLang="ru-RU"/>
              <a:pPr eaLnBrk="1" hangingPunct="1"/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801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9EEC-7358-4C89-B3BF-494CA8E416DF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D7EFD-378D-4BDB-838C-F9CC0313F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F1CB9-A53C-4105-8090-22F48813E3B0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EB037-C737-4E57-A750-A47392E16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5C709-01EE-4809-B6B2-C14CC4342819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72515-0F28-4DB3-9A03-1EA549787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9ECE2-05B6-4A69-9516-D8FA56536435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35744-306C-4755-8BC8-FD00BF47B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97ACA-17DD-456E-98D8-6F5160D955FD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F3CC-E9E1-4C40-989B-BBAE1AA6D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88931-279A-455E-AFD7-E16B95A8E05A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4CD7C-D2F2-49D2-9A2A-489003987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77987-14C3-4FE2-BF00-53A99CFFE70A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919C4-16CA-42DD-B11F-26F96C06A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14473-FAAD-427D-B3C6-C1DFADA6FF21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1DEFB-FACE-4F1D-8803-A4005595F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4F3F3-49D3-448A-A930-79355EA0FD84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DACA8-96F8-42BD-90E3-8A0F34CC4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2C92E-404A-4B31-B000-35AC2285C694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D8E6B-C67A-4C68-BB31-0A978286D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89CD9-6725-4271-8983-F3034327D83B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9F696-6563-4AC3-A9DA-4F914135A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DB6212-F358-4C10-9287-AC8D9057DCFF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AAA229-A497-4C52-8E4B-69516767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artsandculture.google.com/" TargetMode="External"/><Relationship Id="rId2" Type="http://schemas.openxmlformats.org/officeDocument/2006/relationships/hyperlink" Target="https://peterhofmuseum.ru/about/tou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2GCF6jO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Необычные уроки английского языка в мае: как интересно завершить учебный 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229200"/>
            <a:ext cx="5580112" cy="139256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Буров Илья Михайлович</a:t>
            </a:r>
            <a:br>
              <a:rPr lang="ru-RU" dirty="0" smtClean="0"/>
            </a:br>
            <a:r>
              <a:rPr lang="ru-RU" dirty="0" smtClean="0"/>
              <a:t>ведущий методист издательства «Титул»</a:t>
            </a:r>
            <a:endParaRPr lang="ru-RU" dirty="0"/>
          </a:p>
        </p:txBody>
      </p:sp>
      <p:pic>
        <p:nvPicPr>
          <p:cNvPr id="2052" name="Рисунок 3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19475" y="188913"/>
            <a:ext cx="22590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3750" y="836613"/>
            <a:ext cx="4246563" cy="5838825"/>
          </a:xfrm>
        </p:spPr>
      </p:pic>
      <p:pic>
        <p:nvPicPr>
          <p:cNvPr id="1331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99025" y="836613"/>
            <a:ext cx="4244975" cy="5838825"/>
          </a:xfrm>
        </p:spPr>
      </p:pic>
      <p:pic>
        <p:nvPicPr>
          <p:cNvPr id="13317" name="Объект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922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11188" y="3429000"/>
            <a:ext cx="4248150" cy="26638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32363" y="908050"/>
            <a:ext cx="4103687" cy="331311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38100"/>
            <a:ext cx="5021263" cy="6819900"/>
          </a:xfrm>
        </p:spPr>
      </p:pic>
      <p:pic>
        <p:nvPicPr>
          <p:cNvPr id="14341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00225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916238" y="2708275"/>
            <a:ext cx="5400675" cy="34575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8" y="0"/>
            <a:ext cx="8888412" cy="610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0600"/>
            <a:ext cx="1476375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4925"/>
            <a:ext cx="5380037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https://www.englishteachers.ru/uploadedfiles/waresimgs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10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341438"/>
            <a:ext cx="3740150" cy="5372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2563" y="1341438"/>
            <a:ext cx="3740150" cy="5372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6" name="Picture 5" descr="https://www.englishteachers.ru/uploadedfiles/waresimgs/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89138"/>
            <a:ext cx="1368425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5" descr="Heru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0025"/>
            <a:ext cx="17446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435280" cy="4525963"/>
          </a:xfrm>
        </p:spPr>
        <p:txBody>
          <a:bodyPr/>
          <a:lstStyle/>
          <a:p>
            <a:r>
              <a:rPr lang="ru-RU" dirty="0" smtClean="0"/>
              <a:t>Это метод, в основе которого лежит </a:t>
            </a:r>
            <a:r>
              <a:rPr lang="ru-RU" u="sng" dirty="0" smtClean="0"/>
              <a:t>развитие познавательных навыков</a:t>
            </a:r>
            <a:r>
              <a:rPr lang="ru-RU" dirty="0" smtClean="0"/>
              <a:t> учащихся, умений самостоятельно</a:t>
            </a:r>
            <a:r>
              <a:rPr lang="ru-RU" u="sng" dirty="0" smtClean="0"/>
              <a:t> конструировать свои знания</a:t>
            </a:r>
            <a:r>
              <a:rPr lang="ru-RU" dirty="0" smtClean="0"/>
              <a:t>, </a:t>
            </a:r>
            <a:r>
              <a:rPr lang="ru-RU" u="sng" dirty="0" smtClean="0"/>
              <a:t>ориентироваться в информационном пространстве</a:t>
            </a:r>
            <a:r>
              <a:rPr lang="ru-RU" dirty="0" smtClean="0"/>
              <a:t>, развитие </a:t>
            </a:r>
            <a:r>
              <a:rPr lang="ru-RU" u="sng" dirty="0" smtClean="0"/>
              <a:t>критического мышления</a:t>
            </a:r>
            <a:r>
              <a:rPr lang="ru-RU" dirty="0" smtClean="0"/>
              <a:t> (</a:t>
            </a:r>
            <a:r>
              <a:rPr lang="ru-RU" dirty="0" err="1" smtClean="0"/>
              <a:t>М.В.Буланова-Топоркова</a:t>
            </a:r>
            <a:r>
              <a:rPr lang="ru-RU" dirty="0" smtClean="0"/>
              <a:t>, </a:t>
            </a:r>
            <a:r>
              <a:rPr lang="ru-RU" dirty="0" err="1" smtClean="0"/>
              <a:t>А.В.Духавнева</a:t>
            </a:r>
            <a:r>
              <a:rPr lang="ru-RU" dirty="0" smtClean="0"/>
              <a:t>, </a:t>
            </a:r>
            <a:r>
              <a:rPr lang="ru-RU" dirty="0" err="1" smtClean="0"/>
              <a:t>В.С.Кукушин</a:t>
            </a:r>
            <a:r>
              <a:rPr lang="ru-RU" dirty="0" smtClean="0"/>
              <a:t>, Г.В.Сучков).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4435" y="872728"/>
            <a:ext cx="3152230" cy="93106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Проектная деятельность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0754" y="1898369"/>
            <a:ext cx="2897981" cy="8281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Обучение в сотрудничестве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290" y="2959969"/>
            <a:ext cx="2266851" cy="711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Исследование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0754" y="3886201"/>
            <a:ext cx="2906315" cy="76693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Дискуссии, беседы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07598" y="4221088"/>
            <a:ext cx="2272747" cy="6890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Мозговые атаки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08030" y="5013176"/>
            <a:ext cx="2263578" cy="6102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61498" y="2132857"/>
            <a:ext cx="2558974" cy="7567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Научный метод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35316" y="3102768"/>
            <a:ext cx="2485156" cy="68627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Поиск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43650" y="3951685"/>
            <a:ext cx="2476822" cy="57983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Ролевые игры</a:t>
            </a:r>
          </a:p>
        </p:txBody>
      </p: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>
            <a:off x="4670550" y="1803797"/>
            <a:ext cx="61486" cy="241729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304826" y="1898368"/>
            <a:ext cx="1331119" cy="197643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175047" y="1890034"/>
            <a:ext cx="1248966" cy="11513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281013" y="1874556"/>
            <a:ext cx="832247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784341" y="1872175"/>
            <a:ext cx="1470422" cy="207287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029609" y="1904322"/>
            <a:ext cx="1216819" cy="1143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437994" y="1887653"/>
            <a:ext cx="734615" cy="46553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Выгнутая влево стрелка 31"/>
          <p:cNvSpPr/>
          <p:nvPr/>
        </p:nvSpPr>
        <p:spPr>
          <a:xfrm>
            <a:off x="3232765" y="4565612"/>
            <a:ext cx="359569" cy="7429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33" name="Выгнутая вправо стрелка 32"/>
          <p:cNvSpPr/>
          <p:nvPr/>
        </p:nvSpPr>
        <p:spPr>
          <a:xfrm>
            <a:off x="5871608" y="4506516"/>
            <a:ext cx="326231" cy="660797"/>
          </a:xfrm>
          <a:prstGeom prst="curvedLeftArrow">
            <a:avLst>
              <a:gd name="adj1" fmla="val 29678"/>
              <a:gd name="adj2" fmla="val 5252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7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4500" b="1" dirty="0" smtClean="0"/>
              <a:t>Зачем нужен метод проектов?</a:t>
            </a:r>
            <a:endParaRPr lang="ru-RU" sz="4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591" y="1435352"/>
            <a:ext cx="8745409" cy="4104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Он нужен, чтобы: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учащихся самостоятельному критическому мышлению, умению работать с информацией;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размышлять, опираясь на знание фактов, закономерностей науки, делать обоснованные выводы;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принимать самостоятельные аргументированные решения;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работать в команде, выполняя разные социальные роли.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90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9512" y="115888"/>
            <a:ext cx="8784976" cy="936625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/>
              <a:t>Особенности проектной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8040" y="1340768"/>
            <a:ext cx="8229600" cy="521811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Разнообразие </a:t>
            </a:r>
            <a:r>
              <a:rPr lang="ru-RU" dirty="0" smtClean="0"/>
              <a:t>тем, заданий, видов деятельности и способов взаимодействия;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Аутентичность</a:t>
            </a:r>
            <a:r>
              <a:rPr lang="ru-RU" dirty="0" smtClean="0"/>
              <a:t> языкового материала, задания, события и </a:t>
            </a:r>
            <a:r>
              <a:rPr lang="ru-RU" u="sng" dirty="0" smtClean="0"/>
              <a:t>опыта учащихся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Взаимосвязь</a:t>
            </a:r>
            <a:r>
              <a:rPr lang="ru-RU" dirty="0" smtClean="0"/>
              <a:t> учебного материала с опытом и потребностями учащихся;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Личностная </a:t>
            </a:r>
            <a:r>
              <a:rPr lang="ru-RU" u="sng" dirty="0" smtClean="0"/>
              <a:t>вовлеченность</a:t>
            </a:r>
            <a:r>
              <a:rPr lang="ru-RU" dirty="0" smtClean="0"/>
              <a:t> и удовольствие от работы;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Повышение мотивации</a:t>
            </a:r>
            <a:r>
              <a:rPr lang="ru-RU" dirty="0" smtClean="0"/>
              <a:t>, создание ситуации успеха;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Расширение словарного запаса </a:t>
            </a:r>
            <a:r>
              <a:rPr lang="ru-RU" dirty="0" smtClean="0"/>
              <a:t>учащихся и употребление его в значимом контексте.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279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Создание условий для эффективной самостоятельной работы: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/>
          <a:lstStyle/>
          <a:p>
            <a:r>
              <a:rPr lang="ru-RU" sz="2400" dirty="0" smtClean="0"/>
              <a:t>наличие у учащегося положительной мотивации;</a:t>
            </a:r>
          </a:p>
          <a:p>
            <a:r>
              <a:rPr lang="ru-RU" sz="2400" dirty="0" smtClean="0"/>
              <a:t>четкая постановка познавательных задач и пояснение способа их выполнения;</a:t>
            </a:r>
          </a:p>
          <a:p>
            <a:r>
              <a:rPr lang="ru-RU" sz="2400" dirty="0" smtClean="0"/>
              <a:t>определение преподавателем форм отчетности, объема работы, срока сдачи;</a:t>
            </a:r>
          </a:p>
          <a:p>
            <a:r>
              <a:rPr lang="ru-RU" sz="2400" dirty="0" smtClean="0"/>
              <a:t>определение видов консультационной помощи и критерия оценок;</a:t>
            </a:r>
          </a:p>
          <a:p>
            <a:r>
              <a:rPr lang="ru-RU" sz="2400" dirty="0" smtClean="0"/>
              <a:t>осознание учащимся полученного нового знания как личностной ценности.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Проблемы уроков в конце учебного года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213"/>
            <a:ext cx="8640959" cy="4625975"/>
          </a:xfrm>
        </p:spPr>
        <p:txBody>
          <a:bodyPr rtlCol="0"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300" dirty="0" smtClean="0"/>
              <a:t>На учащихся сказывается весенняя усталость, которая выражается следующими признаками:</a:t>
            </a:r>
          </a:p>
          <a:p>
            <a:r>
              <a:rPr lang="ru-RU" sz="2000" dirty="0" smtClean="0"/>
              <a:t>делают «глупые ошибки» в тетрадях по тем предметам, в которых раньше был успешен;</a:t>
            </a:r>
          </a:p>
          <a:p>
            <a:r>
              <a:rPr lang="ru-RU" sz="2000" dirty="0" smtClean="0"/>
              <a:t>подолгу сидит без дела, болтает ногами или перебирает в руках предметы;</a:t>
            </a:r>
          </a:p>
          <a:p>
            <a:r>
              <a:rPr lang="ru-RU" sz="2000" dirty="0" smtClean="0"/>
              <a:t>эмоциональны больше обычного;</a:t>
            </a:r>
          </a:p>
          <a:p>
            <a:r>
              <a:rPr lang="ru-RU" sz="2000" dirty="0" smtClean="0"/>
              <a:t>не может заставить себя сесть за уроки либо делает их быстро и плохо, чтобы отделаться от них, хотя раньше этого не наблюдалось;</a:t>
            </a:r>
          </a:p>
          <a:p>
            <a:r>
              <a:rPr lang="ru-RU" sz="2000" dirty="0" smtClean="0"/>
              <a:t>больше обычного вялые, капризны или сонливы;</a:t>
            </a:r>
          </a:p>
          <a:p>
            <a:r>
              <a:rPr lang="ru-RU" sz="2000" dirty="0" smtClean="0"/>
              <a:t>засыпают в непривычное для них время;</a:t>
            </a:r>
          </a:p>
          <a:p>
            <a:r>
              <a:rPr lang="ru-RU" sz="2000" dirty="0" smtClean="0"/>
              <a:t>часто грубит или обижается;</a:t>
            </a:r>
          </a:p>
          <a:p>
            <a:pPr>
              <a:buNone/>
            </a:pPr>
            <a:endParaRPr lang="ru-RU" sz="2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188913"/>
            <a:ext cx="4248150" cy="5842000"/>
          </a:xfrm>
        </p:spPr>
      </p:pic>
      <p:pic>
        <p:nvPicPr>
          <p:cNvPr id="2355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88913"/>
            <a:ext cx="4264025" cy="5862637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4572000" y="4221163"/>
            <a:ext cx="4248150" cy="79216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8" name="Picture 14" descr="HEru2SB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25" y="5126038"/>
            <a:ext cx="1260475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-23813"/>
            <a:ext cx="5100637" cy="6881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27" name="Picture 16" descr="Heru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8161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 cstate="print"/>
          <a:srcRect t="2137"/>
          <a:stretch>
            <a:fillRect/>
          </a:stretch>
        </p:blipFill>
        <p:spPr bwMode="auto">
          <a:xfrm>
            <a:off x="2187575" y="900113"/>
            <a:ext cx="6272213" cy="5632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872" y="-30042"/>
            <a:ext cx="4890818" cy="6790656"/>
          </a:xfrm>
          <a:noFill/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66"/>
          <a:stretch>
            <a:fillRect/>
          </a:stretch>
        </p:blipFill>
        <p:spPr bwMode="auto">
          <a:xfrm>
            <a:off x="237908" y="3284984"/>
            <a:ext cx="879782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38" y="260648"/>
            <a:ext cx="1961752" cy="25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6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862" b="3589"/>
          <a:stretch/>
        </p:blipFill>
        <p:spPr bwMode="auto">
          <a:xfrm>
            <a:off x="3563887" y="44624"/>
            <a:ext cx="5209087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641214" cy="2132856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862" b="67282"/>
          <a:stretch/>
        </p:blipFill>
        <p:spPr bwMode="auto">
          <a:xfrm>
            <a:off x="137057" y="2348880"/>
            <a:ext cx="9006943" cy="392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16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3770" y="161416"/>
            <a:ext cx="4849085" cy="6696584"/>
          </a:xfr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10"/>
          <a:stretch>
            <a:fillRect/>
          </a:stretch>
        </p:blipFill>
        <p:spPr bwMode="auto">
          <a:xfrm>
            <a:off x="2262013" y="908720"/>
            <a:ext cx="653884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 descr="https://www.englishteachers.ru/uploadedfiles/waresimgs/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52" y="242888"/>
            <a:ext cx="1951261" cy="268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6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6984776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208088"/>
            <a:ext cx="4032250" cy="5486400"/>
          </a:xfrm>
          <a:noFill/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3928" y="2492896"/>
            <a:ext cx="5100820" cy="2016224"/>
          </a:xfrm>
          <a:noFill/>
        </p:spPr>
      </p:pic>
      <p:sp>
        <p:nvSpPr>
          <p:cNvPr id="11" name="Стрелка вправо 10"/>
          <p:cNvSpPr/>
          <p:nvPr/>
        </p:nvSpPr>
        <p:spPr>
          <a:xfrm rot="19071210">
            <a:off x="3143250" y="4948238"/>
            <a:ext cx="2519363" cy="36036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88640"/>
            <a:ext cx="1547664" cy="2099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217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824" y="0"/>
            <a:ext cx="5150269" cy="6858000"/>
          </a:xfrm>
          <a:noFill/>
        </p:spPr>
      </p:pic>
      <p:pic>
        <p:nvPicPr>
          <p:cNvPr id="28675" name="Picture 4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97611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5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79512" y="3573016"/>
            <a:ext cx="3419872" cy="849312"/>
          </a:xfrm>
        </p:spPr>
        <p:txBody>
          <a:bodyPr>
            <a:normAutofit fontScale="90000"/>
          </a:bodyPr>
          <a:lstStyle/>
          <a:p>
            <a:r>
              <a:rPr lang="ru-RU" altLang="ru-RU" sz="3600" dirty="0" smtClean="0"/>
              <a:t>Презентация </a:t>
            </a:r>
            <a:br>
              <a:rPr lang="ru-RU" altLang="ru-RU" sz="3600" dirty="0" smtClean="0"/>
            </a:br>
            <a:r>
              <a:rPr lang="ru-RU" altLang="ru-RU" sz="3600" dirty="0" smtClean="0"/>
              <a:t>родного края</a:t>
            </a: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872" y="-27654"/>
            <a:ext cx="5110834" cy="6858000"/>
          </a:xfrm>
          <a:noFill/>
        </p:spPr>
      </p:pic>
      <p:pic>
        <p:nvPicPr>
          <p:cNvPr id="1026" name="Picture 2" descr="https://www.englishteachers.ru/uploadedfiles/waresimgs/2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181028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65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9742"/>
          <a:stretch/>
        </p:blipFill>
        <p:spPr bwMode="auto">
          <a:xfrm>
            <a:off x="457200" y="41893"/>
            <a:ext cx="8686801" cy="661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4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447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Приключение</a:t>
            </a:r>
            <a:endParaRPr lang="ru-RU" dirty="0"/>
          </a:p>
        </p:txBody>
      </p:sp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456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764578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42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Проблемы уроков в конце учебного года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213"/>
            <a:ext cx="8640959" cy="4625975"/>
          </a:xfrm>
        </p:spPr>
        <p:txBody>
          <a:bodyPr rtlCol="0"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300" dirty="0" smtClean="0"/>
              <a:t>На учащихся сказывается весенняя усталость, которая выражается следующими признаками:</a:t>
            </a:r>
          </a:p>
          <a:p>
            <a:r>
              <a:rPr lang="ru-RU" sz="2000" dirty="0" smtClean="0"/>
              <a:t>не сразу реагируют, на обращения;</a:t>
            </a:r>
          </a:p>
          <a:p>
            <a:r>
              <a:rPr lang="ru-RU" sz="2000" dirty="0" smtClean="0"/>
              <a:t>забывчивы, могут забыть книгу, тетрадь, выполнить поручение;</a:t>
            </a:r>
          </a:p>
          <a:p>
            <a:r>
              <a:rPr lang="ru-RU" sz="2000" dirty="0" smtClean="0"/>
              <a:t>во время письма  могут менять почерк;</a:t>
            </a:r>
          </a:p>
          <a:p>
            <a:r>
              <a:rPr lang="ru-RU" sz="2000" dirty="0" smtClean="0"/>
              <a:t>сидя на стуле, могут принимать такую позу: одна нога под себя, голова на руке;</a:t>
            </a:r>
          </a:p>
          <a:p>
            <a:r>
              <a:rPr lang="ru-RU" sz="2000" dirty="0" smtClean="0"/>
              <a:t>опаздывают на уроки;</a:t>
            </a:r>
          </a:p>
          <a:p>
            <a:r>
              <a:rPr lang="ru-RU" sz="2000" dirty="0" smtClean="0"/>
              <a:t>испытывают головные боли во второй половине дня;</a:t>
            </a:r>
          </a:p>
          <a:p>
            <a:r>
              <a:rPr lang="ru-RU" sz="2000" dirty="0" smtClean="0"/>
              <a:t>могут появиться темные круги под глазами;</a:t>
            </a:r>
          </a:p>
          <a:p>
            <a:r>
              <a:rPr lang="ru-RU" sz="2000" dirty="0" smtClean="0"/>
              <a:t>чаще болеют.</a:t>
            </a:r>
          </a:p>
          <a:p>
            <a:pPr>
              <a:buNone/>
            </a:pPr>
            <a:endParaRPr lang="ru-RU" sz="20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Дискуссии и ролевые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помогают сменить психологическую атмосферу урока;</a:t>
            </a:r>
          </a:p>
          <a:p>
            <a:r>
              <a:rPr lang="ru-RU" dirty="0" smtClean="0"/>
              <a:t>входят в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технологии;</a:t>
            </a:r>
          </a:p>
          <a:p>
            <a:r>
              <a:rPr lang="ru-RU" dirty="0" smtClean="0"/>
              <a:t>развивают активную речь учащихся в учебно-речевых ситуациях и т.д.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простые и реальные ситуации: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проехать от одной станции метро, до другой?</a:t>
            </a:r>
          </a:p>
          <a:p>
            <a:r>
              <a:rPr lang="ru-RU" dirty="0" smtClean="0"/>
              <a:t>На какую платформу пройти?</a:t>
            </a:r>
          </a:p>
          <a:p>
            <a:r>
              <a:rPr lang="ru-RU" dirty="0" smtClean="0"/>
              <a:t>Можно ли здесь фотографировать?</a:t>
            </a:r>
          </a:p>
          <a:p>
            <a:r>
              <a:rPr lang="ru-RU" dirty="0" smtClean="0"/>
              <a:t>Где можно найти уборную?</a:t>
            </a:r>
          </a:p>
          <a:p>
            <a:r>
              <a:rPr lang="ru-RU" dirty="0" smtClean="0"/>
              <a:t>Как пройти регистрацию на рейс?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3761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22164"/>
            <a:ext cx="4355976" cy="623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52" y="1916832"/>
            <a:ext cx="88430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Инсценировка</a:t>
            </a:r>
            <a:endParaRPr lang="ru-RU" sz="3200" dirty="0"/>
          </a:p>
        </p:txBody>
      </p:sp>
      <p:pic>
        <p:nvPicPr>
          <p:cNvPr id="8194" name="Picture 2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"/>
            <a:ext cx="1412729" cy="1916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574158"/>
            <a:ext cx="5112568" cy="628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9144000" cy="328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titul.ru/central/pickup.php?s=www_titul_ru&amp;i=w06m8n9xf1980sp3ndxxkoagsjfz3hi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Импровизация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3886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lexeyvk\Рабочий стол\webinar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94670"/>
            <a:ext cx="9002958" cy="5974690"/>
          </a:xfrm>
          <a:noFill/>
        </p:spPr>
      </p:pic>
      <p:pic>
        <p:nvPicPr>
          <p:cNvPr id="50178" name="Picture 2" descr="https://www.englishteachers.ru/uploadedfiles/waresimgs/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259632" cy="16412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Инсценировка</a:t>
            </a:r>
            <a:endParaRPr lang="ru-RU" sz="3200" dirty="0"/>
          </a:p>
        </p:txBody>
      </p:sp>
      <p:pic>
        <p:nvPicPr>
          <p:cNvPr id="6" name="Picture 3" descr="C:\Documents and Settings\alexeyvk\Рабочий стол\webinar\Безымянный.JPG"/>
          <p:cNvPicPr>
            <a:picLocks noChangeAspect="1" noChangeArrowheads="1"/>
          </p:cNvPicPr>
          <p:nvPr/>
        </p:nvPicPr>
        <p:blipFill>
          <a:blip r:embed="rId2" cstate="print"/>
          <a:srcRect r="53183" b="39314"/>
          <a:stretch>
            <a:fillRect/>
          </a:stretch>
        </p:blipFill>
        <p:spPr>
          <a:xfrm>
            <a:off x="1547664" y="476672"/>
            <a:ext cx="719888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1" y="-27323"/>
            <a:ext cx="4932040" cy="68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1338" y="764704"/>
            <a:ext cx="7132662" cy="578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584176" cy="224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8515" y="-73168"/>
            <a:ext cx="5985485" cy="693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032" y="2564904"/>
            <a:ext cx="8712968" cy="3965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584176" cy="224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Песни и стихи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помогают сменить психологическую атмосферу урока;</a:t>
            </a:r>
          </a:p>
          <a:p>
            <a:r>
              <a:rPr lang="ru-RU" dirty="0" smtClean="0"/>
              <a:t>входят в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технологии;</a:t>
            </a:r>
          </a:p>
          <a:p>
            <a:r>
              <a:rPr lang="ru-RU" dirty="0" smtClean="0"/>
              <a:t>развивают фонетические навыки.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Как использовать песни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на занятиях АЯ?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1) Заинтересовать учащихся и подготовить их к восприятию песни.</a:t>
            </a:r>
          </a:p>
          <a:p>
            <a:pPr>
              <a:buNone/>
            </a:pPr>
            <a:r>
              <a:rPr lang="ru-RU" dirty="0" smtClean="0"/>
              <a:t>2) Вспомнить знакомые слова из текста песни. Они будут ключевыми, помогут при первом прослушивании немного понять о чем песня.</a:t>
            </a:r>
          </a:p>
          <a:p>
            <a:pPr>
              <a:buNone/>
            </a:pPr>
            <a:r>
              <a:rPr lang="ru-RU" dirty="0" smtClean="0"/>
              <a:t>3) Ввести незнакомую лексику во время прослушивания песни (картинки, движения).</a:t>
            </a:r>
          </a:p>
          <a:p>
            <a:pPr>
              <a:buNone/>
            </a:pPr>
            <a:r>
              <a:rPr lang="ru-RU" dirty="0" smtClean="0"/>
              <a:t>4) Спеть песню вместе с учащимися. </a:t>
            </a:r>
          </a:p>
          <a:p>
            <a:pPr>
              <a:buNone/>
            </a:pPr>
            <a:r>
              <a:rPr lang="ru-RU" dirty="0" smtClean="0"/>
              <a:t>5) Попробовать запомнить текст песни (это может занимать от 1 до 2 – 3 уроков).</a:t>
            </a:r>
          </a:p>
          <a:p>
            <a:pPr>
              <a:buNone/>
            </a:pPr>
            <a:r>
              <a:rPr lang="ru-RU" dirty="0" smtClean="0"/>
              <a:t>6) Активизировать лексический материал (использовать конструкции в речи).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894" y="1215342"/>
            <a:ext cx="3993154" cy="549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9690"/>
            <a:ext cx="3888432" cy="534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076056" y="2564904"/>
            <a:ext cx="3672408" cy="1224136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Y:\Delo-New\Oblozhki\Titul\Small\Metab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1360978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Как построить занятия?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213"/>
            <a:ext cx="8640959" cy="4625975"/>
          </a:xfrm>
        </p:spPr>
        <p:txBody>
          <a:bodyPr rtlCol="0"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52318"/>
            <a:ext cx="4731240" cy="650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Y:\Delo-New\Oblozhki\Titul\Big\ReadUp5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1781275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8898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872208" cy="258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6162"/>
            <a:ext cx="3957064" cy="54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1377515"/>
            <a:ext cx="3985166" cy="548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5307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4245097" cy="583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66599"/>
            <a:ext cx="4283967" cy="589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 t="1682" b="3807"/>
          <a:stretch>
            <a:fillRect/>
          </a:stretch>
        </p:blipFill>
        <p:spPr bwMode="auto">
          <a:xfrm>
            <a:off x="2555776" y="0"/>
            <a:ext cx="5276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Онлайн экскурсии: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peterhofmuseum.ru/about/tour</a:t>
            </a:r>
            <a:r>
              <a:rPr lang="ru-RU" dirty="0" smtClean="0"/>
              <a:t>  Петергоф с высоты птичьего полета;</a:t>
            </a:r>
          </a:p>
          <a:p>
            <a:r>
              <a:rPr lang="en-US" dirty="0">
                <a:hlinkClick r:id="rId3"/>
              </a:rPr>
              <a:t>https://artsandculture.google.com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;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bit.ly/2GCF6jO</a:t>
            </a:r>
            <a:r>
              <a:rPr lang="ru-RU" dirty="0" smtClean="0"/>
              <a:t> Центральный музей Великой Отечественной войны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1586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Обучающие компьютерные программы и 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342900" indent="-342900" defTabSz="9144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Способствуют достижению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результатов:</a:t>
            </a:r>
          </a:p>
          <a:p>
            <a:pPr marL="342900" indent="-342900" defTabSz="9144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развивают умение корректировать деятельность и ориентироваться на достижение цели;</a:t>
            </a:r>
          </a:p>
          <a:p>
            <a:pPr marL="342900" indent="-342900" defTabSz="9144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развивают готовность и способность к информационно-познавательной деятельности;</a:t>
            </a:r>
          </a:p>
          <a:p>
            <a:pPr marL="342900" indent="-342900" defTabSz="9144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развивают умение использовать схемы и модели, знаки и символы для решения учебных задач;</a:t>
            </a:r>
          </a:p>
          <a:p>
            <a:pPr marL="342900" indent="-342900" defTabSz="9144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формируют и развивают компетентность в сфере использования информационно-коммуникационных технологий.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9" t="4146" r="6259" b="5391"/>
          <a:stretch/>
        </p:blipFill>
        <p:spPr bwMode="auto">
          <a:xfrm>
            <a:off x="65413" y="1196752"/>
            <a:ext cx="9006281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2684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стоит бояться использовать творческий подход на занятиях, реализуйте свои идеи;</a:t>
            </a:r>
          </a:p>
          <a:p>
            <a:r>
              <a:rPr lang="ru-RU" dirty="0" smtClean="0"/>
              <a:t>Учащиеся устали, а основной материал пройден, нужны интересные формы для продуктивности уроков;</a:t>
            </a:r>
          </a:p>
          <a:p>
            <a:r>
              <a:rPr lang="ru-RU" dirty="0" smtClean="0"/>
              <a:t>Займитесь всем  тем, на что не хватило времени в </a:t>
            </a:r>
            <a:r>
              <a:rPr lang="ru-RU" smtClean="0"/>
              <a:t>учебном году.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Как построить занятия?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Самое время для заданий, на которые часто не хватает время:</a:t>
            </a:r>
          </a:p>
          <a:p>
            <a:r>
              <a:rPr lang="ru-RU" dirty="0" smtClean="0"/>
              <a:t>Проекты и </a:t>
            </a:r>
            <a:r>
              <a:rPr lang="ru-RU" dirty="0" err="1" smtClean="0"/>
              <a:t>микропроекты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Обучающие компьютерные программы;</a:t>
            </a:r>
          </a:p>
          <a:p>
            <a:r>
              <a:rPr lang="ru-RU" dirty="0" smtClean="0"/>
              <a:t>дискуссии, ролевые игры, обсуждения и т.д.</a:t>
            </a:r>
          </a:p>
          <a:p>
            <a:pPr>
              <a:buNone/>
            </a:pPr>
            <a:r>
              <a:rPr lang="ru-RU" dirty="0" smtClean="0"/>
              <a:t>Активно использовать в работе:</a:t>
            </a:r>
          </a:p>
          <a:p>
            <a:r>
              <a:rPr lang="ru-RU" dirty="0" smtClean="0"/>
              <a:t>творческий подход;</a:t>
            </a:r>
          </a:p>
          <a:p>
            <a:r>
              <a:rPr lang="ru-RU" dirty="0" smtClean="0"/>
              <a:t>дополнительные пособия.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Микропроекты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Проводятся в рамках одного занятия;</a:t>
            </a:r>
          </a:p>
          <a:p>
            <a:r>
              <a:rPr lang="ru-RU" smtClean="0"/>
              <a:t>Позволяют разнообразить виды деятельности, сохраняя учебную цель;</a:t>
            </a:r>
          </a:p>
          <a:p>
            <a:r>
              <a:rPr lang="ru-RU" smtClean="0"/>
              <a:t>Создают условия для использования изучаемого языка в повседневной деятельности;</a:t>
            </a:r>
          </a:p>
          <a:p>
            <a:r>
              <a:rPr lang="ru-RU" smtClean="0"/>
              <a:t>Результат микропроекта может стать опорой для дальнейшей работы.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22625" y="38100"/>
            <a:ext cx="5021263" cy="68199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7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1862137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Презентация результата</a:t>
            </a:r>
            <a:endParaRPr lang="ru-RU" dirty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954088"/>
            <a:ext cx="4294187" cy="5903912"/>
          </a:xfrm>
        </p:spPr>
      </p:pic>
      <p:pic>
        <p:nvPicPr>
          <p:cNvPr id="1229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4588" y="908050"/>
            <a:ext cx="4189412" cy="5761038"/>
          </a:xfrm>
        </p:spPr>
      </p:pic>
      <p:pic>
        <p:nvPicPr>
          <p:cNvPr id="12293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0335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Учёные пришли к выводу, что приблизительно треть всей поверхности двигательной проекции головного мозга занимает именно проекция кисти рук, которая располагается рядом с речевой зоной. Из этого следует следующий вывод: развитие речи ребёнка и развитие мелкой моторики – два взаимосвязанных неразрывных процесса.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842</Words>
  <Application>Microsoft Office PowerPoint</Application>
  <PresentationFormat>Экран (4:3)</PresentationFormat>
  <Paragraphs>109</Paragraphs>
  <Slides>48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Необычные уроки английского языка в мае: как интересно завершить учебный год</vt:lpstr>
      <vt:lpstr>Проблемы уроков в конце учебного года</vt:lpstr>
      <vt:lpstr>Проблемы уроков в конце учебного года</vt:lpstr>
      <vt:lpstr>Как построить занятия?</vt:lpstr>
      <vt:lpstr>Как построить занятия?</vt:lpstr>
      <vt:lpstr>Микропроекты</vt:lpstr>
      <vt:lpstr>Презентация PowerPoint</vt:lpstr>
      <vt:lpstr>Презентация результата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 проектов</vt:lpstr>
      <vt:lpstr>Презентация PowerPoint</vt:lpstr>
      <vt:lpstr>Зачем нужен метод проектов?</vt:lpstr>
      <vt:lpstr>Особенности проектной деятельности</vt:lpstr>
      <vt:lpstr>Создание условий для эффективной самостоятельной работы: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 родного края</vt:lpstr>
      <vt:lpstr>Презентация PowerPoint</vt:lpstr>
      <vt:lpstr>Приключение</vt:lpstr>
      <vt:lpstr>Дискуссии и ролевые игры</vt:lpstr>
      <vt:lpstr>Самые простые и реальные ситуации: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Песни и стихи</vt:lpstr>
      <vt:lpstr>Как использовать песни  на занятиях АЯ?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Онлайн экскурсии:</vt:lpstr>
      <vt:lpstr>Обучающие компьютерные программы и ФГОС</vt:lpstr>
      <vt:lpstr>Презентация PowerPoint</vt:lpstr>
      <vt:lpstr>Заключение: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Ilya</dc:creator>
  <cp:lastModifiedBy>Илья</cp:lastModifiedBy>
  <cp:revision>38</cp:revision>
  <dcterms:modified xsi:type="dcterms:W3CDTF">2018-05-21T21:45:37Z</dcterms:modified>
</cp:coreProperties>
</file>