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275" r:id="rId3"/>
    <p:sldId id="257" r:id="rId4"/>
    <p:sldId id="298" r:id="rId5"/>
    <p:sldId id="259" r:id="rId6"/>
    <p:sldId id="258" r:id="rId7"/>
    <p:sldId id="260" r:id="rId8"/>
    <p:sldId id="261" r:id="rId9"/>
    <p:sldId id="263" r:id="rId10"/>
    <p:sldId id="264" r:id="rId11"/>
    <p:sldId id="327" r:id="rId12"/>
    <p:sldId id="262" r:id="rId13"/>
    <p:sldId id="269" r:id="rId14"/>
    <p:sldId id="277" r:id="rId15"/>
    <p:sldId id="282" r:id="rId16"/>
    <p:sldId id="326" r:id="rId17"/>
    <p:sldId id="313" r:id="rId18"/>
    <p:sldId id="323" r:id="rId19"/>
    <p:sldId id="314" r:id="rId20"/>
    <p:sldId id="306" r:id="rId21"/>
    <p:sldId id="307" r:id="rId22"/>
    <p:sldId id="308" r:id="rId23"/>
    <p:sldId id="309" r:id="rId24"/>
    <p:sldId id="294" r:id="rId25"/>
    <p:sldId id="330" r:id="rId26"/>
    <p:sldId id="296" r:id="rId27"/>
    <p:sldId id="305" r:id="rId28"/>
    <p:sldId id="319" r:id="rId29"/>
    <p:sldId id="320" r:id="rId30"/>
    <p:sldId id="322" r:id="rId31"/>
    <p:sldId id="328" r:id="rId32"/>
    <p:sldId id="324" r:id="rId33"/>
    <p:sldId id="271" r:id="rId34"/>
    <p:sldId id="288" r:id="rId35"/>
    <p:sldId id="285" r:id="rId36"/>
    <p:sldId id="297" r:id="rId37"/>
    <p:sldId id="329" r:id="rId38"/>
    <p:sldId id="315" r:id="rId39"/>
    <p:sldId id="316" r:id="rId40"/>
    <p:sldId id="325" r:id="rId41"/>
    <p:sldId id="299" r:id="rId42"/>
    <p:sldId id="310" r:id="rId43"/>
    <p:sldId id="311" r:id="rId44"/>
    <p:sldId id="312" r:id="rId45"/>
    <p:sldId id="295" r:id="rId46"/>
    <p:sldId id="317" r:id="rId47"/>
    <p:sldId id="300" r:id="rId48"/>
    <p:sldId id="301" r:id="rId49"/>
    <p:sldId id="302" r:id="rId50"/>
    <p:sldId id="321" r:id="rId51"/>
    <p:sldId id="304" r:id="rId52"/>
    <p:sldId id="303" r:id="rId53"/>
    <p:sldId id="293" r:id="rId54"/>
    <p:sldId id="318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5" autoAdjust="0"/>
    <p:restoredTop sz="98712" autoAdjust="0"/>
  </p:normalViewPr>
  <p:slideViewPr>
    <p:cSldViewPr>
      <p:cViewPr varScale="1">
        <p:scale>
          <a:sx n="91" d="100"/>
          <a:sy n="91" d="100"/>
        </p:scale>
        <p:origin x="-9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DCFFD-3D54-47F4-AE0C-89FBE4444783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C7E671-3EB5-4374-9289-F57697326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7E671-3EB5-4374-9289-F576973266A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0942D-6F16-4579-94F5-6702329FD396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audio.neteducom.com/books/16/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hyperlink" Target="http://audio.neteducom.com/books/17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design-studio.com/wp-content/uploads/2017/05/1605801934897313407Creative-Thinking.jpg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hyperlink" Target="https://www.autodraw.com/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hyperlink" Target="https://www.autodraw.com/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hyperlink" Target="https://www.autodraw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hyperlink" Target="https://bubbl.us/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hyperlink" Target="https://bubbl.us/" TargetMode="Externa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68.png"/><Relationship Id="rId2" Type="http://schemas.openxmlformats.org/officeDocument/2006/relationships/hyperlink" Target="http://www.titul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780929"/>
            <a:ext cx="8352928" cy="147002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Приемы активизации творческих способностей учащихся </a:t>
            </a:r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уроках английского языка </a:t>
            </a:r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(на примере курсов и пособий издательства «Титул»)</a:t>
            </a:r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Y:\Delo-New\ОГР\Казеичева (Бурова)\СОЦСЕТИ!!!\КОНКУРСЫ В СОЦСЕТЯХ\Конкурсы РЕПОСТОВ\2018_logo_whit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32656"/>
            <a:ext cx="3096344" cy="1511476"/>
          </a:xfrm>
          <a:prstGeom prst="rect">
            <a:avLst/>
          </a:prstGeom>
          <a:noFill/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1115616" y="5877273"/>
            <a:ext cx="7200800" cy="9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Казеичева Алёна Евгеньевна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заместитель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руководителя Центра образовательных программ издательства “Титул”,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автор учебных пособий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Основополагающие принципы работы для активизации творческих способностей: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7"/>
            <a:ext cx="8352928" cy="5085184"/>
          </a:xfrm>
        </p:spPr>
        <p:txBody>
          <a:bodyPr>
            <a:normAutofit fontScale="92500" lnSpcReduction="10000"/>
          </a:bodyPr>
          <a:lstStyle/>
          <a:p>
            <a:r>
              <a:rPr lang="ru-RU" sz="3000" b="1" i="1" dirty="0" smtClean="0"/>
              <a:t>Формирование достаточно высокой самооценки у учащихся, которая стимулировала бы их к деятельности. </a:t>
            </a:r>
            <a:endParaRPr lang="ru-RU" sz="3000" b="1" i="1" dirty="0" smtClean="0"/>
          </a:p>
          <a:p>
            <a:r>
              <a:rPr lang="ru-RU" sz="3000" dirty="0" smtClean="0"/>
              <a:t>Для </a:t>
            </a:r>
            <a:r>
              <a:rPr lang="ru-RU" sz="3000" dirty="0" smtClean="0"/>
              <a:t>этого оценка творческих достижений учеников не должна даваться с некоторых общих позиций и стандартов: педагог должен </a:t>
            </a:r>
            <a:r>
              <a:rPr lang="ru-RU" sz="3000" u="sng" dirty="0" smtClean="0"/>
              <a:t>особо отмечать индивидуальные достижения учеников</a:t>
            </a:r>
            <a:r>
              <a:rPr lang="ru-RU" sz="3000" dirty="0" smtClean="0"/>
              <a:t>. </a:t>
            </a:r>
            <a:endParaRPr lang="ru-RU" sz="3000" dirty="0" smtClean="0"/>
          </a:p>
          <a:p>
            <a:r>
              <a:rPr lang="ru-RU" sz="3000" dirty="0" smtClean="0"/>
              <a:t>Существенно</a:t>
            </a:r>
            <a:r>
              <a:rPr lang="ru-RU" sz="3000" dirty="0" smtClean="0"/>
              <a:t>, чтобы педагог </a:t>
            </a:r>
            <a:r>
              <a:rPr lang="ru-RU" sz="3000" u="sng" dirty="0" smtClean="0"/>
              <a:t>подготавливал почву для достижения успеха</a:t>
            </a:r>
            <a:r>
              <a:rPr lang="ru-RU" sz="3000" dirty="0" smtClean="0"/>
              <a:t>, для позитивного самосознания учеников: оценка при этом должна быть предельно объективной и "включать цель будущего обучения</a:t>
            </a:r>
            <a:r>
              <a:rPr lang="ru-RU" sz="3000" dirty="0" smtClean="0"/>
              <a:t>".</a:t>
            </a:r>
            <a:endParaRPr lang="ru-RU" sz="3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Основополагающие принципы работы для активизации творческих способностей: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7"/>
            <a:ext cx="8352928" cy="5085184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Воспитание </a:t>
            </a:r>
            <a:r>
              <a:rPr lang="ru-RU" b="1" i="1" dirty="0" smtClean="0"/>
              <a:t>педагогом своей </a:t>
            </a:r>
            <a:r>
              <a:rPr lang="ru-RU" b="1" i="1" dirty="0" err="1" smtClean="0"/>
              <a:t>креативности</a:t>
            </a:r>
            <a:r>
              <a:rPr lang="ru-RU" b="1" i="1" dirty="0" smtClean="0"/>
              <a:t>. </a:t>
            </a:r>
            <a:r>
              <a:rPr lang="ru-RU" dirty="0" smtClean="0"/>
              <a:t>Педагог сам должен постоянно  </a:t>
            </a:r>
            <a:r>
              <a:rPr lang="ru-RU" u="sng" dirty="0" smtClean="0"/>
              <a:t>преодолевать в себе силу инерции, шаблона, формальности </a:t>
            </a:r>
            <a:r>
              <a:rPr lang="ru-RU" dirty="0" smtClean="0"/>
              <a:t>в преподавании. </a:t>
            </a:r>
            <a:endParaRPr lang="ru-RU" dirty="0" smtClean="0"/>
          </a:p>
          <a:p>
            <a:r>
              <a:rPr lang="ru-RU" dirty="0" smtClean="0"/>
              <a:t>Он </a:t>
            </a:r>
            <a:r>
              <a:rPr lang="ru-RU" dirty="0" smtClean="0"/>
              <a:t>должен стремиться приравнивать свою работу к труду исследователя, внимание которого направленно на изучение объекта его деятельности, то есть на учеников, на </a:t>
            </a:r>
            <a:r>
              <a:rPr lang="ru-RU" u="sng" dirty="0" smtClean="0"/>
              <a:t>поиск новых форм, новых путей к развитию творческих потенциалов детей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Эта </a:t>
            </a:r>
            <a:r>
              <a:rPr lang="ru-RU" dirty="0" smtClean="0"/>
              <a:t>задача стоит перед педагогом в одном ряду с задачей выработки у учеников определенных знаний, умений. </a:t>
            </a:r>
            <a:endParaRPr lang="ru-RU" dirty="0" smtClean="0"/>
          </a:p>
          <a:p>
            <a:r>
              <a:rPr lang="ru-RU" dirty="0" smtClean="0"/>
              <a:t>Чтобы </a:t>
            </a:r>
            <a:r>
              <a:rPr lang="ru-RU" dirty="0" smtClean="0"/>
              <a:t>развивать творческие способности детей,  </a:t>
            </a:r>
            <a:r>
              <a:rPr lang="ru-RU" u="sng" dirty="0" smtClean="0"/>
              <a:t>педагог сам должен быть творческим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/>
              <a:t>Некоторые формы </a:t>
            </a:r>
            <a:r>
              <a:rPr lang="ru-RU" sz="3600" b="1" dirty="0" smtClean="0"/>
              <a:t>работы для активизации творческих умений:</a:t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332038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использование </a:t>
            </a:r>
            <a:r>
              <a:rPr lang="ru-RU" dirty="0" smtClean="0"/>
              <a:t>песен и стихов; </a:t>
            </a:r>
          </a:p>
          <a:p>
            <a:pPr lvl="0"/>
            <a:r>
              <a:rPr lang="ru-RU" dirty="0" smtClean="0"/>
              <a:t>задания </a:t>
            </a:r>
            <a:r>
              <a:rPr lang="ru-RU" dirty="0" smtClean="0"/>
              <a:t>творческого характера;</a:t>
            </a:r>
          </a:p>
          <a:p>
            <a:pPr lvl="0"/>
            <a:r>
              <a:rPr lang="ru-RU" dirty="0" smtClean="0"/>
              <a:t>п</a:t>
            </a:r>
            <a:r>
              <a:rPr lang="ru-RU" dirty="0" smtClean="0"/>
              <a:t>рименение ИКТ;</a:t>
            </a:r>
            <a:endParaRPr lang="ru-RU" dirty="0" smtClean="0"/>
          </a:p>
          <a:p>
            <a:pPr lvl="0"/>
            <a:r>
              <a:rPr lang="ru-RU" dirty="0" smtClean="0"/>
              <a:t>выполнение </a:t>
            </a:r>
            <a:r>
              <a:rPr lang="ru-RU" dirty="0" smtClean="0"/>
              <a:t>проектов;</a:t>
            </a:r>
          </a:p>
          <a:p>
            <a:pPr lvl="0"/>
            <a:r>
              <a:rPr lang="ru-RU" dirty="0" smtClean="0"/>
              <a:t>деловые игры, конференции;</a:t>
            </a:r>
          </a:p>
          <a:p>
            <a:pPr lvl="0"/>
            <a:r>
              <a:rPr lang="ru-RU" dirty="0" smtClean="0"/>
              <a:t>н</a:t>
            </a:r>
            <a:r>
              <a:rPr lang="ru-RU" dirty="0" smtClean="0"/>
              <a:t>еобычный формат работы. </a:t>
            </a:r>
            <a:endParaRPr lang="ru-RU" b="1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b="58130"/>
          <a:stretch>
            <a:fillRect/>
          </a:stretch>
        </p:blipFill>
        <p:spPr bwMode="auto">
          <a:xfrm>
            <a:off x="899593" y="2060849"/>
            <a:ext cx="7789121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s://www.englishteachers.ru/uploadedfiles/waresimgs/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641214" cy="2132856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827584" y="2276872"/>
            <a:ext cx="7632848" cy="324036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1440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Задание </a:t>
            </a:r>
            <a:r>
              <a:rPr lang="ru-RU" sz="4000" dirty="0" smtClean="0"/>
              <a:t>творческого характера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7" y="0"/>
            <a:ext cx="5148064" cy="683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1264" y="3284985"/>
            <a:ext cx="9185264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s://www.englishteachers.ru/uploadedfiles/waresimgs/1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" y="2"/>
            <a:ext cx="1571941" cy="2132855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23528" y="2132856"/>
            <a:ext cx="36724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творческого характера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https://www.englishteachers.ru/uploadedfiles/waresimgs/2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42" y="188640"/>
            <a:ext cx="1784225" cy="24208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4" y="0"/>
            <a:ext cx="480630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6" y="188641"/>
            <a:ext cx="5722335" cy="5445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79512" y="2996952"/>
            <a:ext cx="2627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творческого характера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239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18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50" y="0"/>
            <a:ext cx="50656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s://www.englishteachers.ru/uploadedfiles/waresimgs/5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1"/>
            <a:ext cx="2041174" cy="2807910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23528" y="3789040"/>
            <a:ext cx="2627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творческого характера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0"/>
            <a:ext cx="52211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79512" y="3717032"/>
            <a:ext cx="2627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творческого характера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011363"/>
            <a:ext cx="6457950" cy="484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79512" y="3717032"/>
            <a:ext cx="2627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творческого характера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718330"/>
            <a:ext cx="4464496" cy="613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99992" y="718330"/>
            <a:ext cx="4464496" cy="613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95536" y="188640"/>
            <a:ext cx="5760640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dirty="0" smtClean="0">
                <a:solidFill>
                  <a:schemeClr val="tx1"/>
                </a:solidFill>
              </a:rPr>
              <a:t>Решение проблем творческого и поискового характера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60849"/>
            <a:ext cx="8229600" cy="4997152"/>
          </a:xfrm>
        </p:spPr>
        <p:txBody>
          <a:bodyPr/>
          <a:lstStyle/>
          <a:p>
            <a:r>
              <a:rPr lang="ru-RU" dirty="0" smtClean="0"/>
              <a:t>Вы развиваете творческие способности у учащихся?</a:t>
            </a:r>
          </a:p>
          <a:p>
            <a:r>
              <a:rPr lang="ru-RU" dirty="0" smtClean="0"/>
              <a:t>Какие задания, на ваш взгляд, активизируют творческие способности?</a:t>
            </a:r>
          </a:p>
          <a:p>
            <a:r>
              <a:rPr lang="ru-RU" dirty="0" smtClean="0"/>
              <a:t>В каком возрасте проще развивать творческие способности у учащихся?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9607"/>
            <a:ext cx="1656184" cy="2278303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018764" y="-210451"/>
            <a:ext cx="5494210" cy="8452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619672" y="261087"/>
            <a:ext cx="7524328" cy="635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2800" dirty="0" smtClean="0"/>
              <a:t>Развитие умений анализа и синтеза, творческих способностей, креативности, вероятностного прогнозирования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48017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88641"/>
            <a:ext cx="8229600" cy="692696"/>
          </a:xfrm>
        </p:spPr>
        <p:txBody>
          <a:bodyPr>
            <a:noAutofit/>
          </a:bodyPr>
          <a:lstStyle/>
          <a:p>
            <a:r>
              <a:rPr lang="ru-RU" sz="1600" dirty="0" smtClean="0"/>
              <a:t>Фотография </a:t>
            </a:r>
            <a:r>
              <a:rPr lang="ru-RU" sz="1600" dirty="0" err="1" smtClean="0"/>
              <a:t>педагога-апробатора</a:t>
            </a:r>
            <a:r>
              <a:rPr lang="ru-RU" sz="1600" dirty="0" smtClean="0"/>
              <a:t> книги "Метапредметный портфель ученика 4 класса" Сутягиной Надежды Геннадьевны, учителя английского языка МОУ Ильинская СОШ, с. </a:t>
            </a:r>
            <a:r>
              <a:rPr lang="ru-RU" sz="1600" dirty="0" err="1" smtClean="0"/>
              <a:t>Ильинское</a:t>
            </a:r>
            <a:r>
              <a:rPr lang="ru-RU" sz="1600" dirty="0" smtClean="0"/>
              <a:t>, Кимрского района, Тверской области.</a:t>
            </a:r>
            <a:endParaRPr lang="ru-RU" sz="1600" dirty="0"/>
          </a:p>
        </p:txBody>
      </p:sp>
      <p:pic>
        <p:nvPicPr>
          <p:cNvPr id="44034" name="Picture 2" descr="https://pp.userapi.com/c638320/v638320419/c73d/mULzn3aDnrc.jpg"/>
          <p:cNvPicPr>
            <a:picLocks noChangeAspect="1" noChangeArrowheads="1"/>
          </p:cNvPicPr>
          <p:nvPr/>
        </p:nvPicPr>
        <p:blipFill>
          <a:blip r:embed="rId2" cstate="print"/>
          <a:srcRect l="13602" t="22300" r="8080" b="3295"/>
          <a:stretch>
            <a:fillRect/>
          </a:stretch>
        </p:blipFill>
        <p:spPr bwMode="auto">
          <a:xfrm>
            <a:off x="611560" y="1034978"/>
            <a:ext cx="8172400" cy="5823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856984" cy="706090"/>
          </a:xfrm>
        </p:spPr>
        <p:txBody>
          <a:bodyPr>
            <a:noAutofit/>
          </a:bodyPr>
          <a:lstStyle/>
          <a:p>
            <a:r>
              <a:rPr lang="ru-RU" sz="1800" dirty="0" smtClean="0"/>
              <a:t>Фотография </a:t>
            </a:r>
            <a:r>
              <a:rPr lang="ru-RU" sz="1800" dirty="0" err="1" smtClean="0"/>
              <a:t>апробатора</a:t>
            </a:r>
            <a:r>
              <a:rPr lang="ru-RU" sz="1800" dirty="0" smtClean="0"/>
              <a:t> книги "Метапредметный портфель ученика 4 класса", учителя английского языка из Архангельской области, Зайцевой Алёны Владимировны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8130" name="Picture 2" descr="https://pp.userapi.com/c604316/v604316419/393bd/ifUHIijElrE.jpg"/>
          <p:cNvPicPr>
            <a:picLocks noChangeAspect="1" noChangeArrowheads="1"/>
          </p:cNvPicPr>
          <p:nvPr/>
        </p:nvPicPr>
        <p:blipFill>
          <a:blip r:embed="rId2" cstate="print"/>
          <a:srcRect t="11471" r="5882" b="14747"/>
          <a:stretch>
            <a:fillRect/>
          </a:stretch>
        </p:blipFill>
        <p:spPr bwMode="auto">
          <a:xfrm>
            <a:off x="1763688" y="761446"/>
            <a:ext cx="5832648" cy="60965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856984" cy="706090"/>
          </a:xfrm>
        </p:spPr>
        <p:txBody>
          <a:bodyPr>
            <a:noAutofit/>
          </a:bodyPr>
          <a:lstStyle/>
          <a:p>
            <a:r>
              <a:rPr lang="ru-RU" sz="1800" dirty="0" smtClean="0"/>
              <a:t>Фотография </a:t>
            </a:r>
            <a:r>
              <a:rPr lang="ru-RU" sz="1800" dirty="0" err="1" smtClean="0"/>
              <a:t>апробатора</a:t>
            </a:r>
            <a:r>
              <a:rPr lang="ru-RU" sz="1800" dirty="0" smtClean="0"/>
              <a:t> книги "Метапредметный портфель ученика 4 класса", учителя английского языка из Архангельской области, Зайцевой Алёны Владимировны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9154" name="Picture 2" descr="https://pp.userapi.com/c604316/v604316419/393c6/FJ88gtArcMQ.jpg"/>
          <p:cNvPicPr>
            <a:picLocks noChangeAspect="1" noChangeArrowheads="1"/>
          </p:cNvPicPr>
          <p:nvPr/>
        </p:nvPicPr>
        <p:blipFill>
          <a:blip r:embed="rId2" cstate="print"/>
          <a:srcRect l="2751" t="24150" b="4451"/>
          <a:stretch>
            <a:fillRect/>
          </a:stretch>
        </p:blipFill>
        <p:spPr bwMode="auto">
          <a:xfrm>
            <a:off x="0" y="1700809"/>
            <a:ext cx="9154024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9742"/>
          <a:stretch/>
        </p:blipFill>
        <p:spPr bwMode="auto">
          <a:xfrm>
            <a:off x="457201" y="245962"/>
            <a:ext cx="8686801" cy="6612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09120"/>
            <a:ext cx="1400658" cy="1962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4716016" cy="548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Решение проблем творческого и поискового характера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4475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 l="6607" t="2751"/>
          <a:stretch>
            <a:fillRect/>
          </a:stretch>
        </p:blipFill>
        <p:spPr bwMode="auto">
          <a:xfrm>
            <a:off x="827585" y="332656"/>
            <a:ext cx="4276771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8840"/>
            <a:ext cx="1437090" cy="203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t="1093" r="3806" b="1700"/>
          <a:stretch>
            <a:fillRect/>
          </a:stretch>
        </p:blipFill>
        <p:spPr bwMode="auto">
          <a:xfrm>
            <a:off x="4901375" y="332656"/>
            <a:ext cx="4242625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23528" y="6309320"/>
            <a:ext cx="4716016" cy="548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Решение проблем творческого и поискового характера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381909" y="329114"/>
            <a:ext cx="4622141" cy="62284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>Песни и стихи</a:t>
            </a:r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8678" y="1119313"/>
            <a:ext cx="3953793" cy="5456081"/>
          </a:xfr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00124" y="3251200"/>
            <a:ext cx="4107109" cy="332419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err="1" smtClean="0"/>
              <a:t>Аудиоприложения</a:t>
            </a:r>
            <a:r>
              <a:rPr lang="ru-RU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к книгам: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3"/>
              </a:rPr>
              <a:t>http://audio.neteducom.com/books/1</a:t>
            </a:r>
            <a:r>
              <a:rPr lang="ru-RU" dirty="0" smtClean="0">
                <a:hlinkClick r:id="rId3"/>
              </a:rPr>
              <a:t>6</a:t>
            </a:r>
            <a:r>
              <a:rPr lang="en-US" dirty="0" smtClean="0">
                <a:hlinkClick r:id="rId3"/>
              </a:rPr>
              <a:t>/</a:t>
            </a:r>
            <a:r>
              <a:rPr lang="ru-RU" dirty="0" smtClean="0"/>
              <a:t>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4"/>
              </a:rPr>
              <a:t>http://audio.neteducom.com/books/17/</a:t>
            </a:r>
            <a:r>
              <a:rPr lang="ru-RU" dirty="0" smtClean="0"/>
              <a:t> </a:t>
            </a:r>
          </a:p>
        </p:txBody>
      </p:sp>
      <p:pic>
        <p:nvPicPr>
          <p:cNvPr id="5" name="Picture 2" descr="Y:\Delo-New\Oblozhki\Titul\Big\Songs_2_4_cov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785556" y="466015"/>
            <a:ext cx="1815251" cy="2501172"/>
          </a:xfrm>
          <a:prstGeom prst="rect">
            <a:avLst/>
          </a:prstGeom>
          <a:noFill/>
        </p:spPr>
      </p:pic>
      <p:pic>
        <p:nvPicPr>
          <p:cNvPr id="6" name="Picture 3" descr="Y:\Delo-New\Oblozhki\Titul\Big\Songs_5_11_cov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6792686" y="561343"/>
            <a:ext cx="1754888" cy="2405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3042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Y:\Delo-New\Oblozhki\Titul\Big\Songs_2_4_c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286428" cy="1772816"/>
          </a:xfrm>
          <a:prstGeom prst="rect">
            <a:avLst/>
          </a:prstGeom>
          <a:noFill/>
        </p:spPr>
      </p:pic>
      <p:pic>
        <p:nvPicPr>
          <p:cNvPr id="1741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r="6967"/>
          <a:stretch>
            <a:fillRect/>
          </a:stretch>
        </p:blipFill>
        <p:spPr bwMode="auto">
          <a:xfrm>
            <a:off x="4355976" y="152137"/>
            <a:ext cx="4536504" cy="6705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052736"/>
            <a:ext cx="4221330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2160240" cy="764704"/>
          </a:xfrm>
        </p:spPr>
        <p:txBody>
          <a:bodyPr/>
          <a:lstStyle/>
          <a:p>
            <a:r>
              <a:rPr lang="ru-RU" dirty="0" smtClean="0"/>
              <a:t>Песня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0039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21497"/>
            <a:ext cx="8352928" cy="1213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4" y="3545634"/>
            <a:ext cx="8317633" cy="1841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b="39235"/>
          <a:stretch>
            <a:fillRect/>
          </a:stretch>
        </p:blipFill>
        <p:spPr bwMode="auto">
          <a:xfrm>
            <a:off x="539554" y="5345832"/>
            <a:ext cx="8317633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4" name="Picture 6" descr="https://www.englishteachers.ru/uploadedfiles/waresimgs/5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" y="1"/>
            <a:ext cx="1691679" cy="2319335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923928" y="548680"/>
            <a:ext cx="216024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Песни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407" r="7161" b="35263"/>
          <a:stretch>
            <a:fillRect/>
          </a:stretch>
        </p:blipFill>
        <p:spPr>
          <a:xfrm>
            <a:off x="1907704" y="153331"/>
            <a:ext cx="6850134" cy="6704670"/>
          </a:xfrm>
          <a:prstGeom prst="rect">
            <a:avLst/>
          </a:prstGeom>
          <a:noFill/>
        </p:spPr>
      </p:pic>
      <p:pic>
        <p:nvPicPr>
          <p:cNvPr id="5" name="Picture 6" descr="https://www.englishteachers.ru/uploadedfiles/waresimgs/5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4" y="116633"/>
            <a:ext cx="1680681" cy="2304256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804248" y="1196753"/>
            <a:ext cx="216024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Песня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Творческие способности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&amp;</a:t>
            </a:r>
            <a:r>
              <a:rPr lang="ru-RU" dirty="0" smtClean="0"/>
              <a:t> </a:t>
            </a:r>
            <a:r>
              <a:rPr lang="ru-RU" dirty="0" err="1" smtClean="0"/>
              <a:t>креативность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9"/>
            <a:ext cx="8435280" cy="492514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err="1" smtClean="0"/>
              <a:t>Креати́вность</a:t>
            </a:r>
            <a:r>
              <a:rPr lang="ru-RU" b="1" dirty="0" smtClean="0"/>
              <a:t> </a:t>
            </a:r>
            <a:r>
              <a:rPr lang="ru-RU" dirty="0" smtClean="0"/>
              <a:t>(от англ. </a:t>
            </a:r>
            <a:r>
              <a:rPr lang="ru-RU" dirty="0" err="1" smtClean="0"/>
              <a:t>create</a:t>
            </a:r>
            <a:r>
              <a:rPr lang="ru-RU" dirty="0" smtClean="0"/>
              <a:t> — создавать, творить) — творческие способности индивида, характеризующиеся готовностью к принятию и созданию принципиально новых идей, отклоняющихся от традиционных или принятых схем мышления и входящие в структуру одарённости в качестве независимого фактора, а также способность решать проблемы, возникающие внутри статичных систем.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Согласно </a:t>
            </a:r>
            <a:r>
              <a:rPr lang="ru-RU" dirty="0" smtClean="0"/>
              <a:t>американскому психологу </a:t>
            </a:r>
            <a:r>
              <a:rPr lang="ru-RU" i="1" dirty="0" err="1" smtClean="0"/>
              <a:t>Абрахаму</a:t>
            </a:r>
            <a:r>
              <a:rPr lang="ru-RU" i="1" dirty="0" smtClean="0"/>
              <a:t> </a:t>
            </a:r>
            <a:r>
              <a:rPr lang="ru-RU" i="1" dirty="0" err="1" smtClean="0"/>
              <a:t>Маслоу</a:t>
            </a:r>
            <a:r>
              <a:rPr lang="ru-RU" dirty="0" smtClean="0"/>
              <a:t> — это творческая направленность, врождённо свойственная всем, но теряемая большинством под воздействием сложившейся системы воспитания, образования и социальной практики.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188640"/>
            <a:ext cx="5410944" cy="1143000"/>
          </a:xfrm>
        </p:spPr>
        <p:txBody>
          <a:bodyPr/>
          <a:lstStyle/>
          <a:p>
            <a:r>
              <a:rPr lang="ru-RU" sz="3600" dirty="0" smtClean="0"/>
              <a:t>Стихотворение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6324" y="1484785"/>
            <a:ext cx="6683465" cy="5373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188640"/>
            <a:ext cx="5410944" cy="1143000"/>
          </a:xfrm>
        </p:spPr>
        <p:txBody>
          <a:bodyPr/>
          <a:lstStyle/>
          <a:p>
            <a:r>
              <a:rPr lang="ru-RU" sz="3600" dirty="0" smtClean="0"/>
              <a:t>Стихотворение</a:t>
            </a:r>
            <a:endParaRPr lang="ru-RU" dirty="0"/>
          </a:p>
        </p:txBody>
      </p:sp>
      <p:pic>
        <p:nvPicPr>
          <p:cNvPr id="5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4" y="2114551"/>
            <a:ext cx="7381875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0"/>
            <a:ext cx="5400600" cy="6853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9512" y="3573016"/>
            <a:ext cx="3456384" cy="1143000"/>
          </a:xfrm>
        </p:spPr>
        <p:txBody>
          <a:bodyPr/>
          <a:lstStyle/>
          <a:p>
            <a:r>
              <a:rPr lang="ru-RU" sz="2800" dirty="0" smtClean="0"/>
              <a:t>Стихотворение</a:t>
            </a: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4" y="0"/>
            <a:ext cx="5752315" cy="6836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https://www.englishteachers.ru/uploadedfiles/waresimgs/3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2"/>
            <a:ext cx="1909367" cy="2492896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3429000"/>
            <a:ext cx="280831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Ролевая игра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3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635000"/>
          </a:xfrm>
        </p:spPr>
        <p:txBody>
          <a:bodyPr/>
          <a:lstStyle/>
          <a:p>
            <a:r>
              <a:rPr lang="ru-RU" sz="3200" smtClean="0"/>
              <a:t>Мини-проекты на уроках (</a:t>
            </a:r>
            <a:r>
              <a:rPr lang="en-US" sz="3200" smtClean="0"/>
              <a:t>“Millie”</a:t>
            </a:r>
            <a:r>
              <a:rPr lang="ru-RU" sz="3200" smtClean="0"/>
              <a:t> 3 кл)</a:t>
            </a:r>
          </a:p>
        </p:txBody>
      </p:sp>
      <p:pic>
        <p:nvPicPr>
          <p:cNvPr id="30723" name="Picture 2" descr="C:\Documents and Settings\alexeyvk\Рабочий стол\Проектная деятельность\M3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90" y="692151"/>
            <a:ext cx="8829675" cy="601027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Заголовок 1"/>
          <p:cNvSpPr>
            <a:spLocks noGrp="1"/>
          </p:cNvSpPr>
          <p:nvPr>
            <p:ph type="title"/>
          </p:nvPr>
        </p:nvSpPr>
        <p:spPr>
          <a:xfrm>
            <a:off x="3059832" y="188640"/>
            <a:ext cx="4413176" cy="836712"/>
          </a:xfrm>
        </p:spPr>
        <p:txBody>
          <a:bodyPr/>
          <a:lstStyle/>
          <a:p>
            <a:pPr eaLnBrk="1" hangingPunct="1"/>
            <a:r>
              <a:rPr lang="ru-RU" dirty="0" smtClean="0"/>
              <a:t>Проект</a:t>
            </a:r>
          </a:p>
        </p:txBody>
      </p:sp>
      <p:pic>
        <p:nvPicPr>
          <p:cNvPr id="8089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980729"/>
            <a:ext cx="8460432" cy="5724958"/>
          </a:xfrm>
          <a:noFill/>
        </p:spPr>
      </p:pic>
      <p:pic>
        <p:nvPicPr>
          <p:cNvPr id="135170" name="Picture 2" descr="http://www.titul.ru/central/pickup.php?s=www_titul_ru&amp;i=xh0wcolcknuaonkn8d5xd2d2oenj8nr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"/>
            <a:ext cx="1501776" cy="198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763"/>
            <a:ext cx="6462818" cy="249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927966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818"/>
          <a:stretch/>
        </p:blipFill>
        <p:spPr>
          <a:xfrm>
            <a:off x="2650316" y="1712078"/>
            <a:ext cx="5841693" cy="5125031"/>
          </a:xfr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9512" y="3356992"/>
            <a:ext cx="2699792" cy="836712"/>
          </a:xfrm>
        </p:spPr>
        <p:txBody>
          <a:bodyPr/>
          <a:lstStyle/>
          <a:p>
            <a:pPr eaLnBrk="1" hangingPunct="1"/>
            <a:r>
              <a:rPr lang="ru-RU" dirty="0" smtClean="0"/>
              <a:t>Проект</a:t>
            </a:r>
          </a:p>
        </p:txBody>
      </p:sp>
    </p:spTree>
    <p:extLst>
      <p:ext uri="{BB962C8B-B14F-4D97-AF65-F5344CB8AC3E}">
        <p14:creationId xmlns:p14="http://schemas.microsoft.com/office/powerpoint/2010/main" xmlns="" val="16687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8330" b="31635"/>
          <a:stretch/>
        </p:blipFill>
        <p:spPr>
          <a:xfrm>
            <a:off x="2411762" y="908720"/>
            <a:ext cx="6520377" cy="5401344"/>
          </a:xfrm>
          <a:ln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1987" name="Picture 2" descr="https://www.englishteachers.ru/uploadedfiles/waresimgs/4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38113"/>
            <a:ext cx="1879014" cy="257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915146" y="2493640"/>
            <a:ext cx="5760640" cy="3456384"/>
          </a:xfrm>
          <a:prstGeom prst="roundRect">
            <a:avLst/>
          </a:prstGeom>
          <a:noFill/>
          <a:ln w="28575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3429000"/>
            <a:ext cx="2699792" cy="836712"/>
          </a:xfrm>
        </p:spPr>
        <p:txBody>
          <a:bodyPr/>
          <a:lstStyle/>
          <a:p>
            <a:pPr eaLnBrk="1" hangingPunct="1"/>
            <a:r>
              <a:rPr lang="ru-RU" dirty="0" smtClean="0"/>
              <a:t>Проект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2" descr="C:\Documents and Settings\alexeyvk\Рабочий стол\Развивающее обучение\Паямть и догадка ХЕРУ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8516"/>
          <a:stretch>
            <a:fillRect/>
          </a:stretch>
        </p:blipFill>
        <p:spPr>
          <a:xfrm>
            <a:off x="2771802" y="1"/>
            <a:ext cx="5622337" cy="6875701"/>
          </a:xfrm>
          <a:noFill/>
        </p:spPr>
      </p:pic>
      <p:pic>
        <p:nvPicPr>
          <p:cNvPr id="5" name="Picture 2" descr="http://www.titul.ru/central/pickup.php?s=www_titul_ru&amp;i=fb0b0emux2t9a9sot211sgfesxu2ohm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428" y="253955"/>
            <a:ext cx="1922309" cy="2511017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3356992"/>
            <a:ext cx="2699792" cy="836712"/>
          </a:xfrm>
        </p:spPr>
        <p:txBody>
          <a:bodyPr/>
          <a:lstStyle/>
          <a:p>
            <a:pPr eaLnBrk="1" hangingPunct="1"/>
            <a:r>
              <a:rPr lang="ru-RU" dirty="0" smtClean="0"/>
              <a:t>Игра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468420" y="0"/>
            <a:ext cx="513602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https://www.englishteachers.ru/uploadedfiles/waresimgs/1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965" y="210441"/>
            <a:ext cx="1821765" cy="2490499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3356992"/>
            <a:ext cx="2699792" cy="836712"/>
          </a:xfrm>
        </p:spPr>
        <p:txBody>
          <a:bodyPr/>
          <a:lstStyle/>
          <a:p>
            <a:pPr eaLnBrk="1" hangingPunct="1"/>
            <a:r>
              <a:rPr lang="ru-RU" dirty="0" smtClean="0"/>
              <a:t>Игра</a:t>
            </a:r>
          </a:p>
        </p:txBody>
      </p:sp>
    </p:spTree>
    <p:extLst>
      <p:ext uri="{BB962C8B-B14F-4D97-AF65-F5344CB8AC3E}">
        <p14:creationId xmlns="" xmlns:p14="http://schemas.microsoft.com/office/powerpoint/2010/main" val="50588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309321"/>
            <a:ext cx="8964488" cy="42150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>
                <a:hlinkClick r:id="rId2"/>
              </a:rPr>
              <a:t>http://imdesign-studio.com/wp-content/uploads/2017/05/1605801934897313407Creative-Thinking.jpg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8953500" cy="5962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" y="569535"/>
            <a:ext cx="4572693" cy="628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82276" y="584620"/>
            <a:ext cx="4561724" cy="627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8229600" cy="576064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Необычный формат работы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16016" y="620688"/>
            <a:ext cx="4248472" cy="532859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t="3380" b="86434"/>
          <a:stretch/>
        </p:blipFill>
        <p:spPr>
          <a:xfrm>
            <a:off x="2195738" y="0"/>
            <a:ext cx="6783343" cy="9520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/>
          <a:srcRect l="8455" t="12373" r="2507" b="2121"/>
          <a:stretch/>
        </p:blipFill>
        <p:spPr>
          <a:xfrm rot="5400000">
            <a:off x="3013584" y="18865"/>
            <a:ext cx="5062872" cy="6698569"/>
          </a:xfrm>
          <a:prstGeom prst="rect">
            <a:avLst/>
          </a:prstGeom>
        </p:spPr>
      </p:pic>
      <p:pic>
        <p:nvPicPr>
          <p:cNvPr id="7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481" y="204146"/>
            <a:ext cx="1800589" cy="242089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6281937"/>
            <a:ext cx="8229600" cy="576064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Необычный формат работы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414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Documents and Settings\bae\Мои документы\received_144256039577920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88640"/>
            <a:ext cx="7848872" cy="1143000"/>
          </a:xfrm>
        </p:spPr>
        <p:txBody>
          <a:bodyPr>
            <a:noAutofit/>
          </a:bodyPr>
          <a:lstStyle/>
          <a:p>
            <a:r>
              <a:rPr lang="ru-RU" sz="2000" dirty="0" smtClean="0"/>
              <a:t>Фотографии </a:t>
            </a:r>
            <a:r>
              <a:rPr lang="ru-RU" sz="2000" dirty="0" err="1" smtClean="0"/>
              <a:t>апробатора</a:t>
            </a:r>
            <a:r>
              <a:rPr lang="ru-RU" sz="2000" dirty="0" smtClean="0"/>
              <a:t> пособия «Метапредметный портфель ученика 4 класса», учителя английского языка Быкова Владислава Юрьевича, д. Бор, Ленинградская область</a:t>
            </a:r>
            <a:endParaRPr lang="ru-RU" sz="20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88640"/>
            <a:ext cx="7848872" cy="1143000"/>
          </a:xfrm>
        </p:spPr>
        <p:txBody>
          <a:bodyPr>
            <a:noAutofit/>
          </a:bodyPr>
          <a:lstStyle/>
          <a:p>
            <a:r>
              <a:rPr lang="ru-RU" sz="2000" dirty="0" smtClean="0"/>
              <a:t>Фотографии </a:t>
            </a:r>
            <a:r>
              <a:rPr lang="ru-RU" sz="2000" dirty="0" err="1" smtClean="0"/>
              <a:t>апробатора</a:t>
            </a:r>
            <a:r>
              <a:rPr lang="ru-RU" sz="2000" dirty="0" smtClean="0"/>
              <a:t> пособия «Метапредметный портфель ученика 4 класса», учителя английского языка Быкова Владислава Юрьевича, д. Бор, Ленинградская область</a:t>
            </a:r>
            <a:endParaRPr lang="ru-RU" sz="2000" dirty="0"/>
          </a:p>
        </p:txBody>
      </p:sp>
      <p:pic>
        <p:nvPicPr>
          <p:cNvPr id="51202" name="Picture 2" descr="C:\Documents and Settings\bae\Мои документы\received_1442560575779184.jpeg"/>
          <p:cNvPicPr>
            <a:picLocks noChangeAspect="1" noChangeArrowheads="1"/>
          </p:cNvPicPr>
          <p:nvPr/>
        </p:nvPicPr>
        <p:blipFill>
          <a:blip r:embed="rId2" cstate="print"/>
          <a:srcRect r="14118"/>
          <a:stretch>
            <a:fillRect/>
          </a:stretch>
        </p:blipFill>
        <p:spPr bwMode="auto">
          <a:xfrm>
            <a:off x="395536" y="1268761"/>
            <a:ext cx="8244408" cy="53998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88640"/>
            <a:ext cx="7848872" cy="1143000"/>
          </a:xfrm>
        </p:spPr>
        <p:txBody>
          <a:bodyPr>
            <a:noAutofit/>
          </a:bodyPr>
          <a:lstStyle/>
          <a:p>
            <a:r>
              <a:rPr lang="ru-RU" sz="2000" dirty="0" smtClean="0"/>
              <a:t>Фотографии </a:t>
            </a:r>
            <a:r>
              <a:rPr lang="ru-RU" sz="2000" dirty="0" err="1" smtClean="0"/>
              <a:t>апробатора</a:t>
            </a:r>
            <a:r>
              <a:rPr lang="ru-RU" sz="2000" dirty="0" smtClean="0"/>
              <a:t> пособия «Метапредметный портфель ученика 4 класса», учителя английского языка Быкова Владислава Юрьевича, д. Бор, Ленинградская область</a:t>
            </a:r>
            <a:endParaRPr lang="ru-RU" sz="2000" dirty="0"/>
          </a:p>
        </p:txBody>
      </p:sp>
      <p:pic>
        <p:nvPicPr>
          <p:cNvPr id="52226" name="Picture 2" descr="C:\Documents and Settings\bae\Мои документы\received_144256049911252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54310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Необычный формат работы</a:t>
            </a:r>
            <a:endParaRPr lang="ru-RU" dirty="0"/>
          </a:p>
        </p:txBody>
      </p:sp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043608" cy="1462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78" y="620689"/>
            <a:ext cx="9079022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73428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-11727"/>
            <a:ext cx="5169594" cy="6869728"/>
          </a:xfrm>
          <a:prstGeom prst="rect">
            <a:avLst/>
          </a:prstGeom>
        </p:spPr>
      </p:pic>
      <p:pic>
        <p:nvPicPr>
          <p:cNvPr id="4" name="Picture 2" descr="Мильруд Р. П. Учебное пособие. Развивающие задания, стихи и песни для начальной школы. QR-код для аудио. Английский язы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097" y="239870"/>
            <a:ext cx="2528960" cy="332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9512" y="4005064"/>
            <a:ext cx="2952328" cy="20162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Необычный формат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2001996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hlinkClick r:id="rId2"/>
              </a:rPr>
              <a:t>https://www.autodraw.com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Бесплатный сайт-помощник с рисованием различных картинок</a:t>
            </a:r>
            <a:endParaRPr lang="ru-RU" sz="3200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0959" r="7836" b="5479"/>
          <a:stretch>
            <a:fillRect/>
          </a:stretch>
        </p:blipFill>
        <p:spPr bwMode="auto">
          <a:xfrm>
            <a:off x="2" y="1556792"/>
            <a:ext cx="9100927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hlinkClick r:id="rId2"/>
              </a:rPr>
              <a:t>https://www.autodraw.com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Бесплатный сайт-помощник с рисованием различных картинок</a:t>
            </a:r>
            <a:endParaRPr lang="ru-RU" sz="3200" dirty="0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1137" r="7523" b="7722"/>
          <a:stretch>
            <a:fillRect/>
          </a:stretch>
        </p:blipFill>
        <p:spPr bwMode="auto">
          <a:xfrm>
            <a:off x="2326" y="1844824"/>
            <a:ext cx="9141674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403648" y="1772817"/>
            <a:ext cx="7632848" cy="57606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hlinkClick r:id="rId2"/>
              </a:rPr>
              <a:t>https://www.autodraw.com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Бесплатный сайт-помощник с рисованием различных картинок</a:t>
            </a:r>
            <a:endParaRPr lang="ru-RU" sz="3200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0178" r="2270" b="7090"/>
          <a:stretch>
            <a:fillRect/>
          </a:stretch>
        </p:blipFill>
        <p:spPr bwMode="auto">
          <a:xfrm>
            <a:off x="1" y="2020048"/>
            <a:ext cx="9144000" cy="4837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4860032" y="1988841"/>
            <a:ext cx="432048" cy="50405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Характеристики творческого мышления: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1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/>
              <a:t>быстрота</a:t>
            </a:r>
            <a:r>
              <a:rPr lang="ru-RU" dirty="0" smtClean="0"/>
              <a:t> – способность высказывать максимальное количество идей (в данном случае важно не их качество, а их количество);</a:t>
            </a:r>
          </a:p>
          <a:p>
            <a:pPr lvl="0"/>
            <a:r>
              <a:rPr lang="ru-RU" b="1" dirty="0" smtClean="0"/>
              <a:t>гибкость</a:t>
            </a:r>
            <a:r>
              <a:rPr lang="ru-RU" dirty="0" smtClean="0"/>
              <a:t> – способность высказывать широкое многообразие идей;</a:t>
            </a:r>
          </a:p>
          <a:p>
            <a:pPr lvl="0"/>
            <a:r>
              <a:rPr lang="ru-RU" b="1" dirty="0" smtClean="0"/>
              <a:t>оригинальность</a:t>
            </a:r>
            <a:r>
              <a:rPr lang="ru-RU" dirty="0" smtClean="0"/>
              <a:t> – способность порождать новые нестандартные идеи (это может проявляться в ответах, решениях, несовпадающих с общепринятыми);</a:t>
            </a:r>
          </a:p>
          <a:p>
            <a:pPr lvl="0"/>
            <a:r>
              <a:rPr lang="ru-RU" b="1" dirty="0" smtClean="0"/>
              <a:t>законченность</a:t>
            </a:r>
            <a:r>
              <a:rPr lang="ru-RU" dirty="0" smtClean="0"/>
              <a:t> – способность совершенствовать свой «продукт» или придавать ему законченный вид.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747" y="744012"/>
            <a:ext cx="8729742" cy="5997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6" y="0"/>
            <a:ext cx="1277547" cy="1789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Овал 3"/>
          <p:cNvSpPr/>
          <p:nvPr/>
        </p:nvSpPr>
        <p:spPr>
          <a:xfrm>
            <a:off x="0" y="1052736"/>
            <a:ext cx="4860032" cy="3600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9796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https://bubbl.us</a:t>
            </a:r>
            <a:r>
              <a:rPr lang="ru-RU" dirty="0" smtClean="0"/>
              <a:t> – бесплатный инструмент для создания </a:t>
            </a:r>
            <a:r>
              <a:rPr lang="en-US" dirty="0" smtClean="0"/>
              <a:t>mind maps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6996" b="3908"/>
          <a:stretch>
            <a:fillRect/>
          </a:stretch>
        </p:blipFill>
        <p:spPr bwMode="auto">
          <a:xfrm>
            <a:off x="11937" y="1772817"/>
            <a:ext cx="9132063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https://bubbl.us</a:t>
            </a:r>
            <a:r>
              <a:rPr lang="ru-RU" dirty="0" smtClean="0"/>
              <a:t> – бесплатный инструмент для создания </a:t>
            </a:r>
            <a:r>
              <a:rPr lang="en-US" dirty="0" smtClean="0"/>
              <a:t>mind maps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19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0178" b="7090"/>
          <a:stretch>
            <a:fillRect/>
          </a:stretch>
        </p:blipFill>
        <p:spPr bwMode="auto">
          <a:xfrm>
            <a:off x="1" y="2129871"/>
            <a:ext cx="9144000" cy="472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Активизировать творческие способности помогают: УМК, дополнительные учебные пособия, </a:t>
            </a:r>
            <a:r>
              <a:rPr lang="ru-RU" dirty="0" err="1" smtClean="0"/>
              <a:t>онлайн-сервисы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Важно </a:t>
            </a:r>
            <a:r>
              <a:rPr lang="ru-RU" dirty="0" smtClean="0"/>
              <a:t>подготавливать </a:t>
            </a:r>
            <a:r>
              <a:rPr lang="ru-RU" dirty="0" smtClean="0"/>
              <a:t>почву для достижения успеха, для позитивного самосознания </a:t>
            </a:r>
            <a:r>
              <a:rPr lang="ru-RU" dirty="0" smtClean="0"/>
              <a:t>учеников, а также самому быть творческим, </a:t>
            </a:r>
            <a:r>
              <a:rPr lang="ru-RU" dirty="0" err="1" smtClean="0"/>
              <a:t>креативным</a:t>
            </a:r>
            <a:r>
              <a:rPr lang="ru-RU" dirty="0" smtClean="0"/>
              <a:t> человеком.</a:t>
            </a:r>
            <a:endParaRPr lang="ru-RU" dirty="0" smtClean="0"/>
          </a:p>
          <a:p>
            <a:r>
              <a:rPr lang="ru-RU" dirty="0" smtClean="0"/>
              <a:t>Творческие способности возможно развивать на всех этапах обучения.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88914"/>
            <a:ext cx="8713788" cy="6264275"/>
          </a:xfrm>
        </p:spPr>
        <p:txBody>
          <a:bodyPr rtlCol="0">
            <a:normAutofit fontScale="8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300" dirty="0" smtClean="0"/>
              <a:t>Наш сайт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300" dirty="0" smtClean="0">
                <a:hlinkClick r:id="rId2"/>
              </a:rPr>
              <a:t>www.titul.ru</a:t>
            </a:r>
            <a:r>
              <a:rPr lang="en-US" sz="3300" dirty="0" smtClean="0"/>
              <a:t> </a:t>
            </a:r>
            <a:endParaRPr lang="ru-RU" sz="33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Интернет-магазин «Титул»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u="sng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67546" y="3573015"/>
            <a:ext cx="2160587" cy="1152526"/>
            <a:chOff x="467544" y="3429000"/>
            <a:chExt cx="2161848" cy="1152128"/>
          </a:xfrm>
        </p:grpSpPr>
        <p:pic>
          <p:nvPicPr>
            <p:cNvPr id="5222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29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30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Активизация творческих способностей опирается на развитие творческого мышления и особенно таких </a:t>
            </a:r>
            <a:r>
              <a:rPr lang="ru-RU" sz="2800" b="1" dirty="0" smtClean="0"/>
              <a:t>компонентов </a:t>
            </a:r>
            <a:r>
              <a:rPr lang="ru-RU" sz="2800" dirty="0" smtClean="0"/>
              <a:t>как: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7"/>
            <a:ext cx="9144000" cy="4608512"/>
          </a:xfrm>
        </p:spPr>
        <p:txBody>
          <a:bodyPr>
            <a:noAutofit/>
          </a:bodyPr>
          <a:lstStyle/>
          <a:p>
            <a:pPr lv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Аналитические компоненты -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соответственно понятийно- логическое мышление - логичность, подвижность, избирательность, ассоциативность, сообразительность, способность дифференцировать и т.д.;</a:t>
            </a:r>
          </a:p>
          <a:p>
            <a:pPr lvl="0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Эмоциональные компоненты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(чувственно - образное мышление): яркость образов, эмоциональная оценка событий, фактов, явлений и т.д.</a:t>
            </a:r>
          </a:p>
          <a:p>
            <a:pPr lvl="0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Созидательные компоненты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(наглядно-действенное мышление): поиск рациональных путей решения, нестандартность (проявление индивидуальности, оригинальности, преодоление стереотипов), умение предвидеть результат, стремление синтезировать лучшие знания и умения в деятельности, выбор наиболее приемлемого решения из возможных вариантов и умение обосновать правильность выбора.  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Условия для развития творческого мышления: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60849"/>
            <a:ext cx="8507288" cy="4997152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наличие благоприятного психологического микроклимата в классе,  доверительные отношения;</a:t>
            </a:r>
          </a:p>
          <a:p>
            <a:pPr lvl="0"/>
            <a:r>
              <a:rPr lang="ru-RU" dirty="0" smtClean="0"/>
              <a:t>систематическое использование заданий на развитие творческих способностей;</a:t>
            </a:r>
          </a:p>
          <a:p>
            <a:pPr lvl="0"/>
            <a:r>
              <a:rPr lang="ru-RU" dirty="0" smtClean="0"/>
              <a:t>процесс формирования творческих способностей непосредственно связан с учебно-познавательной и практической деятельностью;</a:t>
            </a:r>
          </a:p>
          <a:p>
            <a:pPr lvl="0"/>
            <a:r>
              <a:rPr lang="ru-RU" dirty="0" smtClean="0"/>
              <a:t>учитывать возрастные особенности при выборе заданий;</a:t>
            </a:r>
          </a:p>
          <a:p>
            <a:pPr lvl="0"/>
            <a:r>
              <a:rPr lang="ru-RU" dirty="0" smtClean="0"/>
              <a:t>использование системы личностно - и социально- значимых учебно-творческих заданий разного уровня сложности;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Условия для развития творческого мышления: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132856"/>
            <a:ext cx="792088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формирование и развитие положительных качеств личности (творческий потенциал, эмоциональная отзывчивость, художественный вкус, трудолюбие, уважение к себе и окружающим и др.);</a:t>
            </a:r>
          </a:p>
          <a:p>
            <a:endParaRPr lang="ru-RU" dirty="0" smtClean="0"/>
          </a:p>
          <a:p>
            <a:r>
              <a:rPr lang="ru-RU" dirty="0" smtClean="0"/>
              <a:t>отказ от формальных методов работы, переход на работу в сотрудничестве;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использование внеклассной работы.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Основополагающие принципы работы для активизации творческих способностей: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363272" cy="4104456"/>
          </a:xfrm>
        </p:spPr>
        <p:txBody>
          <a:bodyPr>
            <a:noAutofit/>
          </a:bodyPr>
          <a:lstStyle/>
          <a:p>
            <a:r>
              <a:rPr lang="ru-RU" sz="2800" dirty="0" smtClean="0"/>
              <a:t>Внимательно и чутко относится ко всем проявлениям творческой активности детей.</a:t>
            </a:r>
          </a:p>
          <a:p>
            <a:r>
              <a:rPr lang="ru-RU" sz="2800" dirty="0" smtClean="0"/>
              <a:t>Развить умение видеть потенциальные творческие способности в каждом из учеников.</a:t>
            </a:r>
          </a:p>
          <a:p>
            <a:r>
              <a:rPr lang="ru-RU" sz="2800" dirty="0" smtClean="0"/>
              <a:t>Педагоги должны уметь видеть творческие проявления учеников не только во время классных или специальных заданий, но и в любой другой внешкольной деятельности.</a:t>
            </a:r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845</Words>
  <Application>Microsoft Office PowerPoint</Application>
  <PresentationFormat>Экран (4:3)</PresentationFormat>
  <Paragraphs>118</Paragraphs>
  <Slides>54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Тема Office</vt:lpstr>
      <vt:lpstr>Приемы активизации творческих способностей учащихся  на уроках английского языка  (на примере курсов и пособий издательства «Титул»)</vt:lpstr>
      <vt:lpstr>Вопросы</vt:lpstr>
      <vt:lpstr>Творческие способности  &amp; креативность</vt:lpstr>
      <vt:lpstr>Слайд 4</vt:lpstr>
      <vt:lpstr>Характеристики творческого мышления:</vt:lpstr>
      <vt:lpstr>Активизация творческих способностей опирается на развитие творческого мышления и особенно таких компонентов как:</vt:lpstr>
      <vt:lpstr>Условия для развития творческого мышления:</vt:lpstr>
      <vt:lpstr>Условия для развития творческого мышления:</vt:lpstr>
      <vt:lpstr>Основополагающие принципы работы для активизации творческих способностей:</vt:lpstr>
      <vt:lpstr>Основополагающие принципы работы для активизации творческих способностей:</vt:lpstr>
      <vt:lpstr>Основополагающие принципы работы для активизации творческих способностей:</vt:lpstr>
      <vt:lpstr> Некоторые формы работы для активизации творческих умений: </vt:lpstr>
      <vt:lpstr> Задание творческого характера </vt:lpstr>
      <vt:lpstr>Слайд 14</vt:lpstr>
      <vt:lpstr>Слайд 15</vt:lpstr>
      <vt:lpstr>Слайд 16</vt:lpstr>
      <vt:lpstr>Слайд 17</vt:lpstr>
      <vt:lpstr>Слайд 18</vt:lpstr>
      <vt:lpstr>Слайд 19</vt:lpstr>
      <vt:lpstr>Развитие умений анализа и синтеза, творческих способностей, креативности, вероятностного прогнозирования</vt:lpstr>
      <vt:lpstr>Фотография педагога-апробатора книги "Метапредметный портфель ученика 4 класса" Сутягиной Надежды Геннадьевны, учителя английского языка МОУ Ильинская СОШ, с. Ильинское, Кимрского района, Тверской области.</vt:lpstr>
      <vt:lpstr>Фотография апробатора книги "Метапредметный портфель ученика 4 класса", учителя английского языка из Архангельской области, Зайцевой Алёны Владимировны</vt:lpstr>
      <vt:lpstr>Фотография апробатора книги "Метапредметный портфель ученика 4 класса", учителя английского языка из Архангельской области, Зайцевой Алёны Владимировны</vt:lpstr>
      <vt:lpstr>Слайд 24</vt:lpstr>
      <vt:lpstr>Слайд 25</vt:lpstr>
      <vt:lpstr>Песни и стихи</vt:lpstr>
      <vt:lpstr>Песня</vt:lpstr>
      <vt:lpstr>Слайд 28</vt:lpstr>
      <vt:lpstr>Слайд 29</vt:lpstr>
      <vt:lpstr>Стихотворение</vt:lpstr>
      <vt:lpstr>Стихотворение</vt:lpstr>
      <vt:lpstr>Стихотворение</vt:lpstr>
      <vt:lpstr> Ролевая игра </vt:lpstr>
      <vt:lpstr>Мини-проекты на уроках (“Millie” 3 кл)</vt:lpstr>
      <vt:lpstr>Проект</vt:lpstr>
      <vt:lpstr>Проект</vt:lpstr>
      <vt:lpstr>Проект</vt:lpstr>
      <vt:lpstr>Игра</vt:lpstr>
      <vt:lpstr>Игра</vt:lpstr>
      <vt:lpstr>Слайд 40</vt:lpstr>
      <vt:lpstr>Слайд 41</vt:lpstr>
      <vt:lpstr>Фотографии апробатора пособия «Метапредметный портфель ученика 4 класса», учителя английского языка Быкова Владислава Юрьевича, д. Бор, Ленинградская область</vt:lpstr>
      <vt:lpstr>Фотографии апробатора пособия «Метапредметный портфель ученика 4 класса», учителя английского языка Быкова Владислава Юрьевича, д. Бор, Ленинградская область</vt:lpstr>
      <vt:lpstr>Фотографии апробатора пособия «Метапредметный портфель ученика 4 класса», учителя английского языка Быкова Владислава Юрьевича, д. Бор, Ленинградская область</vt:lpstr>
      <vt:lpstr>Необычный формат работы</vt:lpstr>
      <vt:lpstr>Необычный формат работы</vt:lpstr>
      <vt:lpstr>https://www.autodraw.com  Бесплатный сайт-помощник с рисованием различных картинок</vt:lpstr>
      <vt:lpstr>https://www.autodraw.com  Бесплатный сайт-помощник с рисованием различных картинок</vt:lpstr>
      <vt:lpstr>https://www.autodraw.com  Бесплатный сайт-помощник с рисованием различных картинок</vt:lpstr>
      <vt:lpstr>Слайд 50</vt:lpstr>
      <vt:lpstr>https://bubbl.us – бесплатный инструмент для создания mind maps </vt:lpstr>
      <vt:lpstr>https://bubbl.us – бесплатный инструмент для создания mind maps </vt:lpstr>
      <vt:lpstr>Выводы</vt:lpstr>
      <vt:lpstr>Слайд 54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Активизация творческих способностей учащихся на уроках английского языка</dc:title>
  <dc:creator>titul</dc:creator>
  <cp:lastModifiedBy>bae</cp:lastModifiedBy>
  <cp:revision>84</cp:revision>
  <dcterms:created xsi:type="dcterms:W3CDTF">2015-04-13T20:16:33Z</dcterms:created>
  <dcterms:modified xsi:type="dcterms:W3CDTF">2018-03-27T05:51:10Z</dcterms:modified>
</cp:coreProperties>
</file>