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7" r:id="rId2"/>
    <p:sldId id="324" r:id="rId3"/>
    <p:sldId id="290" r:id="rId4"/>
    <p:sldId id="291" r:id="rId5"/>
    <p:sldId id="256" r:id="rId6"/>
    <p:sldId id="258" r:id="rId7"/>
    <p:sldId id="259" r:id="rId8"/>
    <p:sldId id="306" r:id="rId9"/>
    <p:sldId id="307" r:id="rId10"/>
    <p:sldId id="308" r:id="rId11"/>
    <p:sldId id="261" r:id="rId12"/>
    <p:sldId id="262" r:id="rId13"/>
    <p:sldId id="268" r:id="rId14"/>
    <p:sldId id="302" r:id="rId15"/>
    <p:sldId id="303" r:id="rId16"/>
    <p:sldId id="269" r:id="rId17"/>
    <p:sldId id="271" r:id="rId18"/>
    <p:sldId id="309" r:id="rId19"/>
    <p:sldId id="272" r:id="rId20"/>
    <p:sldId id="273" r:id="rId21"/>
    <p:sldId id="275" r:id="rId22"/>
    <p:sldId id="276" r:id="rId23"/>
    <p:sldId id="278" r:id="rId24"/>
    <p:sldId id="263" r:id="rId25"/>
    <p:sldId id="264" r:id="rId26"/>
    <p:sldId id="310" r:id="rId27"/>
    <p:sldId id="265" r:id="rId28"/>
    <p:sldId id="266" r:id="rId29"/>
    <p:sldId id="267" r:id="rId30"/>
    <p:sldId id="277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9" r:id="rId40"/>
    <p:sldId id="292" r:id="rId41"/>
    <p:sldId id="293" r:id="rId42"/>
    <p:sldId id="295" r:id="rId43"/>
    <p:sldId id="296" r:id="rId44"/>
    <p:sldId id="297" r:id="rId45"/>
    <p:sldId id="311" r:id="rId46"/>
    <p:sldId id="312" r:id="rId47"/>
    <p:sldId id="313" r:id="rId48"/>
    <p:sldId id="314" r:id="rId49"/>
    <p:sldId id="315" r:id="rId50"/>
    <p:sldId id="316" r:id="rId51"/>
    <p:sldId id="317" r:id="rId52"/>
    <p:sldId id="318" r:id="rId53"/>
    <p:sldId id="299" r:id="rId54"/>
    <p:sldId id="300" r:id="rId55"/>
    <p:sldId id="301" r:id="rId56"/>
    <p:sldId id="304" r:id="rId57"/>
    <p:sldId id="319" r:id="rId58"/>
    <p:sldId id="320" r:id="rId59"/>
    <p:sldId id="321" r:id="rId60"/>
    <p:sldId id="322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0C04B-5A94-4C54-AF69-8EB67E633108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75A7F-BC91-4FCF-A0EE-45F2411DC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67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94296-F20F-4C3B-A888-A95AB01642D3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1045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hyperlink" Target="http://www.englishteachers.ru/shop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79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517232"/>
            <a:ext cx="3808512" cy="117653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Буров Илья Михайлович,</a:t>
            </a:r>
            <a:endParaRPr lang="en-US" dirty="0" smtClean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ведущий методист издательства «Титул»,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88840"/>
            <a:ext cx="856895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/>
              <a:t>Как интересно провести неделю английского языка: генерируем идеи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tx2"/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0"/>
                <a:tileRect/>
              </a:gradFill>
              <a:effectLst/>
            </a:endParaRPr>
          </a:p>
        </p:txBody>
      </p:sp>
      <p:pic>
        <p:nvPicPr>
          <p:cNvPr id="1026" name="Picture 2" descr="C:\Documents and Settings\bim\Рабочий стол\логотипы\Титул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0"/>
            <a:ext cx="2412305" cy="14678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2613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1734" y="0"/>
            <a:ext cx="53096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8898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872208" cy="2580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96024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 t="1682" b="3807"/>
          <a:stretch>
            <a:fillRect/>
          </a:stretch>
        </p:blipFill>
        <p:spPr bwMode="auto">
          <a:xfrm>
            <a:off x="2555776" y="0"/>
            <a:ext cx="5276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75242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 descr="HEru3SB1_0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0"/>
            <a:ext cx="5122754" cy="686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4624"/>
            <a:ext cx="2135344" cy="2348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5101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 l="26869" t="18176" r="29426" b="6520"/>
          <a:stretch>
            <a:fillRect/>
          </a:stretch>
        </p:blipFill>
        <p:spPr bwMode="auto">
          <a:xfrm>
            <a:off x="2339752" y="108710"/>
            <a:ext cx="4896544" cy="674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75242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 l="26869" t="20391" r="29425" b="4306"/>
          <a:stretch>
            <a:fillRect/>
          </a:stretch>
        </p:blipFill>
        <p:spPr bwMode="auto">
          <a:xfrm>
            <a:off x="2267744" y="0"/>
            <a:ext cx="4896544" cy="674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75242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чтецов: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Прививает любовь к чтению;</a:t>
            </a:r>
          </a:p>
          <a:p>
            <a:r>
              <a:rPr lang="ru-RU" dirty="0" smtClean="0"/>
              <a:t>Развивает умение читать текст в слух;</a:t>
            </a:r>
          </a:p>
          <a:p>
            <a:r>
              <a:rPr lang="ru-RU" dirty="0" smtClean="0"/>
              <a:t>Развивает навыки произношения и фонетические навыки;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Особенности подготовки:</a:t>
            </a:r>
          </a:p>
          <a:p>
            <a:pPr marL="0" indent="0">
              <a:buNone/>
            </a:pPr>
            <a:r>
              <a:rPr lang="ru-RU" dirty="0" smtClean="0"/>
              <a:t>Требует определенного количества репетиций.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55413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“Read Up”, 5 </a:t>
            </a:r>
            <a:r>
              <a:rPr lang="ru-RU" altLang="ru-RU" smtClean="0"/>
              <a:t>класс</a:t>
            </a: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268413"/>
            <a:ext cx="3940175" cy="5448300"/>
          </a:xfrm>
          <a:noFill/>
        </p:spPr>
      </p:pic>
      <p:pic>
        <p:nvPicPr>
          <p:cNvPr id="1536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6938" y="1262063"/>
            <a:ext cx="3908425" cy="5407025"/>
          </a:xfrm>
          <a:noFill/>
        </p:spPr>
      </p:pic>
    </p:spTree>
    <p:extLst>
      <p:ext uri="{BB962C8B-B14F-4D97-AF65-F5344CB8AC3E}">
        <p14:creationId xmlns="" xmlns:p14="http://schemas.microsoft.com/office/powerpoint/2010/main" val="395850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63599"/>
            <a:ext cx="5207817" cy="679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064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“The Ring of the Druids”, </a:t>
            </a:r>
            <a:r>
              <a:rPr lang="ru-RU" dirty="0" smtClean="0"/>
              <a:t>7 – 8 классы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892175"/>
            <a:ext cx="4392613" cy="5827713"/>
          </a:xfrm>
          <a:noFill/>
        </p:spPr>
      </p:pic>
      <p:pic>
        <p:nvPicPr>
          <p:cNvPr id="1946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884238"/>
            <a:ext cx="4238625" cy="5640387"/>
          </a:xfrm>
          <a:noFill/>
        </p:spPr>
      </p:pic>
      <p:sp>
        <p:nvSpPr>
          <p:cNvPr id="7" name="Стрелка вправо 6"/>
          <p:cNvSpPr/>
          <p:nvPr/>
        </p:nvSpPr>
        <p:spPr>
          <a:xfrm rot="8910430">
            <a:off x="8658225" y="4037013"/>
            <a:ext cx="407988" cy="444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3376666">
            <a:off x="8564563" y="5002213"/>
            <a:ext cx="409575" cy="46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534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практические задачи мы перед собой ставим?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altLang="ru-RU" smtClean="0"/>
              <a:t>“Songs and Poems for School”</a:t>
            </a:r>
            <a:endParaRPr lang="ru-RU" altLang="ru-RU" smtClean="0"/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75" y="1006475"/>
            <a:ext cx="4176713" cy="5773738"/>
          </a:xfr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61" b="35606"/>
          <a:stretch/>
        </p:blipFill>
        <p:spPr>
          <a:xfrm>
            <a:off x="323528" y="1250309"/>
            <a:ext cx="8424935" cy="5058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6242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849312"/>
          </a:xfrm>
        </p:spPr>
        <p:txBody>
          <a:bodyPr/>
          <a:lstStyle/>
          <a:p>
            <a:pPr eaLnBrk="1" hangingPunct="1"/>
            <a:r>
              <a:rPr lang="en-US" altLang="ru-RU" smtClean="0"/>
              <a:t>“Robin MacWizard’s Diary”</a:t>
            </a:r>
            <a:r>
              <a:rPr lang="ru-RU" altLang="ru-RU" smtClean="0"/>
              <a:t>, 9 класс</a:t>
            </a:r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077913"/>
            <a:ext cx="4206875" cy="5591175"/>
          </a:xfrm>
          <a:noFill/>
        </p:spPr>
      </p:pic>
      <p:pic>
        <p:nvPicPr>
          <p:cNvPr id="2560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7900" y="1125538"/>
            <a:ext cx="4191000" cy="5543550"/>
          </a:xfrm>
          <a:noFill/>
        </p:spPr>
      </p:pic>
    </p:spTree>
    <p:extLst>
      <p:ext uri="{BB962C8B-B14F-4D97-AF65-F5344CB8AC3E}">
        <p14:creationId xmlns="" xmlns:p14="http://schemas.microsoft.com/office/powerpoint/2010/main" val="326485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5975895" cy="6334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“Songs and Poems for School”</a:t>
            </a:r>
            <a:endParaRPr lang="ru-RU" sz="3600" dirty="0" smtClean="0"/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966788"/>
            <a:ext cx="4103687" cy="5673725"/>
          </a:xfrm>
          <a:noFill/>
        </p:spPr>
      </p:pic>
      <p:pic>
        <p:nvPicPr>
          <p:cNvPr id="2662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981075"/>
            <a:ext cx="4103688" cy="5640388"/>
          </a:xfrm>
          <a:noFill/>
        </p:spPr>
      </p:pic>
    </p:spTree>
    <p:extLst>
      <p:ext uri="{BB962C8B-B14F-4D97-AF65-F5344CB8AC3E}">
        <p14:creationId xmlns="" xmlns:p14="http://schemas.microsoft.com/office/powerpoint/2010/main" val="101058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29523" t="35235" r="29523"/>
          <a:stretch>
            <a:fillRect/>
          </a:stretch>
        </p:blipFill>
        <p:spPr bwMode="auto">
          <a:xfrm>
            <a:off x="0" y="908720"/>
            <a:ext cx="6691254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564904"/>
            <a:ext cx="1922800" cy="2132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16116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Конкурс проектов: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04864"/>
            <a:ext cx="8507288" cy="439248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Начальная школа -  творческие проекты (поделки);</a:t>
            </a:r>
          </a:p>
          <a:p>
            <a:r>
              <a:rPr lang="ru-RU" dirty="0" smtClean="0"/>
              <a:t>Средняя и старшая школа – исследовательские, поисковые и т.д. проекты</a:t>
            </a:r>
          </a:p>
          <a:p>
            <a:pPr marL="0" indent="0">
              <a:buNone/>
            </a:pPr>
            <a:r>
              <a:rPr lang="ru-RU" dirty="0" smtClean="0"/>
              <a:t>Особенности подготовки:</a:t>
            </a:r>
          </a:p>
          <a:p>
            <a:pPr marL="0" indent="0">
              <a:buNone/>
            </a:pPr>
            <a:r>
              <a:rPr lang="ru-RU" dirty="0" smtClean="0"/>
              <a:t>В средней и старшей школе сложно, если группы учащихся </a:t>
            </a:r>
            <a:r>
              <a:rPr lang="ru-RU" dirty="0" err="1" smtClean="0"/>
              <a:t>слабомотивированные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Требует много времени на подготовку у учащихся.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46884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Творческие проекты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r="2897"/>
          <a:stretch>
            <a:fillRect/>
          </a:stretch>
        </p:blipFill>
        <p:spPr bwMode="auto">
          <a:xfrm>
            <a:off x="0" y="1412776"/>
            <a:ext cx="3845326" cy="5445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2774"/>
          <a:stretch>
            <a:fillRect/>
          </a:stretch>
        </p:blipFill>
        <p:spPr bwMode="auto">
          <a:xfrm>
            <a:off x="3851920" y="1411510"/>
            <a:ext cx="3849122" cy="54464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14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4730" y="3717032"/>
            <a:ext cx="1749270" cy="2254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05070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5940152" y="2492896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5015905" cy="683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9210"/>
            <a:ext cx="5057653" cy="67187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708920"/>
            <a:ext cx="1681611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b="46413"/>
          <a:stretch>
            <a:fillRect/>
          </a:stretch>
        </p:blipFill>
        <p:spPr bwMode="auto">
          <a:xfrm>
            <a:off x="-2954" y="2132857"/>
            <a:ext cx="6636898" cy="4725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73335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b="1695"/>
          <a:stretch>
            <a:fillRect/>
          </a:stretch>
        </p:blipFill>
        <p:spPr bwMode="auto">
          <a:xfrm>
            <a:off x="5060075" y="3861048"/>
            <a:ext cx="4083925" cy="27809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5" descr="https://www.englishteachers.ru/uploadedfiles/waresimgs/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132856"/>
            <a:ext cx="1267223" cy="1732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79512" y="116632"/>
            <a:ext cx="4797403" cy="6529882"/>
          </a:xfrm>
          <a:prstGeom prst="rect">
            <a:avLst/>
          </a:prstGeo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115625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Театральные конкурсы: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Конкурс небольших сценок, зарисовок;</a:t>
            </a:r>
          </a:p>
          <a:p>
            <a:r>
              <a:rPr lang="ru-RU" dirty="0" smtClean="0"/>
              <a:t>Конкурс представлений;</a:t>
            </a:r>
          </a:p>
          <a:p>
            <a:r>
              <a:rPr lang="ru-RU" dirty="0" smtClean="0"/>
              <a:t>Постановка представления учениками из разных классов.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Особенности проведения:</a:t>
            </a:r>
          </a:p>
          <a:p>
            <a:r>
              <a:rPr lang="ru-RU" dirty="0" smtClean="0"/>
              <a:t>Требует тщательной подготовки.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59442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66928" cy="1143000"/>
          </a:xfrm>
        </p:spPr>
        <p:txBody>
          <a:bodyPr/>
          <a:lstStyle/>
          <a:p>
            <a:r>
              <a:rPr lang="ru-RU" dirty="0" smtClean="0"/>
              <a:t>Планирование: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u="sng" dirty="0"/>
              <a:t>Цель недели иностранного языка в школе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повышение мотивации учащихся к изучению иностранного </a:t>
            </a:r>
            <a:r>
              <a:rPr lang="ru-RU" dirty="0" smtClean="0"/>
              <a:t>языка.</a:t>
            </a:r>
            <a:endParaRPr lang="en-US" dirty="0" smtClean="0"/>
          </a:p>
          <a:p>
            <a:pPr>
              <a:buNone/>
            </a:pPr>
            <a:r>
              <a:rPr lang="ru-RU" b="1" u="sng" dirty="0" smtClean="0"/>
              <a:t>Задачи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r>
              <a:rPr lang="ru-RU" i="1" dirty="0"/>
              <a:t>Образовательные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формирование коммуникативных компетенций, развитие навыков и умений во всех видах речевой деятельности: </a:t>
            </a:r>
            <a:r>
              <a:rPr lang="ru-RU" dirty="0" err="1"/>
              <a:t>аудировании</a:t>
            </a:r>
            <a:r>
              <a:rPr lang="ru-RU" dirty="0"/>
              <a:t>, чтении, говорении, письме.</a:t>
            </a:r>
            <a:br>
              <a:rPr lang="ru-RU" dirty="0"/>
            </a:br>
            <a:r>
              <a:rPr lang="ru-RU" dirty="0"/>
              <a:t> </a:t>
            </a:r>
            <a:r>
              <a:rPr lang="ru-RU" i="1" dirty="0"/>
              <a:t>Развивающие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совершенствовать навык самостоятельной работы;</a:t>
            </a:r>
            <a:br>
              <a:rPr lang="ru-RU" dirty="0"/>
            </a:br>
            <a:r>
              <a:rPr lang="ru-RU" dirty="0"/>
              <a:t>развивать навык работы в команде;</a:t>
            </a:r>
            <a:br>
              <a:rPr lang="ru-RU" dirty="0"/>
            </a:br>
            <a:r>
              <a:rPr lang="ru-RU" dirty="0"/>
              <a:t>активизировать творческую и проектную деятельность учащихся.</a:t>
            </a:r>
            <a:br>
              <a:rPr lang="ru-RU" dirty="0"/>
            </a:br>
            <a:r>
              <a:rPr lang="ru-RU" dirty="0"/>
              <a:t> </a:t>
            </a:r>
            <a:r>
              <a:rPr lang="ru-RU" i="1" dirty="0"/>
              <a:t>Воспитательные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стимулировать высокий уровень мотивации при изучении английского языка;</a:t>
            </a:r>
            <a:br>
              <a:rPr lang="ru-RU" dirty="0"/>
            </a:br>
            <a:r>
              <a:rPr lang="ru-RU" dirty="0"/>
              <a:t>формировать толерантное отношение к культуре и истории России и зарубежных стран, разных народов, патриотическое воспитание школьников;</a:t>
            </a:r>
            <a:br>
              <a:rPr lang="ru-RU" dirty="0"/>
            </a:br>
            <a:r>
              <a:rPr lang="ru-RU" dirty="0"/>
              <a:t>поддерживать высокий уровень интереса к стране и культуре изучаемого языка.</a:t>
            </a:r>
          </a:p>
        </p:txBody>
      </p:sp>
    </p:spTree>
    <p:extLst>
      <p:ext uri="{BB962C8B-B14F-4D97-AF65-F5344CB8AC3E}">
        <p14:creationId xmlns="" xmlns:p14="http://schemas.microsoft.com/office/powerpoint/2010/main" val="15708353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Театральные постановки способствуют</a:t>
            </a:r>
            <a:r>
              <a:rPr lang="ru-RU" sz="3200" b="1" dirty="0"/>
              <a:t>: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060848"/>
            <a:ext cx="8229600" cy="4569371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развитию </a:t>
            </a:r>
            <a:r>
              <a:rPr lang="ru-RU" dirty="0"/>
              <a:t>социального сознания учащихся;</a:t>
            </a:r>
          </a:p>
          <a:p>
            <a:pPr lvl="0"/>
            <a:r>
              <a:rPr lang="ru-RU" dirty="0"/>
              <a:t>совершенствованию лингвистических способностей;</a:t>
            </a:r>
          </a:p>
          <a:p>
            <a:pPr lvl="0"/>
            <a:r>
              <a:rPr lang="ru-RU" dirty="0"/>
              <a:t>выявлению интересов и потребностей учащихся;</a:t>
            </a:r>
          </a:p>
          <a:p>
            <a:pPr lvl="0"/>
            <a:r>
              <a:rPr lang="ru-RU" dirty="0"/>
              <a:t>стимулированию использованию иностранного языка;</a:t>
            </a:r>
          </a:p>
          <a:p>
            <a:pPr lvl="0"/>
            <a:r>
              <a:rPr lang="ru-RU" dirty="0"/>
              <a:t>увеличение словарного запаса;</a:t>
            </a:r>
          </a:p>
          <a:p>
            <a:pPr lvl="0"/>
            <a:r>
              <a:rPr lang="ru-RU" dirty="0"/>
              <a:t>развитие навыков говорения;</a:t>
            </a:r>
          </a:p>
          <a:p>
            <a:pPr lvl="0"/>
            <a:r>
              <a:rPr lang="ru-RU" dirty="0"/>
              <a:t>улучшению качества речи; </a:t>
            </a:r>
          </a:p>
          <a:p>
            <a:pPr lvl="0"/>
            <a:r>
              <a:rPr lang="ru-RU" dirty="0"/>
              <a:t>снятие «психологического барьера», связанного с боязнью публичных выступлений и страхом совершить ошибку.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155411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22164"/>
            <a:ext cx="4355976" cy="623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52" y="1916832"/>
            <a:ext cx="88430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91680" y="0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Инсценировка</a:t>
            </a:r>
            <a:endParaRPr lang="ru-RU" sz="3200" dirty="0"/>
          </a:p>
        </p:txBody>
      </p:sp>
      <p:pic>
        <p:nvPicPr>
          <p:cNvPr id="8194" name="Picture 2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"/>
            <a:ext cx="1412729" cy="19168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1934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908720"/>
            <a:ext cx="4095237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60" name="Picture 4" descr="https://www.englishteachers.ru/uploadedfiles/waresimgs/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794976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62353"/>
          <a:stretch>
            <a:fillRect/>
          </a:stretch>
        </p:blipFill>
        <p:spPr bwMode="auto">
          <a:xfrm>
            <a:off x="395536" y="3068960"/>
            <a:ext cx="6609402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Импровизация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27728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74159"/>
            <a:ext cx="5112568" cy="628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4984"/>
            <a:ext cx="9144000" cy="328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titul.ru/central/pickup.php?s=www_titul_ru&amp;i=w06m8n9xf1980sp3ndxxkoagsjfz3hiq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25241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91680" y="0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Импровизация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01843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1" y="-27323"/>
            <a:ext cx="4932040" cy="68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1338" y="764704"/>
            <a:ext cx="7132662" cy="578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584176" cy="224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0119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8515" y="-73168"/>
            <a:ext cx="5985485" cy="693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032" y="2564904"/>
            <a:ext cx="8712968" cy="3965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584176" cy="224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3420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1310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Конкурс </a:t>
            </a:r>
            <a:br>
              <a:rPr lang="ru-RU" dirty="0" smtClean="0"/>
            </a:br>
            <a:r>
              <a:rPr lang="ru-RU" dirty="0" smtClean="0"/>
              <a:t>«Пишем письмо другу»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ru-RU" dirty="0" smtClean="0"/>
              <a:t>Помогает развить навыки письма;</a:t>
            </a:r>
          </a:p>
          <a:p>
            <a:r>
              <a:rPr lang="ru-RU" dirty="0" smtClean="0"/>
              <a:t>Не трудно выполнять учащимся;</a:t>
            </a:r>
          </a:p>
          <a:p>
            <a:r>
              <a:rPr lang="ru-RU" dirty="0" smtClean="0"/>
              <a:t>Развивает воображение и творческие способности;</a:t>
            </a:r>
          </a:p>
          <a:p>
            <a:pPr marL="0" indent="0">
              <a:buNone/>
            </a:pPr>
            <a:r>
              <a:rPr lang="ru-RU" dirty="0" smtClean="0"/>
              <a:t>Особенности подготовки:</a:t>
            </a:r>
          </a:p>
          <a:p>
            <a:pPr marL="0" indent="0">
              <a:buNone/>
            </a:pPr>
            <a:r>
              <a:rPr lang="ru-RU" dirty="0" smtClean="0"/>
              <a:t>Требует корректной концепции проведения;</a:t>
            </a:r>
          </a:p>
        </p:txBody>
      </p:sp>
    </p:spTree>
    <p:extLst>
      <p:ext uri="{BB962C8B-B14F-4D97-AF65-F5344CB8AC3E}">
        <p14:creationId xmlns="" xmlns:p14="http://schemas.microsoft.com/office/powerpoint/2010/main" val="3341957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2736"/>
            <a:ext cx="4080053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277412"/>
            <a:ext cx="4020339" cy="530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96952"/>
            <a:ext cx="1547664" cy="184482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Конкурс «Пишем письмо другу»</a:t>
            </a:r>
          </a:p>
        </p:txBody>
      </p:sp>
    </p:spTree>
    <p:extLst>
      <p:ext uri="{BB962C8B-B14F-4D97-AF65-F5344CB8AC3E}">
        <p14:creationId xmlns="" xmlns:p14="http://schemas.microsoft.com/office/powerpoint/2010/main" val="20361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83569" y="0"/>
            <a:ext cx="8240708" cy="6858000"/>
            <a:chOff x="611559" y="0"/>
            <a:chExt cx="8240708" cy="5715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1559" y="0"/>
              <a:ext cx="4162222" cy="5701258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39951" y="0"/>
              <a:ext cx="4712316" cy="5715000"/>
            </a:xfrm>
            <a:prstGeom prst="rect">
              <a:avLst/>
            </a:prstGeom>
          </p:spPr>
        </p:pic>
      </p:grpSp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9444" cy="2132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7857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Проведение «</a:t>
            </a:r>
            <a:r>
              <a:rPr lang="en-US" dirty="0"/>
              <a:t>five o’clock tea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Предложите учащимся найти рецепты и приготовить английские десерты для чаепития;</a:t>
            </a:r>
          </a:p>
          <a:p>
            <a:r>
              <a:rPr lang="ru-RU" dirty="0" smtClean="0"/>
              <a:t>Найдите вместе с учащимися традиции проведения чаепития;</a:t>
            </a:r>
          </a:p>
          <a:p>
            <a:r>
              <a:rPr lang="ru-RU" dirty="0" smtClean="0"/>
              <a:t>Помните о содержании, можно устроить мини-конкурс чтецов, обсудить разработанный группой учащихся проект и т.д.</a:t>
            </a:r>
          </a:p>
          <a:p>
            <a:pPr marL="0" indent="0">
              <a:buNone/>
            </a:pPr>
            <a:r>
              <a:rPr lang="ru-RU" dirty="0" smtClean="0"/>
              <a:t>Главная задача: окунуть учащихся в культуру изучаемого языка.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28137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89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подготовки и проведения: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Процесс подготовки и проведения </a:t>
            </a:r>
            <a:r>
              <a:rPr lang="ru-RU" dirty="0" smtClean="0"/>
              <a:t>недели </a:t>
            </a:r>
            <a:r>
              <a:rPr lang="ru-RU" dirty="0"/>
              <a:t>английского языка проходит </a:t>
            </a:r>
            <a:r>
              <a:rPr lang="ru-RU" dirty="0" smtClean="0"/>
              <a:t>в </a:t>
            </a:r>
            <a:r>
              <a:rPr lang="ru-RU" i="1" dirty="0" smtClean="0"/>
              <a:t>три </a:t>
            </a:r>
            <a:r>
              <a:rPr lang="ru-RU" i="1" dirty="0"/>
              <a:t>этапа</a:t>
            </a:r>
            <a:r>
              <a:rPr lang="ru-RU" dirty="0"/>
              <a:t>:</a:t>
            </a:r>
          </a:p>
          <a:p>
            <a:r>
              <a:rPr lang="ru-RU" dirty="0"/>
              <a:t>первый этап (</a:t>
            </a:r>
            <a:r>
              <a:rPr lang="ru-RU" i="1" dirty="0"/>
              <a:t>подготовительный</a:t>
            </a:r>
            <a:r>
              <a:rPr lang="ru-RU" dirty="0"/>
              <a:t>). На этом этапе </a:t>
            </a:r>
            <a:r>
              <a:rPr lang="ru-RU" dirty="0" smtClean="0"/>
              <a:t>составляется </a:t>
            </a:r>
            <a:r>
              <a:rPr lang="ru-RU" dirty="0"/>
              <a:t>программа проведения предметной недели. План проведения Недели английского языка </a:t>
            </a:r>
            <a:r>
              <a:rPr lang="ru-RU" dirty="0" smtClean="0"/>
              <a:t>должен согласовывается </a:t>
            </a:r>
            <a:r>
              <a:rPr lang="ru-RU" dirty="0"/>
              <a:t>с заместителем директора по учебно-воспитательной работе.</a:t>
            </a:r>
          </a:p>
          <a:p>
            <a:r>
              <a:rPr lang="ru-RU" dirty="0"/>
              <a:t>Второй этап (</a:t>
            </a:r>
            <a:r>
              <a:rPr lang="ru-RU" i="1" dirty="0"/>
              <a:t>проведение предметной недели</a:t>
            </a:r>
            <a:r>
              <a:rPr lang="ru-RU" dirty="0"/>
              <a:t>). При проведении Недели английского языка важно создать атмосферу праздничности, непринужденности. Открытие начинается с </a:t>
            </a:r>
            <a:r>
              <a:rPr lang="ru-RU" dirty="0" smtClean="0"/>
              <a:t>знакомства </a:t>
            </a:r>
            <a:r>
              <a:rPr lang="ru-RU" dirty="0"/>
              <a:t>учащихся с планом проведения мероприятий.</a:t>
            </a:r>
          </a:p>
          <a:p>
            <a:r>
              <a:rPr lang="ru-RU" dirty="0"/>
              <a:t>Третий этап (</a:t>
            </a:r>
            <a:r>
              <a:rPr lang="ru-RU" i="1" dirty="0"/>
              <a:t>заключительный</a:t>
            </a:r>
            <a:r>
              <a:rPr lang="ru-RU" dirty="0"/>
              <a:t>). Этот этап посвящен подведению итогов. По итогам конкурсов проходит награждение учащихся, которые принимали активное участие и показали лучшие результаты.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98356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Проведение дистанционных олимпиад при помощи </a:t>
            </a:r>
            <a:r>
              <a:rPr lang="en-US" sz="3200" dirty="0" smtClean="0"/>
              <a:t>Google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ru-RU" dirty="0" smtClean="0"/>
              <a:t>Создать </a:t>
            </a:r>
            <a:r>
              <a:rPr lang="ru-RU" dirty="0" err="1" smtClean="0"/>
              <a:t>аккаунт</a:t>
            </a:r>
            <a:r>
              <a:rPr lang="ru-RU" dirty="0" smtClean="0"/>
              <a:t> в </a:t>
            </a:r>
            <a:r>
              <a:rPr lang="ru-RU" dirty="0" err="1" smtClean="0"/>
              <a:t>гугл</a:t>
            </a:r>
            <a:r>
              <a:rPr lang="ru-RU" dirty="0" smtClean="0"/>
              <a:t>;</a:t>
            </a:r>
          </a:p>
          <a:p>
            <a:r>
              <a:rPr lang="ru-RU" dirty="0" smtClean="0"/>
              <a:t>Нажимаете кнопку: «Еще»</a:t>
            </a:r>
          </a:p>
          <a:p>
            <a:pPr>
              <a:buNone/>
            </a:pPr>
            <a:r>
              <a:rPr lang="ru-RU" dirty="0" smtClean="0"/>
              <a:t> и разворачиваете меню всех </a:t>
            </a:r>
          </a:p>
          <a:p>
            <a:pPr>
              <a:buNone/>
            </a:pPr>
            <a:r>
              <a:rPr lang="ru-RU" dirty="0" smtClean="0"/>
              <a:t>приложений;</a:t>
            </a:r>
          </a:p>
          <a:p>
            <a:r>
              <a:rPr lang="ru-RU" dirty="0" smtClean="0"/>
              <a:t>Создать опрос (см. </a:t>
            </a:r>
            <a:r>
              <a:rPr lang="ru-RU" dirty="0" err="1" smtClean="0"/>
              <a:t>скиншот</a:t>
            </a:r>
            <a:r>
              <a:rPr lang="ru-RU" dirty="0" smtClean="0"/>
              <a:t>);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https://pp.vk.me/c637218/v637218776/3bdb7/_psvzF5dSBc.jpg"/>
          <p:cNvPicPr>
            <a:picLocks noChangeAspect="1" noChangeArrowheads="1"/>
          </p:cNvPicPr>
          <p:nvPr/>
        </p:nvPicPr>
        <p:blipFill>
          <a:blip r:embed="rId2" cstate="print"/>
          <a:srcRect l="75599" t="11926" b="26650"/>
          <a:stretch>
            <a:fillRect/>
          </a:stretch>
        </p:blipFill>
        <p:spPr bwMode="auto">
          <a:xfrm>
            <a:off x="6169024" y="1988840"/>
            <a:ext cx="2974976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4968552" cy="562074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Проведение дистанционных олимпиад при помощи </a:t>
            </a:r>
            <a:r>
              <a:rPr lang="en-US" sz="3200" dirty="0" smtClean="0"/>
              <a:t>Google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525963"/>
          </a:xfrm>
        </p:spPr>
        <p:txBody>
          <a:bodyPr/>
          <a:lstStyle/>
          <a:p>
            <a:r>
              <a:rPr lang="ru-RU" dirty="0" smtClean="0"/>
              <a:t>Открыть формы;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6" descr="https://pp.vk.me/c637218/v637218776/3bdc1/duZoBfl_KEs.jpg"/>
          <p:cNvPicPr>
            <a:picLocks noChangeAspect="1" noChangeArrowheads="1"/>
          </p:cNvPicPr>
          <p:nvPr/>
        </p:nvPicPr>
        <p:blipFill>
          <a:blip r:embed="rId2" cstate="print"/>
          <a:srcRect l="14175" t="8505" r="20857" b="10226"/>
          <a:stretch>
            <a:fillRect/>
          </a:stretch>
        </p:blipFill>
        <p:spPr bwMode="auto">
          <a:xfrm>
            <a:off x="179512" y="2044195"/>
            <a:ext cx="6157192" cy="4813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Проведение дистанционных олимпиад при помощи </a:t>
            </a:r>
            <a:r>
              <a:rPr lang="en-US" sz="2800" dirty="0" smtClean="0"/>
              <a:t>Google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0178" name="Picture 2" descr="https://pp.vk.me/c637218/v637218776/3bdcb/CNDppDtjUkg.jpg"/>
          <p:cNvPicPr>
            <a:picLocks noChangeAspect="1" noChangeArrowheads="1"/>
          </p:cNvPicPr>
          <p:nvPr/>
        </p:nvPicPr>
        <p:blipFill>
          <a:blip r:embed="rId2" cstate="print"/>
          <a:srcRect t="6029" b="3971"/>
          <a:stretch>
            <a:fillRect/>
          </a:stretch>
        </p:blipFill>
        <p:spPr bwMode="auto">
          <a:xfrm>
            <a:off x="539552" y="1700808"/>
            <a:ext cx="8400256" cy="4725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Проведение дистанционных олимпиад при помощи </a:t>
            </a:r>
            <a:r>
              <a:rPr lang="en-US" sz="3200" dirty="0" smtClean="0"/>
              <a:t>Google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3250" name="Picture 2" descr="https://pp.vk.me/c637218/v637218776/3bdd5/6zCOG-HLos0.jpg"/>
          <p:cNvPicPr>
            <a:picLocks noChangeAspect="1" noChangeArrowheads="1"/>
          </p:cNvPicPr>
          <p:nvPr/>
        </p:nvPicPr>
        <p:blipFill>
          <a:blip r:embed="rId2" cstate="print"/>
          <a:srcRect t="6029" r="4320" b="3971"/>
          <a:stretch>
            <a:fillRect/>
          </a:stretch>
        </p:blipFill>
        <p:spPr bwMode="auto">
          <a:xfrm>
            <a:off x="251520" y="1844824"/>
            <a:ext cx="8199010" cy="48201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Где взять вопросы?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ru-RU" dirty="0" smtClean="0"/>
              <a:t>Составить самостоятельно;</a:t>
            </a:r>
          </a:p>
          <a:p>
            <a:r>
              <a:rPr lang="ru-RU" dirty="0" smtClean="0"/>
              <a:t>Подобрать из готовых пособий;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44720"/>
            <a:ext cx="4536503" cy="641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1" y="0"/>
            <a:ext cx="1547664" cy="210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557811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4619619" cy="646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0" y="0"/>
            <a:ext cx="1624637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807429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5016345" cy="657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0" y="0"/>
            <a:ext cx="1518520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252450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4814940" cy="661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0" y="1"/>
            <a:ext cx="1624637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373187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3948"/>
            <a:ext cx="4746286" cy="674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1" y="1"/>
            <a:ext cx="1836870" cy="2492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82984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15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можно придумать, генерируем идеи: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Какое провести заключительное мероприятие?</a:t>
            </a:r>
          </a:p>
          <a:p>
            <a:pPr>
              <a:buNone/>
            </a:pPr>
            <a:r>
              <a:rPr lang="ru-RU" dirty="0" smtClean="0"/>
              <a:t>Какое предложить творческое мероприятие?</a:t>
            </a:r>
          </a:p>
          <a:p>
            <a:pPr>
              <a:buNone/>
            </a:pPr>
            <a:r>
              <a:rPr lang="ru-RU" dirty="0" smtClean="0"/>
              <a:t>Что сделать в познавательных целях?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7112200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4896544" cy="683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0" y="1"/>
            <a:ext cx="1835696" cy="249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954418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4762350" cy="66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0" y="1"/>
            <a:ext cx="1730754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898101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6" y="1124743"/>
            <a:ext cx="4791160" cy="4453731"/>
          </a:xfrm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562600"/>
            <a:ext cx="5435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Y:\Delo-New\Oblozhki\Titul\Small\Slovohotov_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636912"/>
            <a:ext cx="2592388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5131671" cy="6753225"/>
          </a:xfrm>
          <a:prstGeom prst="rect">
            <a:avLst/>
          </a:prstGeom>
        </p:spPr>
      </p:pic>
      <p:pic>
        <p:nvPicPr>
          <p:cNvPr id="4098" name="Picture 2" descr="Y:\Delo-New\Oblozhki\Titul\Big\Olimp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492896"/>
            <a:ext cx="2416809" cy="3535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983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Y:\Delo-New\Oblozhki\Titul\Big\Olimp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420888"/>
            <a:ext cx="2379712" cy="3481388"/>
          </a:xfrm>
          <a:prstGeom prst="rect">
            <a:avLst/>
          </a:prstGeom>
          <a:noFill/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2659" cy="6701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983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67155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Y:\Delo-New\Oblozhki\Titul\Big\Olimp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331640" cy="19481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983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/>
          <a:lstStyle/>
          <a:p>
            <a:r>
              <a:rPr lang="ru-RU" dirty="0" smtClean="0"/>
              <a:t>Количество идей для мероприятий на неделю английского языка большое количество;</a:t>
            </a:r>
          </a:p>
          <a:p>
            <a:r>
              <a:rPr lang="ru-RU" dirty="0" smtClean="0"/>
              <a:t>Многие конкурсы и мероприятия не сложны в подготовке, если использовать наработки из пособий и учебников;</a:t>
            </a:r>
          </a:p>
          <a:p>
            <a:r>
              <a:rPr lang="ru-RU" dirty="0" smtClean="0"/>
              <a:t>Возможно поддержать интерес к изучению английского языка;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"/>
            <a:ext cx="5015905" cy="683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www.englishteachers.ru/shop</a:t>
            </a:r>
            <a:r>
              <a:rPr lang="en-US" smtClean="0"/>
              <a:t> </a:t>
            </a:r>
            <a:endParaRPr lang="ru-RU" smtClean="0"/>
          </a:p>
        </p:txBody>
      </p:sp>
      <p:pic>
        <p:nvPicPr>
          <p:cNvPr id="37891" name="Содержимое 4" descr="магазин баннер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804988"/>
            <a:ext cx="82296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8936" cy="1143000"/>
          </a:xfrm>
        </p:spPr>
        <p:txBody>
          <a:bodyPr/>
          <a:lstStyle/>
          <a:p>
            <a:r>
              <a:rPr lang="ru-RU" dirty="0" smtClean="0"/>
              <a:t>Новые издания</a:t>
            </a:r>
          </a:p>
        </p:txBody>
      </p:sp>
      <p:pic>
        <p:nvPicPr>
          <p:cNvPr id="38915" name="Содержимое 3" descr="000010050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2348880"/>
            <a:ext cx="2136575" cy="295232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3800" t="22138" r="43074" b="24098"/>
          <a:stretch>
            <a:fillRect/>
          </a:stretch>
        </p:blipFill>
        <p:spPr bwMode="auto">
          <a:xfrm>
            <a:off x="6804248" y="2276872"/>
            <a:ext cx="2339752" cy="310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33922" t="27999" r="43059" b="17079"/>
          <a:stretch>
            <a:fillRect/>
          </a:stretch>
        </p:blipFill>
        <p:spPr bwMode="auto">
          <a:xfrm>
            <a:off x="2195736" y="2276872"/>
            <a:ext cx="236073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33862" t="28000" r="43301" b="17401"/>
          <a:stretch>
            <a:fillRect/>
          </a:stretch>
        </p:blipFill>
        <p:spPr bwMode="auto">
          <a:xfrm>
            <a:off x="4499992" y="2204864"/>
            <a:ext cx="2376264" cy="319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txBody>
          <a:bodyPr/>
          <a:lstStyle/>
          <a:p>
            <a:r>
              <a:rPr lang="ru-RU" dirty="0" smtClean="0"/>
              <a:t>Что можно придумать?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Маленькие хитрости;</a:t>
            </a:r>
          </a:p>
          <a:p>
            <a:r>
              <a:rPr lang="ru-RU" dirty="0" smtClean="0"/>
              <a:t>Песенный конкурс (например «Евровидение»);</a:t>
            </a:r>
          </a:p>
          <a:p>
            <a:r>
              <a:rPr lang="ru-RU" dirty="0" smtClean="0"/>
              <a:t>Конкурс чтецов;</a:t>
            </a:r>
          </a:p>
          <a:p>
            <a:r>
              <a:rPr lang="ru-RU" dirty="0" smtClean="0"/>
              <a:t>Конкурс проектов;</a:t>
            </a:r>
          </a:p>
          <a:p>
            <a:r>
              <a:rPr lang="ru-RU" dirty="0" smtClean="0"/>
              <a:t>Проведение «</a:t>
            </a:r>
            <a:r>
              <a:rPr lang="en-US" dirty="0" smtClean="0"/>
              <a:t>five o’clock tea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Проведение дистанционных олимпиад;</a:t>
            </a:r>
          </a:p>
          <a:p>
            <a:r>
              <a:rPr lang="ru-RU" dirty="0" smtClean="0"/>
              <a:t>Театральные конкурсы;</a:t>
            </a:r>
          </a:p>
          <a:p>
            <a:r>
              <a:rPr lang="ru-RU" dirty="0" smtClean="0"/>
              <a:t>Конкурс: «Пишем письмо другу»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446425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39940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1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2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Песенный конкурс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Пользуются большой популярностью у школьников;</a:t>
            </a:r>
          </a:p>
          <a:p>
            <a:r>
              <a:rPr lang="ru-RU" dirty="0" smtClean="0"/>
              <a:t>Помогают применить иностранный язык в реальной жизненной ситуации;</a:t>
            </a:r>
          </a:p>
          <a:p>
            <a:r>
              <a:rPr lang="ru-RU" dirty="0" smtClean="0"/>
              <a:t>Развивают фонетические навыки учащихся;</a:t>
            </a:r>
          </a:p>
          <a:p>
            <a:r>
              <a:rPr lang="ru-RU" dirty="0" smtClean="0"/>
              <a:t>Могут хорошо завершать неделю английского языка;</a:t>
            </a:r>
          </a:p>
          <a:p>
            <a:pPr marL="0" indent="0">
              <a:buNone/>
            </a:pPr>
            <a:r>
              <a:rPr lang="ru-RU" dirty="0" smtClean="0"/>
              <a:t>Особенности:</a:t>
            </a:r>
          </a:p>
          <a:p>
            <a:r>
              <a:rPr lang="ru-RU" dirty="0" smtClean="0"/>
              <a:t>Не трудно проводить;</a:t>
            </a:r>
          </a:p>
          <a:p>
            <a:r>
              <a:rPr lang="ru-RU" dirty="0" smtClean="0"/>
              <a:t>Требует тщательно спланированного положения о конкурсе и сценария проведения.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4527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5892" y="0"/>
            <a:ext cx="5009111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0"/>
            <a:ext cx="5149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661</Words>
  <Application>Microsoft Office PowerPoint</Application>
  <PresentationFormat>Экран (4:3)</PresentationFormat>
  <Paragraphs>119</Paragraphs>
  <Slides>60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1" baseType="lpstr">
      <vt:lpstr>Тема Office</vt:lpstr>
      <vt:lpstr>Слайд 1</vt:lpstr>
      <vt:lpstr>Какие практические задачи мы перед собой ставим?</vt:lpstr>
      <vt:lpstr>Планирование:</vt:lpstr>
      <vt:lpstr>Этапы подготовки и проведения:</vt:lpstr>
      <vt:lpstr>Что можно придумать, генерируем идеи:</vt:lpstr>
      <vt:lpstr>Что можно придумать?</vt:lpstr>
      <vt:lpstr>Песенный конкурс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Конкурс чтецов:</vt:lpstr>
      <vt:lpstr>“Read Up”, 5 класс</vt:lpstr>
      <vt:lpstr>Слайд 18</vt:lpstr>
      <vt:lpstr>“The Ring of the Druids”, 7 – 8 классы</vt:lpstr>
      <vt:lpstr>“Songs and Poems for School”</vt:lpstr>
      <vt:lpstr>“Robin MacWizard’s Diary”, 9 класс</vt:lpstr>
      <vt:lpstr>“Songs and Poems for School”</vt:lpstr>
      <vt:lpstr>Слайд 23</vt:lpstr>
      <vt:lpstr>Конкурс проектов:</vt:lpstr>
      <vt:lpstr>Творческие проекты</vt:lpstr>
      <vt:lpstr>Слайд 26</vt:lpstr>
      <vt:lpstr>Слайд 27</vt:lpstr>
      <vt:lpstr>Слайд 28</vt:lpstr>
      <vt:lpstr>Театральные конкурсы:</vt:lpstr>
      <vt:lpstr>Театральные постановки способствуют: </vt:lpstr>
      <vt:lpstr>Слайд 31</vt:lpstr>
      <vt:lpstr>Слайд 32</vt:lpstr>
      <vt:lpstr>Слайд 33</vt:lpstr>
      <vt:lpstr>Слайд 34</vt:lpstr>
      <vt:lpstr>Слайд 35</vt:lpstr>
      <vt:lpstr>Конкурс  «Пишем письмо другу»</vt:lpstr>
      <vt:lpstr>Слайд 37</vt:lpstr>
      <vt:lpstr>Слайд 38</vt:lpstr>
      <vt:lpstr>Проведение «five o’clock tea»</vt:lpstr>
      <vt:lpstr>Проведение дистанционных олимпиад при помощи Google</vt:lpstr>
      <vt:lpstr>Проведение дистанционных олимпиад при помощи Google</vt:lpstr>
      <vt:lpstr>Проведение дистанционных олимпиад при помощи Google</vt:lpstr>
      <vt:lpstr>Проведение дистанционных олимпиад при помощи Google</vt:lpstr>
      <vt:lpstr>Где взять вопросы? 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Рефлексия</vt:lpstr>
      <vt:lpstr>Слайд 57</vt:lpstr>
      <vt:lpstr>www.englishteachers.ru/shop </vt:lpstr>
      <vt:lpstr>Новые издания</vt:lpstr>
      <vt:lpstr>Слайд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Ilya</dc:creator>
  <cp:lastModifiedBy>bim</cp:lastModifiedBy>
  <cp:revision>13</cp:revision>
  <dcterms:created xsi:type="dcterms:W3CDTF">2017-02-06T21:08:52Z</dcterms:created>
  <dcterms:modified xsi:type="dcterms:W3CDTF">2018-05-16T05:56:48Z</dcterms:modified>
</cp:coreProperties>
</file>