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7" r:id="rId2"/>
    <p:sldId id="363" r:id="rId3"/>
    <p:sldId id="260" r:id="rId4"/>
    <p:sldId id="261" r:id="rId5"/>
    <p:sldId id="263" r:id="rId6"/>
    <p:sldId id="330" r:id="rId7"/>
    <p:sldId id="331" r:id="rId8"/>
    <p:sldId id="332" r:id="rId9"/>
    <p:sldId id="333" r:id="rId10"/>
    <p:sldId id="334" r:id="rId11"/>
    <p:sldId id="358" r:id="rId12"/>
    <p:sldId id="314" r:id="rId13"/>
    <p:sldId id="328" r:id="rId14"/>
    <p:sldId id="337" r:id="rId15"/>
    <p:sldId id="336" r:id="rId16"/>
    <p:sldId id="315" r:id="rId17"/>
    <p:sldId id="316" r:id="rId18"/>
    <p:sldId id="335" r:id="rId19"/>
    <p:sldId id="338" r:id="rId20"/>
    <p:sldId id="313" r:id="rId21"/>
    <p:sldId id="317" r:id="rId22"/>
    <p:sldId id="353" r:id="rId23"/>
    <p:sldId id="354" r:id="rId24"/>
    <p:sldId id="355" r:id="rId25"/>
    <p:sldId id="318" r:id="rId26"/>
    <p:sldId id="319" r:id="rId27"/>
    <p:sldId id="357" r:id="rId28"/>
    <p:sldId id="340" r:id="rId29"/>
    <p:sldId id="341" r:id="rId30"/>
    <p:sldId id="321" r:id="rId31"/>
    <p:sldId id="327" r:id="rId32"/>
    <p:sldId id="350" r:id="rId33"/>
    <p:sldId id="342" r:id="rId34"/>
    <p:sldId id="343" r:id="rId35"/>
    <p:sldId id="344" r:id="rId36"/>
    <p:sldId id="345" r:id="rId37"/>
    <p:sldId id="329" r:id="rId38"/>
    <p:sldId id="268" r:id="rId39"/>
    <p:sldId id="326" r:id="rId40"/>
    <p:sldId id="356" r:id="rId41"/>
    <p:sldId id="359" r:id="rId42"/>
    <p:sldId id="259" r:id="rId43"/>
    <p:sldId id="360" r:id="rId44"/>
    <p:sldId id="361" r:id="rId45"/>
    <p:sldId id="262" r:id="rId46"/>
    <p:sldId id="362" r:id="rId47"/>
    <p:sldId id="274" r:id="rId48"/>
    <p:sldId id="364" r:id="rId49"/>
    <p:sldId id="365" r:id="rId50"/>
    <p:sldId id="366" r:id="rId51"/>
    <p:sldId id="352" r:id="rId5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60"/>
  </p:normalViewPr>
  <p:slideViewPr>
    <p:cSldViewPr>
      <p:cViewPr varScale="1">
        <p:scale>
          <a:sx n="72" d="100"/>
          <a:sy n="72" d="100"/>
        </p:scale>
        <p:origin x="14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E75FD-C054-4760-B637-3907BECC574B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6E5AC-2B32-4BEB-A6B3-0AA1F9E9E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0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Элегантный абстрактный\Elegan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327576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013176"/>
            <a:ext cx="3643278" cy="115212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4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Элегантный абстрактный\ElegantSli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331913" y="260350"/>
            <a:ext cx="74882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331913" y="1557338"/>
            <a:ext cx="749935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-31750" y="6638925"/>
            <a:ext cx="13350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>
                <a:solidFill>
                  <a:schemeClr val="bg1"/>
                </a:solidFill>
                <a:latin typeface="Baskerville Old Face" pitchFamily="18" charset="0"/>
              </a:rPr>
              <a:t>ProPowerPoint.Ru</a:t>
            </a:r>
            <a:endParaRPr lang="ru-RU" sz="120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4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4355976" y="5229200"/>
            <a:ext cx="4691311" cy="1628800"/>
          </a:xfrm>
        </p:spPr>
        <p:txBody>
          <a:bodyPr/>
          <a:lstStyle/>
          <a:p>
            <a:pPr algn="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Буров Илья Михайлович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ведущий методист издательства</a:t>
            </a:r>
          </a:p>
          <a:p>
            <a:pPr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«Титул»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988840"/>
            <a:ext cx="7056784" cy="1440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Использование игровых технологий при обучении дошкольников английскому языку</a:t>
            </a:r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7" name="Picture 4" descr="Y:\Delo\ОГР\Буров\TIT_Logo_kvadra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-387424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Большинству игр присущи четыре главные черты:</a:t>
            </a:r>
            <a:br>
              <a:rPr lang="ru-RU" sz="3200" i="1" dirty="0"/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921625" cy="5688632"/>
          </a:xfrm>
        </p:spPr>
        <p:txBody>
          <a:bodyPr/>
          <a:lstStyle/>
          <a:p>
            <a:r>
              <a:rPr lang="ru-RU" sz="2800" i="1" dirty="0"/>
              <a:t>свободная развивающая деятельность, предпринимаемая лишь по желанию ребенка, ради удовольствия от самого процесса деятельности, а не только от результата;</a:t>
            </a:r>
          </a:p>
          <a:p>
            <a:endParaRPr lang="ru-RU" sz="2800" i="1" dirty="0"/>
          </a:p>
          <a:p>
            <a:r>
              <a:rPr lang="ru-RU" sz="2800" i="1" dirty="0"/>
              <a:t>творческий, в значительной мере импровизационный, очень активный характер этой деятельности;</a:t>
            </a:r>
          </a:p>
          <a:p>
            <a:endParaRPr lang="ru-RU" sz="2800" i="1" dirty="0"/>
          </a:p>
          <a:p>
            <a:r>
              <a:rPr lang="ru-RU" sz="2800" i="1" dirty="0"/>
              <a:t>эмоциональная приподнятость деятельности, соперничество, состязательность, конкуренция и т.п.;</a:t>
            </a:r>
          </a:p>
          <a:p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Большинству игр присущи четыре главные черты:</a:t>
            </a:r>
            <a:br>
              <a:rPr lang="ru-RU" sz="3200" i="1" dirty="0"/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921625" cy="5688632"/>
          </a:xfrm>
        </p:spPr>
        <p:txBody>
          <a:bodyPr/>
          <a:lstStyle/>
          <a:p>
            <a:r>
              <a:rPr lang="ru-RU" sz="2800" i="1" dirty="0"/>
              <a:t>наличие прямых или косвенных правил, отражающих содержание игры, логическую или временную последовательность ее развития.</a:t>
            </a:r>
          </a:p>
          <a:p>
            <a:endParaRPr lang="ru-RU" sz="2800" i="1" dirty="0"/>
          </a:p>
          <a:p>
            <a:r>
              <a:rPr lang="ru-RU" sz="2800" i="1" dirty="0"/>
              <a:t>При использовании игровых технологий на занятиях необходимо соблюдение следующих условий: соответствие игры учебно-воспитательным целям урока, доступность для учащихся данного возраста, умеренность в использовании игр на уроках.</a:t>
            </a:r>
          </a:p>
          <a:p>
            <a:pPr lvl="0"/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83374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Игровые творческие задания</a:t>
            </a:r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9762" t="2692" r="29910" b="3377"/>
          <a:stretch>
            <a:fillRect/>
          </a:stretch>
        </p:blipFill>
        <p:spPr bwMode="auto">
          <a:xfrm>
            <a:off x="4644008" y="980727"/>
            <a:ext cx="4499992" cy="589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 descr="https://www.englishteachers.ru/uploadedfiles/waresimgs/4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980729"/>
            <a:ext cx="2071130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Игровые задания</a:t>
            </a:r>
            <a:br>
              <a:rPr lang="en-US" sz="3200" b="1" dirty="0">
                <a:solidFill>
                  <a:schemeClr val="bg1"/>
                </a:solidFill>
              </a:rPr>
            </a:br>
            <a:br>
              <a:rPr lang="en-US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336" y="1052736"/>
            <a:ext cx="835866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https://www.englishteachers.ru/uploadedfiles/waresimgs/4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445093" cy="198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4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Игровые задания</a:t>
            </a:r>
            <a:br>
              <a:rPr lang="en-US" sz="3200" b="1" dirty="0">
                <a:solidFill>
                  <a:schemeClr val="bg1"/>
                </a:solidFill>
              </a:rPr>
            </a:br>
            <a:br>
              <a:rPr lang="en-US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1520" y="1557338"/>
            <a:ext cx="8579743" cy="514032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Ловим рыбку</a:t>
            </a:r>
          </a:p>
          <a:p>
            <a:r>
              <a:rPr lang="ru-RU" dirty="0"/>
              <a:t>Приносится «аквариум» (например коробка);</a:t>
            </a:r>
          </a:p>
          <a:p>
            <a:r>
              <a:rPr lang="ru-RU" dirty="0"/>
              <a:t>Заготавливаются разноцветные рыбки;</a:t>
            </a:r>
          </a:p>
          <a:p>
            <a:r>
              <a:rPr lang="ru-RU" dirty="0"/>
              <a:t>Удочки (например китайские палочки);</a:t>
            </a:r>
          </a:p>
          <a:p>
            <a:r>
              <a:rPr lang="ru-RU" dirty="0"/>
              <a:t>Дети ловят рыбку, вылавливая называют ее цвет и слово «</a:t>
            </a:r>
            <a:r>
              <a:rPr lang="en-US" dirty="0"/>
              <a:t>fish</a:t>
            </a:r>
            <a:r>
              <a:rPr lang="ru-RU" dirty="0"/>
              <a:t>», по-английски.</a:t>
            </a:r>
          </a:p>
        </p:txBody>
      </p:sp>
      <p:pic>
        <p:nvPicPr>
          <p:cNvPr id="33796" name="Picture 4" descr="https://www.englishteachers.ru/uploadedfiles/waresimgs/4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445093" cy="1988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0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1295400" y="188640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Игры к заданиям</a:t>
            </a:r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9762" t="985" r="29910" b="1669"/>
          <a:stretch>
            <a:fillRect/>
          </a:stretch>
        </p:blipFill>
        <p:spPr bwMode="auto">
          <a:xfrm>
            <a:off x="827584" y="1044044"/>
            <a:ext cx="4283968" cy="581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4" cstate="print"/>
          <a:srcRect l="30076" t="782" r="30077" b="782"/>
          <a:stretch>
            <a:fillRect/>
          </a:stretch>
        </p:blipFill>
        <p:spPr bwMode="auto">
          <a:xfrm>
            <a:off x="4964210" y="1052736"/>
            <a:ext cx="417979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5" descr="https://www.englishteachers.ru/uploadedfiles/waresimgs/5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1497414" cy="2060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8825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1295400" y="188640"/>
            <a:ext cx="7848600" cy="720080"/>
          </a:xfrm>
        </p:spPr>
        <p:txBody>
          <a:bodyPr>
            <a:noAutofit/>
          </a:bodyPr>
          <a:lstStyle/>
          <a:p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8373" name="Picture 5" descr="https://www.englishteachers.ru/uploadedfiles/waresimgs/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497414" cy="2060848"/>
          </a:xfrm>
          <a:prstGeom prst="rect">
            <a:avLst/>
          </a:prstGeom>
          <a:noFill/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57338"/>
            <a:ext cx="8651751" cy="514032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«Лисицы в лесу»</a:t>
            </a:r>
          </a:p>
          <a:p>
            <a:pPr marL="0" indent="0">
              <a:buNone/>
            </a:pPr>
            <a:r>
              <a:rPr lang="ru-RU" sz="2400" dirty="0"/>
              <a:t>Все движения дети выполняют в образе лисиц, с присущей этим животным пластикой.</a:t>
            </a:r>
          </a:p>
          <a:p>
            <a:pPr marL="0" indent="0">
              <a:buNone/>
            </a:pPr>
            <a:r>
              <a:rPr lang="ru-RU" sz="2400" dirty="0"/>
              <a:t>«Лисицы просыпаются» Лисицы проснулись, посмотрели по сторонам, потянулись, выгнули спинки, сели на пол, потянули ноги-лапы вперед, потянули руки-лапки вперед, зажмурились и открыли глаза.</a:t>
            </a:r>
          </a:p>
          <a:p>
            <a:pPr marL="0" indent="0">
              <a:buNone/>
            </a:pPr>
            <a:r>
              <a:rPr lang="ru-RU" sz="2400" dirty="0"/>
              <a:t>«Лисицы умываются» Лисицы зачерпывают лапками воду и умывают мордочку, затем моют ритмично лапки, хвостик, ушки (повторяют несколько раз).</a:t>
            </a:r>
          </a:p>
          <a:p>
            <a:pPr marL="0" indent="0">
              <a:buNone/>
            </a:pPr>
            <a:r>
              <a:rPr lang="ru-RU" sz="2400" dirty="0"/>
              <a:t>«Лисицы делают зарядку» Лисицы поднимают ритмично руки-лапы, приседают, подпрыгивают, бегают.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1295400" y="188640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Возможности использование пособий в учебных и игровых целях.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64" y="1098196"/>
            <a:ext cx="8424936" cy="575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8" name="Picture 2" descr="https://www.englishteachers.ru/uploadedfiles/waresimgs/4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-1"/>
            <a:ext cx="1288130" cy="1772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1295400" y="188640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Вариант игры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1520" y="1557338"/>
            <a:ext cx="8579743" cy="5140325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/>
              <a:t>Игра-ситуация «Летчики готовы к полету»</a:t>
            </a:r>
          </a:p>
          <a:p>
            <a:pPr marL="0" indent="0">
              <a:buNone/>
            </a:pPr>
            <a:r>
              <a:rPr lang="ru-RU" sz="2400" b="1" dirty="0"/>
              <a:t>Методика проведения. </a:t>
            </a:r>
            <a:r>
              <a:rPr lang="ru-RU" sz="2400" dirty="0"/>
              <a:t>Воспитатель приносит самолет и проводит инсценировку, постепенно вовлекая детей в игру.</a:t>
            </a:r>
          </a:p>
          <a:p>
            <a:pPr marL="0" indent="0">
              <a:buNone/>
            </a:pPr>
            <a:r>
              <a:rPr lang="ru-RU" sz="2400" dirty="0"/>
              <a:t>Сегодня хорошая погода, небо голубое. Самолеты всегда летают в такие погожие деньки. Кто со мной на аэродром? Вот стоят самолеты. (Указать на их самолеты). Давайте осмотрим самолеты, как механики. Все ли с ними в порядке? Надо залить бензин. Залили? Теперь самолеты готовы к полету. Самолеты расправляют крылья. Летчики заводят мотор и самолеты высоко поднимаются над землей! Посмотрим чей пролетел дальше!</a:t>
            </a:r>
          </a:p>
          <a:p>
            <a:pPr marL="0" indent="0">
              <a:buNone/>
            </a:pPr>
            <a:r>
              <a:rPr lang="ru-RU" sz="2800" dirty="0"/>
              <a:t>Дети также могут изобразить самолет и «расправить крылья».</a:t>
            </a:r>
          </a:p>
          <a:p>
            <a:pPr marL="0" indent="0" algn="ctr">
              <a:buNone/>
            </a:pPr>
            <a:endParaRPr lang="ru-RU" sz="2800" dirty="0"/>
          </a:p>
        </p:txBody>
      </p:sp>
      <p:pic>
        <p:nvPicPr>
          <p:cNvPr id="60418" name="Picture 2" descr="https://www.englishteachers.ru/uploadedfiles/waresimgs/4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1"/>
            <a:ext cx="1288130" cy="1772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4792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835696" y="63612"/>
            <a:ext cx="7005464" cy="1143000"/>
          </a:xfrm>
        </p:spPr>
        <p:txBody>
          <a:bodyPr>
            <a:normAutofit fontScale="90000"/>
          </a:bodyPr>
          <a:lstStyle/>
          <a:p>
            <a:r>
              <a:rPr lang="ru-RU" altLang="ru-RU" sz="3600" dirty="0">
                <a:solidFill>
                  <a:schemeClr val="bg1"/>
                </a:solidFill>
              </a:rPr>
              <a:t>Подвижные игры – играем в лошадку</a:t>
            </a:r>
          </a:p>
        </p:txBody>
      </p:sp>
      <p:pic>
        <p:nvPicPr>
          <p:cNvPr id="860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226" y="1610194"/>
            <a:ext cx="3743846" cy="5146751"/>
          </a:xfrm>
          <a:noFill/>
        </p:spPr>
      </p:pic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10194"/>
            <a:ext cx="3744986" cy="51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 descr="https://www.englishteachers.ru/uploadedfiles/waresimgs/49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06699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6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8FBC4E-ECB0-4FF5-A98D-EB1C1C035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3FA9DE-8941-402B-B0E6-29F4BF16F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Нужно ли использовать игры во время занятий с дошкольниками?</a:t>
            </a:r>
          </a:p>
          <a:p>
            <a:r>
              <a:rPr lang="ru-RU" dirty="0"/>
              <a:t>Как игры помогают нам во время занятий с дошкольниками?</a:t>
            </a:r>
          </a:p>
          <a:p>
            <a:r>
              <a:rPr lang="ru-RU" dirty="0"/>
              <a:t>Не отвлекают ли игры от изучения иностранного языка?</a:t>
            </a:r>
          </a:p>
        </p:txBody>
      </p:sp>
    </p:spTree>
    <p:extLst>
      <p:ext uri="{BB962C8B-B14F-4D97-AF65-F5344CB8AC3E}">
        <p14:creationId xmlns:p14="http://schemas.microsoft.com/office/powerpoint/2010/main" val="8755242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Сказочные задания – идем по следу буквы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0158" t="1594" r="29722" b="954"/>
          <a:stretch>
            <a:fillRect/>
          </a:stretch>
        </p:blipFill>
        <p:spPr bwMode="auto">
          <a:xfrm>
            <a:off x="4860032" y="1007598"/>
            <a:ext cx="4283968" cy="585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s://www.englishteachers.ru/uploadedfiles/waresimgs/5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980728"/>
            <a:ext cx="1988201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Сказочные задания – потерянное перышко</a:t>
            </a: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 l="30259" t="1709" r="29722" b="954"/>
          <a:stretch>
            <a:fillRect/>
          </a:stretch>
        </p:blipFill>
        <p:spPr bwMode="auto">
          <a:xfrm>
            <a:off x="4860032" y="999815"/>
            <a:ext cx="4283968" cy="585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4" descr="https://www.englishteachers.ru/uploadedfiles/waresimgs/4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8"/>
            <a:ext cx="2195736" cy="3021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Соедини слово с буквой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Покажи правильную карточку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81A4F48-284B-47FD-870A-7BC875A5C5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218" y="1620552"/>
            <a:ext cx="7600950" cy="5210175"/>
          </a:xfrm>
          <a:noFill/>
        </p:spPr>
      </p:pic>
      <p:pic>
        <p:nvPicPr>
          <p:cNvPr id="13314" name="Picture 2" descr="https://pp.userapi.com/c850624/v850624666/8a72/qPKd4WlF9e0.jpg">
            <a:extLst>
              <a:ext uri="{FF2B5EF4-FFF2-40B4-BE49-F238E27FC236}">
                <a16:creationId xmlns:a16="http://schemas.microsoft.com/office/drawing/2014/main" id="{197527C9-E633-40AE-8AAF-8BC321275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1679" cy="232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8133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47700" y="58589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Съедобное и несъедобное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BE7C0C-5375-4A61-A485-20CBCDD7E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F00402B-0FD2-41E4-91B1-94ECF880A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1" y="1055060"/>
            <a:ext cx="8363718" cy="574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https://pp.userapi.com/c850624/v850624666/8a95/eas-pJ2AL7Y.jpg">
            <a:extLst>
              <a:ext uri="{FF2B5EF4-FFF2-40B4-BE49-F238E27FC236}">
                <a16:creationId xmlns:a16="http://schemas.microsoft.com/office/drawing/2014/main" id="{16DDC286-F800-4293-8F19-20294FE49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8" y="17611"/>
            <a:ext cx="1442458" cy="198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226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47700" y="58589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Создаем игрушки сами!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F78433F-21EB-48FD-888D-CFAE6147C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2" y="1238249"/>
            <a:ext cx="3889375" cy="534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s://pp.userapi.com/c850624/v850624666/8a95/eas-pJ2AL7Y.jpg">
            <a:extLst>
              <a:ext uri="{FF2B5EF4-FFF2-40B4-BE49-F238E27FC236}">
                <a16:creationId xmlns:a16="http://schemas.microsoft.com/office/drawing/2014/main" id="{8ED7F7AD-36BF-4691-9DF3-F59B2C5B37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8" y="19675"/>
            <a:ext cx="1852732" cy="254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9720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Игры с карточками</a:t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730" t="13619" r="22730" b="21704"/>
          <a:stretch>
            <a:fillRect/>
          </a:stretch>
        </p:blipFill>
        <p:spPr bwMode="auto">
          <a:xfrm>
            <a:off x="4427984" y="980728"/>
            <a:ext cx="4716016" cy="314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 cstate="print"/>
          <a:srcRect l="22882" t="13579" r="22882" b="15547"/>
          <a:stretch>
            <a:fillRect/>
          </a:stretch>
        </p:blipFill>
        <p:spPr bwMode="auto">
          <a:xfrm>
            <a:off x="0" y="3446075"/>
            <a:ext cx="4644008" cy="341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5" descr="https://www.englishteachers.ru/uploadedfiles/waresimgs/5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80728"/>
            <a:ext cx="2771800" cy="2012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Игры в курсе</a:t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 cstate="print"/>
          <a:srcRect l="9681" t="2579" r="10071" b="1938"/>
          <a:stretch>
            <a:fillRect/>
          </a:stretch>
        </p:blipFill>
        <p:spPr bwMode="auto">
          <a:xfrm>
            <a:off x="934482" y="1196752"/>
            <a:ext cx="8209518" cy="549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6" name="Picture 4" descr="https://www.englishteachers.ru/uploadedfiles/waresimgs/4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254346" cy="1700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Игры в курсе</a:t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43E7A0D-EB76-499A-9DCB-F416CEFA099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3768" y="1052736"/>
            <a:ext cx="4176464" cy="5742638"/>
          </a:xfrm>
          <a:noFill/>
        </p:spPr>
      </p:pic>
      <p:pic>
        <p:nvPicPr>
          <p:cNvPr id="8194" name="Picture 2" descr="https://pp.userapi.com/c850624/v850624666/8ac6/lKYKauGuwX4.jpg">
            <a:extLst>
              <a:ext uri="{FF2B5EF4-FFF2-40B4-BE49-F238E27FC236}">
                <a16:creationId xmlns:a16="http://schemas.microsoft.com/office/drawing/2014/main" id="{833FFB89-5AAC-48F7-8EEF-CF3376B34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"/>
            <a:ext cx="2134451" cy="293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6637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dirty="0">
                <a:solidFill>
                  <a:schemeClr val="bg1"/>
                </a:solidFill>
              </a:rPr>
              <a:t>Игровые задания</a:t>
            </a:r>
            <a:br>
              <a:rPr lang="ru-RU" altLang="ru-RU" sz="3600" dirty="0">
                <a:solidFill>
                  <a:schemeClr val="bg1"/>
                </a:solidFill>
              </a:rPr>
            </a:br>
            <a:endParaRPr lang="ru-RU" altLang="ru-RU" sz="3600" dirty="0">
              <a:solidFill>
                <a:schemeClr val="bg1"/>
              </a:solidFill>
            </a:endParaRPr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1018" y="1577975"/>
            <a:ext cx="3421062" cy="4724400"/>
          </a:xfrm>
          <a:noFill/>
        </p:spPr>
      </p:pic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57338"/>
            <a:ext cx="3451225" cy="476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www.englishteachers.ru/uploadedfiles/waresimgs/4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38511" cy="2492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66885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>
                <a:solidFill>
                  <a:schemeClr val="bg1"/>
                </a:solidFill>
              </a:rPr>
              <a:t>Игровые задания</a:t>
            </a:r>
            <a:br>
              <a:rPr lang="ru-RU" altLang="ru-RU" sz="4000" dirty="0">
                <a:solidFill>
                  <a:schemeClr val="bg1"/>
                </a:solidFill>
              </a:rPr>
            </a:br>
            <a:endParaRPr lang="ru-RU" altLang="ru-RU" sz="4000" dirty="0">
              <a:solidFill>
                <a:schemeClr val="bg1"/>
              </a:solidFill>
            </a:endParaRPr>
          </a:p>
        </p:txBody>
      </p:sp>
      <p:pic>
        <p:nvPicPr>
          <p:cNvPr id="358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60451" y="1418912"/>
            <a:ext cx="3703637" cy="5124450"/>
          </a:xfrm>
          <a:noFill/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04586"/>
            <a:ext cx="3649662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https://www.englishteachers.ru/uploadedfiles/waresimgs/48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164628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65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848600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Игровые технологии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5472336"/>
          </a:xfrm>
        </p:spPr>
        <p:txBody>
          <a:bodyPr/>
          <a:lstStyle/>
          <a:p>
            <a:pPr>
              <a:buNone/>
            </a:pPr>
            <a:r>
              <a:rPr lang="ru-RU" sz="2400" i="1" dirty="0"/>
              <a:t>Игровые технологии </a:t>
            </a:r>
            <a:r>
              <a:rPr lang="ru-RU" sz="2400" dirty="0"/>
              <a:t>- это образовательные технологии на основе активизации и интенсификации деятельности учащихся. Они представляют собой игровую форму взаимодействия учителя и учащихся через реализацию определенного сюжета: игры, сказки, спектакля, делового общения и включают обширную группу приемов организации образовательного процесса в форме разных педагогических игр.</a:t>
            </a:r>
          </a:p>
          <a:p>
            <a:pPr>
              <a:buNone/>
            </a:pPr>
            <a:r>
              <a:rPr lang="ru-RU" sz="2400" dirty="0"/>
              <a:t>Игра наряду с трудом и ученьем – один из основных видов деятельности человека. По определению, игра – это вид деятельности в условиях ситуаций, направленных на воссоздание и усвоение общественного опыта, в котором складывается и совершенствуется самоуправление поведением.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Ролевые игры </a:t>
            </a:r>
            <a:br>
              <a:rPr lang="en-US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проблемной направленности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11188" y="1340768"/>
            <a:ext cx="7921625" cy="5328320"/>
          </a:xfrm>
        </p:spPr>
        <p:txBody>
          <a:bodyPr/>
          <a:lstStyle/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 l="30158" t="2579" r="30746" b="1938"/>
          <a:stretch>
            <a:fillRect/>
          </a:stretch>
        </p:blipFill>
        <p:spPr bwMode="auto">
          <a:xfrm>
            <a:off x="1115616" y="1340768"/>
            <a:ext cx="3888432" cy="533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4" cstate="print"/>
          <a:srcRect l="30076" t="3125" r="30077" b="3125"/>
          <a:stretch>
            <a:fillRect/>
          </a:stretch>
        </p:blipFill>
        <p:spPr bwMode="auto">
          <a:xfrm>
            <a:off x="4973032" y="1340768"/>
            <a:ext cx="4170968" cy="551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5" descr="https://www.englishteachers.ru/uploadedfiles/waresimgs/4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1360558" cy="1844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Развивающие игры</a:t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5112296"/>
          </a:xfrm>
        </p:spPr>
        <p:txBody>
          <a:bodyPr/>
          <a:lstStyle/>
          <a:p>
            <a:pPr>
              <a:buNone/>
            </a:pPr>
            <a:endParaRPr lang="ru-RU" sz="28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767" y="980728"/>
            <a:ext cx="8368233" cy="573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https://www.englishteachers.ru/uploadedfiles/waresimgs/4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445093" cy="198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Развивающие игры</a:t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5112296"/>
          </a:xfrm>
        </p:spPr>
        <p:txBody>
          <a:bodyPr/>
          <a:lstStyle/>
          <a:p>
            <a:pPr lvl="2"/>
            <a:r>
              <a:rPr lang="ru-RU" sz="2000" dirty="0"/>
              <a:t>Правила игры "Светофор" совсем легкие. Считалкой выбирают водящего, затем рисуют на земле (асфальте) две линии - это дорога. Можно нарисовать дорогу мелом, если у вас асфальтовая площадка - краской, если детвора играет в эту игру часто. На траве можно просто положить две яркие ленточки.</a:t>
            </a:r>
          </a:p>
          <a:p>
            <a:pPr marL="0" indent="0">
              <a:buNone/>
            </a:pPr>
            <a:r>
              <a:rPr lang="ru-RU" sz="2000" dirty="0"/>
              <a:t>Вы можете экспериментально выбрать нужную ширину дороги в зависимости от количества игроков и их возраста. Водящий ребенок стоит на дороге спиной к остальным детям, а играющие стоят цепочкой за проведенной линией. Водящий ребенок называет какой-либо цвет, игроки ищут этот цвет в своей одежде. Если названный цвет есть, то игрок спокойно переходит через дорогу и становится за отчерченную линию. Если же нужного цвета у ребенка нет, то он должен перебежать дорогу так, чтобы водящий не поймал его. Пойманный малыш становится водящим.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32772" name="Picture 4" descr="https://www.englishteachers.ru/uploadedfiles/waresimgs/4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445093" cy="1988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59953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635000"/>
          </a:xfrm>
        </p:spPr>
        <p:txBody>
          <a:bodyPr/>
          <a:lstStyle/>
          <a:p>
            <a:r>
              <a:rPr lang="ru-RU" altLang="ru-RU" sz="2800" b="1" dirty="0">
                <a:solidFill>
                  <a:schemeClr val="bg1"/>
                </a:solidFill>
              </a:rPr>
              <a:t>Игры с мячом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152" y="908050"/>
            <a:ext cx="4105275" cy="5653088"/>
          </a:xfrm>
          <a:noFill/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908050"/>
            <a:ext cx="4119562" cy="567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3205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/>
          <p:nvPr/>
        </p:nvPicPr>
        <p:blipFill>
          <a:blip r:embed="rId3" cstate="print"/>
          <a:srcRect r="1000"/>
          <a:stretch>
            <a:fillRect/>
          </a:stretch>
        </p:blipFill>
        <p:spPr bwMode="auto">
          <a:xfrm>
            <a:off x="1321745" y="1340769"/>
            <a:ext cx="7426719" cy="5167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8313" y="115888"/>
            <a:ext cx="8229600" cy="635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800" b="1" dirty="0">
                <a:solidFill>
                  <a:schemeClr val="bg1"/>
                </a:solidFill>
              </a:rPr>
              <a:t>Фонетические игры</a:t>
            </a:r>
          </a:p>
        </p:txBody>
      </p:sp>
      <p:pic>
        <p:nvPicPr>
          <p:cNvPr id="14338" name="Picture 2" descr="https://pp.userapi.com/c850624/v850624666/8a72/qPKd4WlF9e0.jpg">
            <a:extLst>
              <a:ext uri="{FF2B5EF4-FFF2-40B4-BE49-F238E27FC236}">
                <a16:creationId xmlns:a16="http://schemas.microsoft.com/office/drawing/2014/main" id="{2BC961EE-58F8-43C1-9542-EF2263F0D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9" y="0"/>
            <a:ext cx="1769097" cy="243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4213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336083"/>
            <a:ext cx="4722465" cy="6521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6" descr="https://www.englishteachers.ru/uploadedfiles/waresimgs/5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33148" cy="2522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35205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https://www.englishteachers.ru/uploadedfiles/waresimgs/5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3148" cy="2522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833148" y="1261454"/>
            <a:ext cx="70593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«Игрушечный поезд»</a:t>
            </a:r>
          </a:p>
          <a:p>
            <a:r>
              <a:rPr lang="ru-RU" sz="2400" dirty="0"/>
              <a:t>Закрепление звука </a:t>
            </a:r>
            <a:r>
              <a:rPr lang="en-US" sz="2400" dirty="0"/>
              <a:t>[t]</a:t>
            </a:r>
            <a:r>
              <a:rPr lang="ru-RU" sz="2400" dirty="0"/>
              <a:t>: делая круговые движения руками, произносим </a:t>
            </a:r>
            <a:r>
              <a:rPr lang="en-US" sz="2400" dirty="0"/>
              <a:t>[t-t-t-t-t], </a:t>
            </a:r>
            <a:r>
              <a:rPr lang="ru-RU" sz="2400" dirty="0"/>
              <a:t>а затем «</a:t>
            </a:r>
            <a:r>
              <a:rPr lang="en-US" sz="2400" dirty="0"/>
              <a:t>train-train-train</a:t>
            </a:r>
            <a:r>
              <a:rPr lang="ru-RU" sz="2400" dirty="0"/>
              <a:t>», при этом дети встают в паровозик и продвигаются по классу.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«Паровозик пыхтит»</a:t>
            </a:r>
          </a:p>
          <a:p>
            <a:pPr algn="ctr"/>
            <a:r>
              <a:rPr lang="ru-RU" sz="2400" dirty="0"/>
              <a:t>Закрепление звука </a:t>
            </a:r>
            <a:r>
              <a:rPr lang="en-US" sz="2400" dirty="0"/>
              <a:t>[p]</a:t>
            </a:r>
            <a:r>
              <a:rPr lang="ru-RU" sz="2400" dirty="0"/>
              <a:t>; в отличие от русского звука </a:t>
            </a:r>
            <a:r>
              <a:rPr lang="en-US" sz="2400" dirty="0"/>
              <a:t>[</a:t>
            </a:r>
            <a:r>
              <a:rPr lang="ru-RU" sz="2400" dirty="0"/>
              <a:t>п</a:t>
            </a:r>
            <a:r>
              <a:rPr lang="en-US" sz="2400" dirty="0"/>
              <a:t>]</a:t>
            </a:r>
            <a:r>
              <a:rPr lang="ru-RU" sz="2400" dirty="0"/>
              <a:t> английский звук произносится с придыханием.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260648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solidFill>
                  <a:schemeClr val="bg1"/>
                </a:solidFill>
              </a:rPr>
              <a:t>Фонетические игры</a:t>
            </a:r>
          </a:p>
        </p:txBody>
      </p:sp>
    </p:spTree>
    <p:extLst>
      <p:ext uri="{BB962C8B-B14F-4D97-AF65-F5344CB8AC3E}">
        <p14:creationId xmlns:p14="http://schemas.microsoft.com/office/powerpoint/2010/main" val="8227805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Игра «Реакция»</a:t>
            </a:r>
            <a:br>
              <a:rPr lang="en-US" sz="3200" b="1" dirty="0">
                <a:solidFill>
                  <a:schemeClr val="bg1"/>
                </a:solidFill>
              </a:rPr>
            </a:br>
            <a:br>
              <a:rPr lang="en-US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2772" name="Picture 4" descr="https://www.englishteachers.ru/uploadedfiles/waresimgs/4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445093" cy="1988840"/>
          </a:xfrm>
          <a:prstGeom prst="rect">
            <a:avLst/>
          </a:prstGeom>
          <a:noFill/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5094" y="836712"/>
            <a:ext cx="4192274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300192" y="134076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Дети встают, когда называют их цвет.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Ролевые игры </a:t>
            </a:r>
            <a:br>
              <a:rPr lang="en-US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проблемной направленности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11188" y="1340768"/>
            <a:ext cx="7921625" cy="5328320"/>
          </a:xfrm>
        </p:spPr>
        <p:txBody>
          <a:bodyPr/>
          <a:lstStyle/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340768"/>
            <a:ext cx="896448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Учащиеся </a:t>
            </a:r>
            <a:r>
              <a:rPr lang="ru-RU" sz="2400" b="1" dirty="0"/>
              <a:t>«проживают» ситуацию</a:t>
            </a:r>
            <a:r>
              <a:rPr lang="ru-RU" sz="2400" dirty="0"/>
              <a:t>, принимая на себя </a:t>
            </a:r>
            <a:r>
              <a:rPr lang="ru-RU" sz="2400" b="1" dirty="0"/>
              <a:t>роли </a:t>
            </a:r>
            <a:r>
              <a:rPr lang="ru-RU" sz="2400" dirty="0"/>
              <a:t>персонажей, попавших в эту ситуацию.</a:t>
            </a:r>
          </a:p>
          <a:p>
            <a:endParaRPr lang="ru-RU" dirty="0"/>
          </a:p>
          <a:p>
            <a:r>
              <a:rPr lang="ru-RU" sz="2000" b="1" dirty="0"/>
              <a:t>В задании должны присутствовать:</a:t>
            </a:r>
          </a:p>
          <a:p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/>
              <a:t>проблемная ситуация;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/>
              <a:t>наличие и распределение ролей (легенды ролей);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/>
              <a:t>сюжет ролевой игры;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/>
              <a:t>наличие общей цели у группы;</a:t>
            </a:r>
          </a:p>
          <a:p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 err="1"/>
              <a:t>многоальтернативность</a:t>
            </a:r>
            <a:r>
              <a:rPr lang="ru-RU" dirty="0"/>
              <a:t> решений.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Ролевые игры </a:t>
            </a:r>
            <a:br>
              <a:rPr lang="en-US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проблемной направленности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11188" y="1340768"/>
            <a:ext cx="7921625" cy="5328320"/>
          </a:xfrm>
        </p:spPr>
        <p:txBody>
          <a:bodyPr/>
          <a:lstStyle/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959925"/>
            <a:ext cx="4427984" cy="589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www.englishteachers.ru/uploadedfiles/waresimgs/5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8"/>
            <a:ext cx="1712231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848600" cy="1080120"/>
          </a:xfrm>
        </p:spPr>
        <p:txBody>
          <a:bodyPr>
            <a:noAutofit/>
          </a:bodyPr>
          <a:lstStyle/>
          <a:p>
            <a:pPr lvl="0"/>
            <a:r>
              <a:rPr lang="ru-RU" sz="3200" dirty="0">
                <a:solidFill>
                  <a:schemeClr val="bg1"/>
                </a:solidFill>
              </a:rPr>
              <a:t>Место и роль игровой технологии в учебном процессе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0" y="1844824"/>
            <a:ext cx="8820472" cy="5472336"/>
          </a:xfrm>
        </p:spPr>
        <p:txBody>
          <a:bodyPr/>
          <a:lstStyle/>
          <a:p>
            <a:pPr>
              <a:buNone/>
            </a:pPr>
            <a:r>
              <a:rPr lang="ru-RU" sz="2400" dirty="0"/>
              <a:t> </a:t>
            </a:r>
            <a:r>
              <a:rPr lang="ru-RU" sz="2400" i="1" dirty="0"/>
              <a:t>Функция игры</a:t>
            </a:r>
            <a:r>
              <a:rPr lang="ru-RU" sz="2400" dirty="0"/>
              <a:t> – ее разнообразная полезность, у каждого вида игры своя полезность. </a:t>
            </a:r>
          </a:p>
          <a:p>
            <a:pPr>
              <a:buNone/>
            </a:pPr>
            <a:r>
              <a:rPr lang="ru-RU" sz="2400" i="1" dirty="0"/>
              <a:t>Наиболее важными функциями игры являются:</a:t>
            </a:r>
            <a:endParaRPr lang="ru-RU" sz="2400" dirty="0"/>
          </a:p>
          <a:p>
            <a:r>
              <a:rPr lang="ru-RU" sz="2400" dirty="0"/>
              <a:t>функция толерантной коммуникации,</a:t>
            </a:r>
          </a:p>
          <a:p>
            <a:r>
              <a:rPr lang="ru-RU" sz="2400" dirty="0"/>
              <a:t>функция самореализации человека в игре,</a:t>
            </a:r>
          </a:p>
          <a:p>
            <a:r>
              <a:rPr lang="ru-RU" sz="2400" dirty="0"/>
              <a:t>диагностическая функция игры,</a:t>
            </a:r>
          </a:p>
          <a:p>
            <a:r>
              <a:rPr lang="ru-RU" sz="2400" dirty="0"/>
              <a:t>коммуникативная игра,</a:t>
            </a:r>
          </a:p>
          <a:p>
            <a:r>
              <a:rPr lang="ru-RU" sz="2400" dirty="0" err="1"/>
              <a:t>игротерапевтическая</a:t>
            </a:r>
            <a:r>
              <a:rPr lang="ru-RU" sz="2400" dirty="0"/>
              <a:t> функция игры,</a:t>
            </a:r>
          </a:p>
          <a:p>
            <a:r>
              <a:rPr lang="ru-RU" sz="2400" dirty="0"/>
              <a:t>функция коррекции в игре,</a:t>
            </a:r>
          </a:p>
          <a:p>
            <a:r>
              <a:rPr lang="ru-RU" sz="2400" dirty="0"/>
              <a:t>развлекательная функция игры.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47700" y="58589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Ролевые игры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BE7C0C-5375-4A61-A485-20CBCDD7E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40C8852-B685-421E-9D82-C8565C254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389063"/>
            <a:ext cx="7370763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pp.userapi.com/c850624/v850624666/8ac6/lKYKauGuwX4.jpg">
            <a:extLst>
              <a:ext uri="{FF2B5EF4-FFF2-40B4-BE49-F238E27FC236}">
                <a16:creationId xmlns:a16="http://schemas.microsoft.com/office/drawing/2014/main" id="{55619B4C-6153-44B9-B366-D40065310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"/>
            <a:ext cx="1475655" cy="202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0714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>
            <a:extLst>
              <a:ext uri="{FF2B5EF4-FFF2-40B4-BE49-F238E27FC236}">
                <a16:creationId xmlns:a16="http://schemas.microsoft.com/office/drawing/2014/main" id="{A12B0D89-AC7B-4B74-AC19-B303EABAF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Темы </a:t>
            </a:r>
            <a:r>
              <a:rPr lang="en-US" altLang="ru-RU"/>
              <a:t>Tinkilinki</a:t>
            </a:r>
            <a:endParaRPr lang="ru-RU" altLang="ru-RU"/>
          </a:p>
        </p:txBody>
      </p:sp>
      <p:pic>
        <p:nvPicPr>
          <p:cNvPr id="38915" name="Picture 2" descr="C:\Users\Alexey\Desktop\Seminar\Mobile learning\Screenshot_2018-08-15-00-52-20-204_es.tip.tinkilinki.pro.png">
            <a:extLst>
              <a:ext uri="{FF2B5EF4-FFF2-40B4-BE49-F238E27FC236}">
                <a16:creationId xmlns:a16="http://schemas.microsoft.com/office/drawing/2014/main" id="{38E5DE87-67EC-4D5A-894F-32FECA86B1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900" y="1412875"/>
            <a:ext cx="8704263" cy="4895850"/>
          </a:xfr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4">
            <a:extLst>
              <a:ext uri="{FF2B5EF4-FFF2-40B4-BE49-F238E27FC236}">
                <a16:creationId xmlns:a16="http://schemas.microsoft.com/office/drawing/2014/main" id="{0CC14BA7-EC97-4E17-82C8-F89F47F8F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Мобильное приложение. Знакомство с лексикой</a:t>
            </a:r>
          </a:p>
        </p:txBody>
      </p:sp>
      <p:sp>
        <p:nvSpPr>
          <p:cNvPr id="39939" name="Содержимое 5">
            <a:extLst>
              <a:ext uri="{FF2B5EF4-FFF2-40B4-BE49-F238E27FC236}">
                <a16:creationId xmlns:a16="http://schemas.microsoft.com/office/drawing/2014/main" id="{455D62AC-7CA2-4925-BB5A-E29185866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Анимированные озвученные рисунки;</a:t>
            </a:r>
          </a:p>
          <a:p>
            <a:pPr eaLnBrk="1" hangingPunct="1"/>
            <a:r>
              <a:rPr lang="ru-RU" altLang="ru-RU"/>
              <a:t>Можно повторять сколько угодно раз</a:t>
            </a:r>
          </a:p>
        </p:txBody>
      </p:sp>
      <p:pic>
        <p:nvPicPr>
          <p:cNvPr id="39940" name="Рисунок 6" descr="seasons.png">
            <a:extLst>
              <a:ext uri="{FF2B5EF4-FFF2-40B4-BE49-F238E27FC236}">
                <a16:creationId xmlns:a16="http://schemas.microsoft.com/office/drawing/2014/main" id="{6880C234-7357-411E-877C-B78E5696F0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852738"/>
            <a:ext cx="5868988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>
            <a:extLst>
              <a:ext uri="{FF2B5EF4-FFF2-40B4-BE49-F238E27FC236}">
                <a16:creationId xmlns:a16="http://schemas.microsoft.com/office/drawing/2014/main" id="{DF3CF87C-3531-446D-914C-0D3ACA889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Мобильное приложение. Развитие памяти</a:t>
            </a:r>
          </a:p>
        </p:txBody>
      </p:sp>
      <p:sp>
        <p:nvSpPr>
          <p:cNvPr id="40963" name="Содержимое 2">
            <a:extLst>
              <a:ext uri="{FF2B5EF4-FFF2-40B4-BE49-F238E27FC236}">
                <a16:creationId xmlns:a16="http://schemas.microsoft.com/office/drawing/2014/main" id="{D497E3F9-F3CE-415B-8A99-A3980B4AA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/>
              <a:t>Memory game</a:t>
            </a:r>
          </a:p>
          <a:p>
            <a:pPr eaLnBrk="1" hangingPunct="1"/>
            <a:endParaRPr lang="ru-RU" altLang="ru-RU"/>
          </a:p>
        </p:txBody>
      </p:sp>
      <p:pic>
        <p:nvPicPr>
          <p:cNvPr id="40964" name="Рисунок 3" descr="memory cards.png">
            <a:extLst>
              <a:ext uri="{FF2B5EF4-FFF2-40B4-BE49-F238E27FC236}">
                <a16:creationId xmlns:a16="http://schemas.microsoft.com/office/drawing/2014/main" id="{E6BA213E-3328-4258-80F2-3C13C9AB23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420938"/>
            <a:ext cx="6805612" cy="382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>
            <a:extLst>
              <a:ext uri="{FF2B5EF4-FFF2-40B4-BE49-F238E27FC236}">
                <a16:creationId xmlns:a16="http://schemas.microsoft.com/office/drawing/2014/main" id="{21049D43-D362-4DCD-A8E5-9908D2A85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Мобильное приложение. Понимание на слух</a:t>
            </a:r>
          </a:p>
        </p:txBody>
      </p:sp>
      <p:pic>
        <p:nvPicPr>
          <p:cNvPr id="41987" name="Содержимое 3" descr="listen and tap.png">
            <a:extLst>
              <a:ext uri="{FF2B5EF4-FFF2-40B4-BE49-F238E27FC236}">
                <a16:creationId xmlns:a16="http://schemas.microsoft.com/office/drawing/2014/main" id="{E5E19DA3-DF82-4C6F-8D60-1192461A4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>
            <a:extLst>
              <a:ext uri="{FF2B5EF4-FFF2-40B4-BE49-F238E27FC236}">
                <a16:creationId xmlns:a16="http://schemas.microsoft.com/office/drawing/2014/main" id="{18AA9E06-A04B-45C3-AF55-59489BBF7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Мобильное приложение. Узнавание на скорость</a:t>
            </a:r>
          </a:p>
        </p:txBody>
      </p:sp>
      <p:pic>
        <p:nvPicPr>
          <p:cNvPr id="43011" name="Содержимое 3" descr="hidden animals.png">
            <a:extLst>
              <a:ext uri="{FF2B5EF4-FFF2-40B4-BE49-F238E27FC236}">
                <a16:creationId xmlns:a16="http://schemas.microsoft.com/office/drawing/2014/main" id="{44E0D7E2-9815-4994-9BF9-BDDA4F5627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>
            <a:extLst>
              <a:ext uri="{FF2B5EF4-FFF2-40B4-BE49-F238E27FC236}">
                <a16:creationId xmlns:a16="http://schemas.microsoft.com/office/drawing/2014/main" id="{8CED1C59-6AFE-42AD-A212-EC5DCE269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Мобильное приложение. Моторика</a:t>
            </a:r>
          </a:p>
        </p:txBody>
      </p:sp>
      <p:pic>
        <p:nvPicPr>
          <p:cNvPr id="44035" name="Содержимое 3" descr="coloring page.png">
            <a:extLst>
              <a:ext uri="{FF2B5EF4-FFF2-40B4-BE49-F238E27FC236}">
                <a16:creationId xmlns:a16="http://schemas.microsoft.com/office/drawing/2014/main" id="{CE6489C2-15BC-4CF7-81C6-ABDE32AC29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Игровые технологии</a:t>
            </a:r>
            <a:br>
              <a:rPr lang="en-US" sz="3200" b="1" dirty="0">
                <a:solidFill>
                  <a:schemeClr val="bg1"/>
                </a:solidFill>
              </a:rPr>
            </a:br>
            <a:br>
              <a:rPr lang="en-US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11188" y="1556792"/>
            <a:ext cx="7921625" cy="5112296"/>
          </a:xfrm>
        </p:spPr>
        <p:txBody>
          <a:bodyPr/>
          <a:lstStyle/>
          <a:p>
            <a:pPr>
              <a:buNone/>
            </a:pPr>
            <a:r>
              <a:rPr lang="ru-RU" sz="2400" dirty="0"/>
              <a:t>Обладают безграничными возможностями и потенциалом:</a:t>
            </a:r>
          </a:p>
          <a:p>
            <a:r>
              <a:rPr lang="ru-RU" sz="2400" dirty="0"/>
              <a:t>позволяют применить творческий подход;</a:t>
            </a:r>
          </a:p>
          <a:p>
            <a:r>
              <a:rPr lang="ru-RU" sz="2400" dirty="0"/>
              <a:t>оказывают положительное влияние на характер межличностного общения;</a:t>
            </a:r>
          </a:p>
          <a:p>
            <a:r>
              <a:rPr lang="ru-RU" sz="2400" dirty="0"/>
              <a:t>повышают самооценку;</a:t>
            </a:r>
          </a:p>
          <a:p>
            <a:r>
              <a:rPr lang="ru-RU" sz="2400" dirty="0"/>
              <a:t>повышают уровень коммуникабельности;</a:t>
            </a:r>
          </a:p>
          <a:p>
            <a:r>
              <a:rPr lang="ru-RU" sz="2400" dirty="0"/>
              <a:t>развивают умение противостоять стрессовым ситуациям;</a:t>
            </a:r>
          </a:p>
          <a:p>
            <a:pPr marL="0" indent="0">
              <a:buNone/>
            </a:pPr>
            <a:r>
              <a:rPr lang="ru-RU" sz="2400" dirty="0"/>
              <a:t>Количество игр ограничено только нашей фантазией и целями занятий!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D289F-AF4F-4193-ADFB-01F1363BC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B00E5-1D20-47E1-B5D2-BE8150478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pp.userapi.com/c851524/v851524458/2d557/z1wnnQaHJEs.jpg">
            <a:extLst>
              <a:ext uri="{FF2B5EF4-FFF2-40B4-BE49-F238E27FC236}">
                <a16:creationId xmlns:a16="http://schemas.microsoft.com/office/drawing/2014/main" id="{BF5B1CD8-F2E8-453D-A69E-14BE5D7B5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80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8740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CCA4274-F1D5-4BB3-9EA9-E638515919C6}"/>
              </a:ext>
            </a:extLst>
          </p:cNvPr>
          <p:cNvSpPr/>
          <p:nvPr/>
        </p:nvSpPr>
        <p:spPr>
          <a:xfrm>
            <a:off x="-2136" y="0"/>
            <a:ext cx="9140484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D289F-AF4F-4193-ADFB-01F1363BC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B00E5-1D20-47E1-B5D2-BE8150478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pp.userapi.com/c850016/v850016679/a08f7/eJ0eGkh9Otg.jpg">
            <a:extLst>
              <a:ext uri="{FF2B5EF4-FFF2-40B4-BE49-F238E27FC236}">
                <a16:creationId xmlns:a16="http://schemas.microsoft.com/office/drawing/2014/main" id="{298A7404-2FA4-4617-B54F-5A287D737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6" y="1242046"/>
            <a:ext cx="9140484" cy="519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24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Функции игры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7921625" cy="5328320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Функция толерантной коммуникации.</a:t>
            </a:r>
          </a:p>
          <a:p>
            <a:pPr>
              <a:buNone/>
            </a:pPr>
            <a:r>
              <a:rPr lang="ru-RU" sz="2800" dirty="0"/>
              <a:t>Игры дают возможность моделировать разные ситуации жизни, искать выход из конфликтов, не прибегая к агрессивности, учат разнообразию эмоций в восприятии всего существующего в жизни. И. Кант считал человечество самой коммуникабельностью.</a:t>
            </a:r>
          </a:p>
          <a:p>
            <a:pPr lvl="0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CCA4274-F1D5-4BB3-9EA9-E638515919C6}"/>
              </a:ext>
            </a:extLst>
          </p:cNvPr>
          <p:cNvSpPr/>
          <p:nvPr/>
        </p:nvSpPr>
        <p:spPr>
          <a:xfrm>
            <a:off x="-2136" y="0"/>
            <a:ext cx="9140484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D289F-AF4F-4193-ADFB-01F1363BC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4B00E5-1D20-47E1-B5D2-BE8150478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pp.userapi.com/c847123/v847123996/113eea/MqU2Iv3HYdc.jpg">
            <a:extLst>
              <a:ext uri="{FF2B5EF4-FFF2-40B4-BE49-F238E27FC236}">
                <a16:creationId xmlns:a16="http://schemas.microsoft.com/office/drawing/2014/main" id="{AF5C8BB4-6B4A-4F83-BB69-05D8B78A1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" y="77677"/>
            <a:ext cx="8121848" cy="680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6102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368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Семинар</a:t>
            </a:r>
            <a:br>
              <a:rPr lang="en-US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www.englishteachers.ru/uploads/carousel/seminar_2018_11_30.jpg">
            <a:extLst>
              <a:ext uri="{FF2B5EF4-FFF2-40B4-BE49-F238E27FC236}">
                <a16:creationId xmlns:a16="http://schemas.microsoft.com/office/drawing/2014/main" id="{0A3726B5-FE54-4AF3-8A71-014CAF3C38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4" y="1124744"/>
            <a:ext cx="914400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168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663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Функции игры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107504" y="864704"/>
            <a:ext cx="7921625" cy="5328320"/>
          </a:xfrm>
        </p:spPr>
        <p:txBody>
          <a:bodyPr/>
          <a:lstStyle/>
          <a:p>
            <a:pPr>
              <a:buNone/>
            </a:pPr>
            <a:r>
              <a:rPr lang="ru-RU" sz="2800" b="1" dirty="0"/>
              <a:t>Функция самореализации человека в игре.</a:t>
            </a:r>
          </a:p>
          <a:p>
            <a:pPr>
              <a:buNone/>
            </a:pPr>
            <a:r>
              <a:rPr lang="ru-RU" sz="2800" dirty="0"/>
              <a:t>Это одна из основных функций игры. Для человека игра важна как сфера реализации себя как личности. Именно в этом плане ему важен сам процесс игры, а не ее результат, </a:t>
            </a:r>
            <a:r>
              <a:rPr lang="ru-RU" sz="2800" dirty="0" err="1"/>
              <a:t>конкурентность</a:t>
            </a:r>
            <a:r>
              <a:rPr lang="ru-RU" sz="2800" dirty="0"/>
              <a:t> или достижение какой-либо цели. Процесс игры – это пространство самореализации. Человеческая практика постоянно вводится в игровую ситуацию, чтобы раскрыть возможные или даже имеющиеся проблемы у человека и моделировать их снятие.</a:t>
            </a:r>
          </a:p>
          <a:p>
            <a:pPr lvl="0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Функции игры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34211" y="1080795"/>
            <a:ext cx="7921625" cy="5328320"/>
          </a:xfrm>
        </p:spPr>
        <p:txBody>
          <a:bodyPr/>
          <a:lstStyle/>
          <a:p>
            <a:pPr>
              <a:buNone/>
            </a:pPr>
            <a:r>
              <a:rPr lang="ru-RU" sz="2800" b="1" dirty="0"/>
              <a:t>Коммуникативная игра</a:t>
            </a:r>
          </a:p>
          <a:p>
            <a:pPr>
              <a:buNone/>
            </a:pPr>
            <a:r>
              <a:rPr lang="ru-RU" sz="2800" dirty="0"/>
              <a:t>Игра – деятельность коммуникативная, хотя по чисто игровым правилам и конкретная. Она вводит учащегося в реальный контекст сложнейших человеческих отношений. Любое игровое общество – коллектив, выступающий применительно к каждому игроку как организация и коммуникативное начало, имеющее множество коммуникативных связей. Если игра есть форма общения людей, то вне контактов взаимодействия, взаимопонимания, взаимных уступок никакой игры между ними быть не может.</a:t>
            </a:r>
          </a:p>
          <a:p>
            <a:pPr lvl="0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Функции игры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107504" y="1443609"/>
            <a:ext cx="7921625" cy="5328320"/>
          </a:xfrm>
        </p:spPr>
        <p:txBody>
          <a:bodyPr/>
          <a:lstStyle/>
          <a:p>
            <a:pPr>
              <a:buNone/>
            </a:pPr>
            <a:r>
              <a:rPr lang="ru-RU" sz="2000" b="1" dirty="0"/>
              <a:t>Диагностическая функция игры.</a:t>
            </a:r>
          </a:p>
          <a:p>
            <a:pPr>
              <a:buNone/>
            </a:pPr>
            <a:r>
              <a:rPr lang="ru-RU" sz="2000" dirty="0"/>
              <a:t>Диагностика – способность распознавать, процесс постановки диагноза. Игра обладает предсказуемостью; она </a:t>
            </a:r>
            <a:r>
              <a:rPr lang="ru-RU" sz="2000" dirty="0" err="1"/>
              <a:t>диагностичнее</a:t>
            </a:r>
            <a:r>
              <a:rPr lang="ru-RU" sz="2000" dirty="0"/>
              <a:t>, чем любая другая деятельность человека, во-первых, потому, что индивид ведет себя в игре на максимуме проявлений (интеллект, творчество); во-вторых, игра сама по себе – это особое «поле самовыражения».</a:t>
            </a:r>
          </a:p>
          <a:p>
            <a:pPr>
              <a:buNone/>
            </a:pPr>
            <a:r>
              <a:rPr lang="ru-RU" sz="2000" b="1" dirty="0" err="1"/>
              <a:t>Игротерапевтическая</a:t>
            </a:r>
            <a:r>
              <a:rPr lang="ru-RU" sz="2000" b="1" dirty="0"/>
              <a:t> функция игры.</a:t>
            </a:r>
          </a:p>
          <a:p>
            <a:pPr>
              <a:buNone/>
            </a:pPr>
            <a:r>
              <a:rPr lang="ru-RU" sz="2000" dirty="0"/>
              <a:t>Игра может и должна быть использована для преодоления различных трудностей, возникающих у человека в поведении, в учении, в общении с окружающими. Оценивая терапевтическое значение игровых приемов, Д.Б. </a:t>
            </a:r>
            <a:r>
              <a:rPr lang="ru-RU" sz="2000" dirty="0" err="1"/>
              <a:t>Эльконин</a:t>
            </a:r>
            <a:r>
              <a:rPr lang="ru-RU" sz="2000" dirty="0"/>
              <a:t> писал, что эффект игровой терапии определяется практикой новых социальных отношений, которые получает ребенок в ролевой игре.</a:t>
            </a:r>
          </a:p>
          <a:p>
            <a:pPr lvl="0"/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Элегантный абстрактный\Elegant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Функции игры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92695" y="917340"/>
            <a:ext cx="7921625" cy="5688632"/>
          </a:xfrm>
        </p:spPr>
        <p:txBody>
          <a:bodyPr/>
          <a:lstStyle/>
          <a:p>
            <a:pPr>
              <a:buNone/>
            </a:pPr>
            <a:r>
              <a:rPr lang="ru-RU" sz="2000" b="1" dirty="0"/>
              <a:t>Функция коррекции в игре.</a:t>
            </a:r>
          </a:p>
          <a:p>
            <a:pPr>
              <a:buNone/>
            </a:pPr>
            <a:r>
              <a:rPr lang="ru-RU" sz="2000" i="1" dirty="0"/>
              <a:t>Психологическая коррекции в игре происходит естественно, если все учащиеся усвоили правила и сюжет игры, если каждый участник игры хорошо знает не только свою роль, но и роли своих партнеров, если процесс и цель игры их объединяют. Коррекционные игры способны оказать помощь учащимся с отклоняющимся поведением, помочь им справиться с переживаниями, препятствующими их нормальному самочувствию и общению со сверстниками в группе.</a:t>
            </a:r>
          </a:p>
          <a:p>
            <a:pPr>
              <a:buNone/>
            </a:pPr>
            <a:r>
              <a:rPr lang="ru-RU" sz="2000" b="1" dirty="0"/>
              <a:t>Развлекательная функция игры.</a:t>
            </a:r>
          </a:p>
          <a:p>
            <a:pPr>
              <a:buNone/>
            </a:pPr>
            <a:r>
              <a:rPr lang="ru-RU" sz="2000" i="1" dirty="0"/>
              <a:t>Развлечение – это влечение к разнообразной деятельности. Развлекательная функция игры связана с созданием определенного комфорта, благоприятной атмосферы, душевной радости как защитных механизмов, т.е. стабилизации личности, реализации уровней ее притязаний. Развлечение в играх – поиск. Игра обладает магией, способной давать пищу фантазии, выводящей на развлекательность.</a:t>
            </a:r>
          </a:p>
          <a:p>
            <a:pPr lvl="0"/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</p:bldLst>
  </p:timing>
</p:sld>
</file>

<file path=ppt/theme/theme1.xml><?xml version="1.0" encoding="utf-8"?>
<a:theme xmlns:a="http://schemas.openxmlformats.org/drawingml/2006/main" name="Elegant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Elegant</Template>
  <TotalTime>8276</TotalTime>
  <Words>1017</Words>
  <Application>Microsoft Office PowerPoint</Application>
  <PresentationFormat>Экран (4:3)</PresentationFormat>
  <Paragraphs>129</Paragraphs>
  <Slides>51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8" baseType="lpstr">
      <vt:lpstr>Arial</vt:lpstr>
      <vt:lpstr>Arial Black</vt:lpstr>
      <vt:lpstr>Ariston</vt:lpstr>
      <vt:lpstr>Baskerville Old Face</vt:lpstr>
      <vt:lpstr>Calibri</vt:lpstr>
      <vt:lpstr>Times New Roman</vt:lpstr>
      <vt:lpstr>Elegant</vt:lpstr>
      <vt:lpstr>Презентация PowerPoint</vt:lpstr>
      <vt:lpstr>Презентация PowerPoint</vt:lpstr>
      <vt:lpstr>Игровые технологии</vt:lpstr>
      <vt:lpstr>Место и роль игровой технологии в учебном процессе</vt:lpstr>
      <vt:lpstr>Функции игры</vt:lpstr>
      <vt:lpstr>Функции игры</vt:lpstr>
      <vt:lpstr>Функции игры</vt:lpstr>
      <vt:lpstr>Функции игры</vt:lpstr>
      <vt:lpstr>Функции игры</vt:lpstr>
      <vt:lpstr>Большинству игр присущи четыре главные черты: </vt:lpstr>
      <vt:lpstr>Большинству игр присущи четыре главные черты: </vt:lpstr>
      <vt:lpstr>Игровые творческие задания</vt:lpstr>
      <vt:lpstr>Игровые задания  </vt:lpstr>
      <vt:lpstr>Игровые задания  </vt:lpstr>
      <vt:lpstr>Игры к заданиям</vt:lpstr>
      <vt:lpstr>Презентация PowerPoint</vt:lpstr>
      <vt:lpstr>Возможности использование пособий в учебных и игровых целях.</vt:lpstr>
      <vt:lpstr>Вариант игры</vt:lpstr>
      <vt:lpstr>Подвижные игры – играем в лошадку</vt:lpstr>
      <vt:lpstr>Сказочные задания – идем по следу буквы</vt:lpstr>
      <vt:lpstr>Сказочные задания – потерянное перышко</vt:lpstr>
      <vt:lpstr>Соедини слово с буквой Покажи правильную карточку</vt:lpstr>
      <vt:lpstr>Съедобное и несъедобное</vt:lpstr>
      <vt:lpstr>Создаем игрушки сами!</vt:lpstr>
      <vt:lpstr>Игры с карточками </vt:lpstr>
      <vt:lpstr>Игры в курсе </vt:lpstr>
      <vt:lpstr>Игры в курсе </vt:lpstr>
      <vt:lpstr>Игровые задания </vt:lpstr>
      <vt:lpstr>Игровые задания </vt:lpstr>
      <vt:lpstr>Ролевые игры  проблемной направленности</vt:lpstr>
      <vt:lpstr>Развивающие игры </vt:lpstr>
      <vt:lpstr>Развивающие игры </vt:lpstr>
      <vt:lpstr>Игры с мячом</vt:lpstr>
      <vt:lpstr>Презентация PowerPoint</vt:lpstr>
      <vt:lpstr>Презентация PowerPoint</vt:lpstr>
      <vt:lpstr>Презентация PowerPoint</vt:lpstr>
      <vt:lpstr>Игра «Реакция»  </vt:lpstr>
      <vt:lpstr>Ролевые игры  проблемной направленности</vt:lpstr>
      <vt:lpstr>Ролевые игры  проблемной направленности</vt:lpstr>
      <vt:lpstr>Ролевые игры</vt:lpstr>
      <vt:lpstr>Темы Tinkilinki</vt:lpstr>
      <vt:lpstr>Мобильное приложение. Знакомство с лексикой</vt:lpstr>
      <vt:lpstr>Мобильное приложение. Развитие памяти</vt:lpstr>
      <vt:lpstr>Мобильное приложение. Понимание на слух</vt:lpstr>
      <vt:lpstr>Мобильное приложение. Узнавание на скорость</vt:lpstr>
      <vt:lpstr>Мобильное приложение. Моторика</vt:lpstr>
      <vt:lpstr>Игровые технологии  </vt:lpstr>
      <vt:lpstr>Презентация PowerPoint</vt:lpstr>
      <vt:lpstr>Презентация PowerPoint</vt:lpstr>
      <vt:lpstr>Презентация PowerPoint</vt:lpstr>
      <vt:lpstr>Семинар </vt:lpstr>
    </vt:vector>
  </TitlesOfParts>
  <Company>TITUL PUBLISHERS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Абстрактный</dc:subject>
  <dc:creator>bim</dc:creator>
  <dc:description>http://propowerpoint.ru - Бесплатные шаблоны для презентаций. Полезные советы и уроки PowerPoint .</dc:description>
  <cp:lastModifiedBy>Pupsik</cp:lastModifiedBy>
  <cp:revision>272</cp:revision>
  <dcterms:created xsi:type="dcterms:W3CDTF">2014-09-24T05:28:12Z</dcterms:created>
  <dcterms:modified xsi:type="dcterms:W3CDTF">2018-10-30T20:10:28Z</dcterms:modified>
</cp:coreProperties>
</file>