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sldIdLst>
    <p:sldId id="256" r:id="rId2"/>
    <p:sldId id="388" r:id="rId3"/>
    <p:sldId id="357" r:id="rId4"/>
    <p:sldId id="356" r:id="rId5"/>
    <p:sldId id="327" r:id="rId6"/>
    <p:sldId id="360" r:id="rId7"/>
    <p:sldId id="297" r:id="rId8"/>
    <p:sldId id="279" r:id="rId9"/>
    <p:sldId id="358" r:id="rId10"/>
    <p:sldId id="375" r:id="rId11"/>
    <p:sldId id="288" r:id="rId12"/>
    <p:sldId id="305" r:id="rId13"/>
    <p:sldId id="270" r:id="rId14"/>
    <p:sldId id="272" r:id="rId15"/>
    <p:sldId id="275" r:id="rId16"/>
    <p:sldId id="276" r:id="rId17"/>
    <p:sldId id="287" r:id="rId18"/>
    <p:sldId id="303" r:id="rId19"/>
    <p:sldId id="312" r:id="rId20"/>
    <p:sldId id="318" r:id="rId21"/>
    <p:sldId id="331" r:id="rId22"/>
    <p:sldId id="332" r:id="rId23"/>
    <p:sldId id="333" r:id="rId24"/>
    <p:sldId id="376" r:id="rId25"/>
    <p:sldId id="334" r:id="rId26"/>
    <p:sldId id="377" r:id="rId27"/>
    <p:sldId id="378" r:id="rId28"/>
    <p:sldId id="335" r:id="rId29"/>
    <p:sldId id="336" r:id="rId30"/>
    <p:sldId id="337" r:id="rId31"/>
    <p:sldId id="338" r:id="rId32"/>
    <p:sldId id="339" r:id="rId33"/>
    <p:sldId id="340" r:id="rId34"/>
    <p:sldId id="341" r:id="rId35"/>
    <p:sldId id="362" r:id="rId36"/>
    <p:sldId id="363" r:id="rId37"/>
    <p:sldId id="364" r:id="rId38"/>
    <p:sldId id="365" r:id="rId39"/>
    <p:sldId id="398" r:id="rId40"/>
    <p:sldId id="399" r:id="rId41"/>
    <p:sldId id="366" r:id="rId42"/>
    <p:sldId id="379" r:id="rId43"/>
    <p:sldId id="367" r:id="rId44"/>
    <p:sldId id="381" r:id="rId45"/>
    <p:sldId id="380" r:id="rId46"/>
    <p:sldId id="328" r:id="rId47"/>
    <p:sldId id="329" r:id="rId48"/>
    <p:sldId id="330" r:id="rId49"/>
    <p:sldId id="371" r:id="rId50"/>
    <p:sldId id="351" r:id="rId51"/>
    <p:sldId id="361" r:id="rId52"/>
    <p:sldId id="372" r:id="rId53"/>
    <p:sldId id="373" r:id="rId54"/>
    <p:sldId id="354" r:id="rId55"/>
    <p:sldId id="355" r:id="rId56"/>
    <p:sldId id="352" r:id="rId57"/>
    <p:sldId id="353" r:id="rId58"/>
    <p:sldId id="368" r:id="rId59"/>
    <p:sldId id="369" r:id="rId60"/>
    <p:sldId id="382" r:id="rId61"/>
    <p:sldId id="383" r:id="rId62"/>
    <p:sldId id="391" r:id="rId63"/>
    <p:sldId id="392" r:id="rId64"/>
    <p:sldId id="394" r:id="rId65"/>
    <p:sldId id="395" r:id="rId66"/>
    <p:sldId id="393" r:id="rId67"/>
    <p:sldId id="319" r:id="rId68"/>
    <p:sldId id="359" r:id="rId69"/>
    <p:sldId id="374" r:id="rId70"/>
    <p:sldId id="396" r:id="rId71"/>
    <p:sldId id="397" r:id="rId72"/>
    <p:sldId id="389" r:id="rId73"/>
    <p:sldId id="390" r:id="rId74"/>
    <p:sldId id="320" r:id="rId7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87" autoAdjust="0"/>
    <p:restoredTop sz="94129" autoAdjust="0"/>
  </p:normalViewPr>
  <p:slideViewPr>
    <p:cSldViewPr>
      <p:cViewPr varScale="1">
        <p:scale>
          <a:sx n="93" d="100"/>
          <a:sy n="93" d="100"/>
        </p:scale>
        <p:origin x="-91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02B0BE-57BE-4B8E-AC45-A8AF822E5F95}" type="datetimeFigureOut">
              <a:rPr lang="ru-RU" smtClean="0"/>
              <a:pPr/>
              <a:t>14.06.2018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253B45-D0D3-4B71-9C97-7B37D4405B00}" type="slidenum">
              <a:rPr lang="ru-RU" smtClean="0"/>
              <a:pPr/>
              <a:t>‹#›</a:t>
            </a:fld>
            <a:endParaRPr lang="ru-RU"/>
          </a:p>
        </p:txBody>
      </p:sp>
    </p:spTree>
    <p:extLst>
      <p:ext uri="{BB962C8B-B14F-4D97-AF65-F5344CB8AC3E}">
        <p14:creationId xmlns:p14="http://schemas.microsoft.com/office/powerpoint/2010/main" xmlns="" val="2842811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ru.wikipedia.org/wiki/5_%D0%BC%D0%B0%D1%8F"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ru.wikipedia.org/wiki/%D0%93%D1%8E%D0%B9%D1%81" TargetMode="External"/><Relationship Id="rId4" Type="http://schemas.openxmlformats.org/officeDocument/2006/relationships/hyperlink" Target="http://ru.wikipedia.org/wiki/1634_%D0%B3%D0%BE%D0%B4"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dirty="0" smtClean="0"/>
              <a:t>расширение общего лингвистического кругозора младшего школьника;</a:t>
            </a:r>
            <a:br>
              <a:rPr lang="ru-RU" dirty="0" smtClean="0"/>
            </a:br>
            <a:r>
              <a:rPr lang="ru-RU" dirty="0" smtClean="0"/>
              <a:t/>
            </a:r>
            <a:br>
              <a:rPr lang="ru-RU" dirty="0" smtClean="0"/>
            </a:br>
            <a:r>
              <a:rPr lang="ru-RU" dirty="0" smtClean="0"/>
              <a:t>развитие познавательной, эмоциональной и волевой сфер младшего школьника; формирование мотивации к изучению иностранного языка;</a:t>
            </a:r>
          </a:p>
          <a:p>
            <a:endParaRPr lang="ru-RU" dirty="0"/>
          </a:p>
        </p:txBody>
      </p:sp>
      <p:sp>
        <p:nvSpPr>
          <p:cNvPr id="4" name="Номер слайда 3"/>
          <p:cNvSpPr>
            <a:spLocks noGrp="1"/>
          </p:cNvSpPr>
          <p:nvPr>
            <p:ph type="sldNum" sz="quarter" idx="10"/>
          </p:nvPr>
        </p:nvSpPr>
        <p:spPr/>
        <p:txBody>
          <a:bodyPr/>
          <a:lstStyle/>
          <a:p>
            <a:fld id="{E6112DBD-7BBE-664B-9AAA-7FD99D409A6D}" type="slidenum">
              <a:rPr lang="ru-RU" smtClean="0"/>
              <a:pPr/>
              <a:t>11</a:t>
            </a:fld>
            <a:endParaRPr lang="ru-RU"/>
          </a:p>
        </p:txBody>
      </p:sp>
    </p:spTree>
    <p:extLst>
      <p:ext uri="{BB962C8B-B14F-4D97-AF65-F5344CB8AC3E}">
        <p14:creationId xmlns:p14="http://schemas.microsoft.com/office/powerpoint/2010/main" xmlns="" val="3234854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Сюжет обеспечивает коммуникативно  психологическую адаптацию младших школьников к новому языковому миру для преодоления в дальнейшем психологического барьера и использования иностранного языка как средства общения</a:t>
            </a:r>
          </a:p>
          <a:p>
            <a:endParaRPr lang="ru-RU" dirty="0" smtClean="0"/>
          </a:p>
          <a:p>
            <a:r>
              <a:rPr lang="ru-RU" dirty="0" smtClean="0"/>
              <a:t>Однако культура иногда выступает не только как средство объединения, идентификации, но и как орудие разобщения людей. Например, в средневековой России иностранца сначала называли немец, то есть "немой", не владеющий языком, затем иностранного гостя стали именовать чужеземец, то есть "чужой среди своих". И, наконец, когда национальное сознание позволило сгладить это противопоставление "свои-чужие", появился иностранец. </a:t>
            </a:r>
            <a:endParaRPr lang="ru-RU" dirty="0"/>
          </a:p>
        </p:txBody>
      </p:sp>
      <p:sp>
        <p:nvSpPr>
          <p:cNvPr id="4" name="Номер слайда 3"/>
          <p:cNvSpPr>
            <a:spLocks noGrp="1"/>
          </p:cNvSpPr>
          <p:nvPr>
            <p:ph type="sldNum" sz="quarter" idx="10"/>
          </p:nvPr>
        </p:nvSpPr>
        <p:spPr/>
        <p:txBody>
          <a:bodyPr/>
          <a:lstStyle/>
          <a:p>
            <a:fld id="{E6112DBD-7BBE-664B-9AAA-7FD99D409A6D}" type="slidenum">
              <a:rPr lang="ru-RU" smtClean="0"/>
              <a:pPr/>
              <a:t>13</a:t>
            </a:fld>
            <a:endParaRPr lang="ru-RU"/>
          </a:p>
        </p:txBody>
      </p:sp>
    </p:spTree>
    <p:extLst>
      <p:ext uri="{BB962C8B-B14F-4D97-AF65-F5344CB8AC3E}">
        <p14:creationId xmlns:p14="http://schemas.microsoft.com/office/powerpoint/2010/main" xmlns="" val="1522194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Фоновая лексика, реалии.</a:t>
            </a:r>
            <a:endParaRPr lang="ru-RU" dirty="0"/>
          </a:p>
        </p:txBody>
      </p:sp>
      <p:sp>
        <p:nvSpPr>
          <p:cNvPr id="4" name="Номер слайда 3"/>
          <p:cNvSpPr>
            <a:spLocks noGrp="1"/>
          </p:cNvSpPr>
          <p:nvPr>
            <p:ph type="sldNum" sz="quarter" idx="10"/>
          </p:nvPr>
        </p:nvSpPr>
        <p:spPr/>
        <p:txBody>
          <a:bodyPr/>
          <a:lstStyle/>
          <a:p>
            <a:fld id="{E6112DBD-7BBE-664B-9AAA-7FD99D409A6D}" type="slidenum">
              <a:rPr lang="ru-RU" smtClean="0"/>
              <a:pPr/>
              <a:t>14</a:t>
            </a:fld>
            <a:endParaRPr lang="ru-RU"/>
          </a:p>
        </p:txBody>
      </p:sp>
    </p:spTree>
    <p:extLst>
      <p:ext uri="{BB962C8B-B14F-4D97-AF65-F5344CB8AC3E}">
        <p14:creationId xmlns:p14="http://schemas.microsoft.com/office/powerpoint/2010/main" xmlns="" val="2788592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Первоначально флаг использовался только на море как военными, так и торговыми кораблями обеих стран. </a:t>
            </a:r>
            <a:r>
              <a:rPr lang="ru-RU" dirty="0" smtClean="0">
                <a:hlinkClick r:id="rId3" tooltip="5 мая"/>
              </a:rPr>
              <a:t>5 мая</a:t>
            </a:r>
            <a:r>
              <a:rPr lang="ru-RU" dirty="0" smtClean="0"/>
              <a:t> </a:t>
            </a:r>
            <a:r>
              <a:rPr lang="ru-RU" dirty="0" smtClean="0">
                <a:hlinkClick r:id="rId4" tooltip="1634 год"/>
              </a:rPr>
              <a:t>1634 года</a:t>
            </a:r>
            <a:r>
              <a:rPr lang="ru-RU" dirty="0" smtClean="0"/>
              <a:t> его было предписано использовать только военным судам в качестве </a:t>
            </a:r>
            <a:r>
              <a:rPr lang="ru-RU" dirty="0" smtClean="0">
                <a:hlinkClick r:id="rId5" tooltip="Гюйс"/>
              </a:rPr>
              <a:t>гюйса</a:t>
            </a:r>
            <a:r>
              <a:rPr lang="ru-RU" dirty="0" smtClean="0"/>
              <a:t> (отсюда и его обиходное наименование «</a:t>
            </a:r>
            <a:r>
              <a:rPr lang="ru-RU" dirty="0" err="1" smtClean="0"/>
              <a:t>Юнион</a:t>
            </a:r>
            <a:r>
              <a:rPr lang="ru-RU" dirty="0" smtClean="0"/>
              <a:t> Джек» — </a:t>
            </a:r>
            <a:r>
              <a:rPr lang="ru-RU" i="1" dirty="0" smtClean="0"/>
              <a:t>«</a:t>
            </a:r>
            <a:r>
              <a:rPr lang="ru-RU" i="1" dirty="0" err="1" smtClean="0"/>
              <a:t>Jack</a:t>
            </a:r>
            <a:r>
              <a:rPr lang="ru-RU" i="1" dirty="0" smtClean="0"/>
              <a:t>»</a:t>
            </a:r>
            <a:r>
              <a:rPr lang="ru-RU" dirty="0" smtClean="0"/>
              <a:t> по-английски — носовой флаг корабля или судна), в то время как торговые суда должны были поднимать флаги святого Георга (английские) или святого Андрея (шотландские). При этом наземные войска продолжали использовать знамёна своих стран</a:t>
            </a:r>
          </a:p>
          <a:p>
            <a:r>
              <a:rPr lang="en-US" sz="1200" kern="1200" dirty="0" smtClean="0">
                <a:solidFill>
                  <a:schemeClr val="tx1"/>
                </a:solidFill>
                <a:effectLst/>
                <a:latin typeface="+mn-lt"/>
                <a:ea typeface="+mn-ea"/>
                <a:cs typeface="+mn-cs"/>
              </a:rPr>
              <a:t>У </a:t>
            </a:r>
            <a:r>
              <a:rPr lang="en-US" sz="1200" kern="1200" dirty="0" err="1" smtClean="0">
                <a:solidFill>
                  <a:schemeClr val="tx1"/>
                </a:solidFill>
                <a:effectLst/>
                <a:latin typeface="+mn-lt"/>
                <a:ea typeface="+mn-ea"/>
                <a:cs typeface="+mn-cs"/>
              </a:rPr>
              <a:t>тех</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кто</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изучает</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язык</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одновременно</a:t>
            </a:r>
            <a:r>
              <a:rPr lang="en-US" sz="1200" kern="1200" dirty="0" smtClean="0">
                <a:solidFill>
                  <a:schemeClr val="tx1"/>
                </a:solidFill>
                <a:effectLst/>
                <a:latin typeface="+mn-lt"/>
                <a:ea typeface="+mn-ea"/>
                <a:cs typeface="+mn-cs"/>
              </a:rPr>
              <a:t> с </a:t>
            </a:r>
            <a:r>
              <a:rPr lang="en-US" sz="1200" kern="1200" dirty="0" err="1" smtClean="0">
                <a:solidFill>
                  <a:schemeClr val="tx1"/>
                </a:solidFill>
                <a:effectLst/>
                <a:latin typeface="+mn-lt"/>
                <a:ea typeface="+mn-ea"/>
                <a:cs typeface="+mn-cs"/>
              </a:rPr>
              <a:t>усвоением</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каждой</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лексемы</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формируется</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ассоциируемое</a:t>
            </a:r>
            <a:r>
              <a:rPr lang="en-US" sz="1200" kern="1200" dirty="0" smtClean="0">
                <a:solidFill>
                  <a:schemeClr val="tx1"/>
                </a:solidFill>
                <a:effectLst/>
                <a:latin typeface="+mn-lt"/>
                <a:ea typeface="+mn-ea"/>
                <a:cs typeface="+mn-cs"/>
              </a:rPr>
              <a:t> с </a:t>
            </a:r>
            <a:r>
              <a:rPr lang="en-US" sz="1200" kern="1200" dirty="0" err="1" smtClean="0">
                <a:solidFill>
                  <a:schemeClr val="tx1"/>
                </a:solidFill>
                <a:effectLst/>
                <a:latin typeface="+mn-lt"/>
                <a:ea typeface="+mn-ea"/>
                <a:cs typeface="+mn-cs"/>
              </a:rPr>
              <a:t>ней</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лексическое</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понятие</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Если</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лексема</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вполне</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усвоена</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и</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артикулируется</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правильно</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это</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не</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свидетельствует</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о</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том</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что</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завершилось</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формирование</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лексического</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понятия</a:t>
            </a:r>
            <a:r>
              <a:rPr lang="en-US" sz="1200" kern="1200" dirty="0" smtClean="0">
                <a:solidFill>
                  <a:schemeClr val="tx1"/>
                </a:solidFill>
                <a:effectLst/>
                <a:latin typeface="+mn-lt"/>
                <a:ea typeface="+mn-ea"/>
                <a:cs typeface="+mn-cs"/>
              </a:rPr>
              <a:t>. </a:t>
            </a:r>
            <a:endParaRPr lang="ru-RU" dirty="0"/>
          </a:p>
        </p:txBody>
      </p:sp>
      <p:sp>
        <p:nvSpPr>
          <p:cNvPr id="4" name="Номер слайда 3"/>
          <p:cNvSpPr>
            <a:spLocks noGrp="1"/>
          </p:cNvSpPr>
          <p:nvPr>
            <p:ph type="sldNum" sz="quarter" idx="10"/>
          </p:nvPr>
        </p:nvSpPr>
        <p:spPr/>
        <p:txBody>
          <a:bodyPr/>
          <a:lstStyle/>
          <a:p>
            <a:fld id="{E6112DBD-7BBE-664B-9AAA-7FD99D409A6D}" type="slidenum">
              <a:rPr lang="ru-RU" smtClean="0"/>
              <a:pPr/>
              <a:t>15</a:t>
            </a:fld>
            <a:endParaRPr lang="ru-RU"/>
          </a:p>
        </p:txBody>
      </p:sp>
    </p:spTree>
    <p:extLst>
      <p:ext uri="{BB962C8B-B14F-4D97-AF65-F5344CB8AC3E}">
        <p14:creationId xmlns:p14="http://schemas.microsoft.com/office/powerpoint/2010/main" xmlns="" val="1416106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Фоновая</a:t>
            </a:r>
            <a:r>
              <a:rPr lang="ru-RU" baseline="0" dirty="0" smtClean="0"/>
              <a:t> лексика, реалии.</a:t>
            </a:r>
            <a:r>
              <a:rPr lang="en-US" sz="1200" kern="1200" dirty="0" smtClean="0">
                <a:solidFill>
                  <a:schemeClr val="tx1"/>
                </a:solidFill>
                <a:effectLst/>
                <a:latin typeface="+mn-lt"/>
                <a:ea typeface="+mn-ea"/>
                <a:cs typeface="+mn-cs"/>
              </a:rPr>
              <a:t> </a:t>
            </a:r>
            <a:r>
              <a:rPr lang="ru-RU" sz="1200" kern="1200" dirty="0" err="1" smtClean="0">
                <a:solidFill>
                  <a:schemeClr val="tx1"/>
                </a:solidFill>
                <a:effectLst/>
                <a:latin typeface="+mn-lt"/>
                <a:ea typeface="+mn-ea"/>
                <a:cs typeface="+mn-cs"/>
              </a:rPr>
              <a:t>Уч</a:t>
            </a:r>
            <a:r>
              <a:rPr lang="en-US" sz="1200" kern="1200" dirty="0" err="1" smtClean="0">
                <a:solidFill>
                  <a:schemeClr val="tx1"/>
                </a:solidFill>
                <a:effectLst/>
                <a:latin typeface="+mn-lt"/>
                <a:ea typeface="+mn-ea"/>
                <a:cs typeface="+mn-cs"/>
              </a:rPr>
              <a:t>ащиеся</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с</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интересом</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узнают</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что</a:t>
            </a:r>
            <a:r>
              <a:rPr lang="en-US" sz="1200" kern="1200" dirty="0" smtClean="0">
                <a:solidFill>
                  <a:schemeClr val="tx1"/>
                </a:solidFill>
                <a:effectLst/>
                <a:latin typeface="+mn-lt"/>
                <a:ea typeface="+mn-ea"/>
                <a:cs typeface="+mn-cs"/>
              </a:rPr>
              <a:t>:</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лексика</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самым</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естественным</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образом</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отражает</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многочисленные</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условия</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материальной</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и</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социальной</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жизни</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что</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в</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словарной</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картине</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мира</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обнаруживается</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связь</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лексики</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и</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условий</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объективного</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мира</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особенно</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в</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появляющихся</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новых</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словах</a:t>
            </a:r>
            <a:r>
              <a:rPr lang="en-US" sz="1200" kern="1200" dirty="0" smtClean="0">
                <a:solidFill>
                  <a:schemeClr val="tx1"/>
                </a:solidFill>
                <a:effectLst/>
                <a:latin typeface="+mn-lt"/>
                <a:ea typeface="+mn-ea"/>
                <a:cs typeface="+mn-cs"/>
              </a:rPr>
              <a:t>,</a:t>
            </a:r>
            <a:r>
              <a:rPr lang="ru-RU" dirty="0" smtClean="0">
                <a:effectLst/>
              </a:rPr>
              <a:t> </a:t>
            </a:r>
            <a:endParaRPr lang="ru-RU" dirty="0"/>
          </a:p>
        </p:txBody>
      </p:sp>
      <p:sp>
        <p:nvSpPr>
          <p:cNvPr id="4" name="Номер слайда 3"/>
          <p:cNvSpPr>
            <a:spLocks noGrp="1"/>
          </p:cNvSpPr>
          <p:nvPr>
            <p:ph type="sldNum" sz="quarter" idx="10"/>
          </p:nvPr>
        </p:nvSpPr>
        <p:spPr/>
        <p:txBody>
          <a:bodyPr/>
          <a:lstStyle/>
          <a:p>
            <a:fld id="{E6112DBD-7BBE-664B-9AAA-7FD99D409A6D}" type="slidenum">
              <a:rPr lang="ru-RU" smtClean="0"/>
              <a:pPr/>
              <a:t>16</a:t>
            </a:fld>
            <a:endParaRPr lang="ru-RU"/>
          </a:p>
        </p:txBody>
      </p:sp>
    </p:spTree>
    <p:extLst>
      <p:ext uri="{BB962C8B-B14F-4D97-AF65-F5344CB8AC3E}">
        <p14:creationId xmlns:p14="http://schemas.microsoft.com/office/powerpoint/2010/main" xmlns="" val="1307133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формирование представлений об иностранном языке как средстве общения, позволяющем добиваться взаимопонимания с людьми, говорящими/пишущими на иностранном языке, узнавать новое через звучащие и письменные тексты;</a:t>
            </a:r>
            <a:endParaRPr lang="ru-RU" dirty="0"/>
          </a:p>
        </p:txBody>
      </p:sp>
      <p:sp>
        <p:nvSpPr>
          <p:cNvPr id="4" name="Номер слайда 3"/>
          <p:cNvSpPr>
            <a:spLocks noGrp="1"/>
          </p:cNvSpPr>
          <p:nvPr>
            <p:ph type="sldNum" sz="quarter" idx="10"/>
          </p:nvPr>
        </p:nvSpPr>
        <p:spPr/>
        <p:txBody>
          <a:bodyPr/>
          <a:lstStyle/>
          <a:p>
            <a:fld id="{E6112DBD-7BBE-664B-9AAA-7FD99D409A6D}" type="slidenum">
              <a:rPr lang="ru-RU" smtClean="0"/>
              <a:pPr/>
              <a:t>17</a:t>
            </a:fld>
            <a:endParaRPr lang="ru-RU"/>
          </a:p>
        </p:txBody>
      </p:sp>
    </p:spTree>
    <p:extLst>
      <p:ext uri="{BB962C8B-B14F-4D97-AF65-F5344CB8AC3E}">
        <p14:creationId xmlns:p14="http://schemas.microsoft.com/office/powerpoint/2010/main" xmlns="" val="31068413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68045D-7B29-4C23-8351-05418E78A25F}" type="slidenum">
              <a:rPr lang="en-US"/>
              <a:pPr/>
              <a:t>19</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xmlns="" val="4076949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14.06.2018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14.06.2018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14.06.2018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14.06.2018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14.06.2018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14.06.2018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0.jpe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4.xml"/><Relationship Id="rId4" Type="http://schemas.openxmlformats.org/officeDocument/2006/relationships/image" Target="../media/image48.jpeg"/></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48.jpeg"/><Relationship Id="rId1" Type="http://schemas.openxmlformats.org/officeDocument/2006/relationships/slideLayout" Target="../slideLayouts/slideLayout4.xml"/><Relationship Id="rId4" Type="http://schemas.openxmlformats.org/officeDocument/2006/relationships/image" Target="../media/image56.png"/></Relationships>
</file>

<file path=ppt/slides/_rels/slide4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 Id="rId4" Type="http://schemas.openxmlformats.org/officeDocument/2006/relationships/image" Target="../media/image59.jpeg"/></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 Id="rId4" Type="http://schemas.openxmlformats.org/officeDocument/2006/relationships/image" Target="../media/image59.jpeg"/></Relationships>
</file>

<file path=ppt/slides/_rels/slide4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xml"/><Relationship Id="rId5" Type="http://schemas.openxmlformats.org/officeDocument/2006/relationships/image" Target="../media/image68.jpeg"/><Relationship Id="rId4" Type="http://schemas.openxmlformats.org/officeDocument/2006/relationships/image" Target="../media/image6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71.jpeg"/></Relationships>
</file>

<file path=ppt/slides/_rels/slide5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jpe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5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png"/><Relationship Id="rId1" Type="http://schemas.openxmlformats.org/officeDocument/2006/relationships/slideLayout" Target="../slideLayouts/slideLayout7.xml"/><Relationship Id="rId4" Type="http://schemas.openxmlformats.org/officeDocument/2006/relationships/image" Target="../media/image76.png"/></Relationships>
</file>

<file path=ppt/slides/_rels/slide5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5.jpeg"/><Relationship Id="rId1" Type="http://schemas.openxmlformats.org/officeDocument/2006/relationships/slideLayout" Target="../slideLayouts/slideLayout7.xml"/><Relationship Id="rId4" Type="http://schemas.openxmlformats.org/officeDocument/2006/relationships/image" Target="../media/image78.png"/></Relationships>
</file>

<file path=ppt/slides/_rels/slide5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hyperlink" Target="https://www.youtube.com/watch?v=Qhq4vQdfrFw" TargetMode="External"/><Relationship Id="rId3" Type="http://schemas.openxmlformats.org/officeDocument/2006/relationships/hyperlink" Target="http://stream.webcams.travel/1237893506" TargetMode="External"/><Relationship Id="rId7" Type="http://schemas.openxmlformats.org/officeDocument/2006/relationships/hyperlink" Target="http://www.chesterzoo.org/explore-the-zoo/attractions-and-exhibits/web-cams" TargetMode="External"/><Relationship Id="rId2" Type="http://schemas.openxmlformats.org/officeDocument/2006/relationships/hyperlink" Target="https://ru.webcams.travel/webcam/fullscreen/1490712854" TargetMode="External"/><Relationship Id="rId1" Type="http://schemas.openxmlformats.org/officeDocument/2006/relationships/slideLayout" Target="../slideLayouts/slideLayout2.xml"/><Relationship Id="rId6" Type="http://schemas.openxmlformats.org/officeDocument/2006/relationships/hyperlink" Target="https://www.theiet.org/about/locations/spwebcam.cfm" TargetMode="External"/><Relationship Id="rId5" Type="http://schemas.openxmlformats.org/officeDocument/2006/relationships/hyperlink" Target="https://www.webcamtaxi.com/en/england/london/palace-of-westminster.html" TargetMode="External"/><Relationship Id="rId10" Type="http://schemas.openxmlformats.org/officeDocument/2006/relationships/hyperlink" Target="https://www.edinburghzoo.org.uk/webcams/penguin-cam/" TargetMode="External"/><Relationship Id="rId4" Type="http://schemas.openxmlformats.org/officeDocument/2006/relationships/hyperlink" Target="https://www.earthtv.com/en/webcam/london-millennium-bridge/best-of" TargetMode="External"/><Relationship Id="rId9" Type="http://schemas.openxmlformats.org/officeDocument/2006/relationships/hyperlink" Target="https://www.youtube.com/watch?v=pNRBMWS8J8I" TargetMode="External"/></Relationships>
</file>

<file path=ppt/slides/_rels/slide6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8" Type="http://schemas.openxmlformats.org/officeDocument/2006/relationships/hyperlink" Target="http://www.ducksters.com/history/native_americans.php" TargetMode="External"/><Relationship Id="rId3" Type="http://schemas.openxmlformats.org/officeDocument/2006/relationships/hyperlink" Target="http://www.bbc.co.uk/history/walk/games_index.shtml" TargetMode="External"/><Relationship Id="rId7" Type="http://schemas.openxmlformats.org/officeDocument/2006/relationships/hyperlink" Target="https://kids.usa.gov/three-branches-of-government/index.shtml" TargetMode="External"/><Relationship Id="rId2" Type="http://schemas.openxmlformats.org/officeDocument/2006/relationships/hyperlink" Target="http://www.bbc.co.uk/schools/primaryhistory/famouspeople/" TargetMode="External"/><Relationship Id="rId1" Type="http://schemas.openxmlformats.org/officeDocument/2006/relationships/slideLayout" Target="../slideLayouts/slideLayout2.xml"/><Relationship Id="rId6" Type="http://schemas.openxmlformats.org/officeDocument/2006/relationships/hyperlink" Target="https://www.natgeokids.com/uk/discover/history/monarchy/facts-about-the-queen-elizabeth-ii/" TargetMode="External"/><Relationship Id="rId5" Type="http://schemas.openxmlformats.org/officeDocument/2006/relationships/hyperlink" Target="https://www.natgeokids.com/uk/discover/history/general-history/tudor-facts/" TargetMode="External"/><Relationship Id="rId4" Type="http://schemas.openxmlformats.org/officeDocument/2006/relationships/hyperlink" Target="http://www.bbc.co.uk/history/interactive/games/dressing_up_f/index_embed.shtml"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s://cyberleninka.ru/article/v/lingvostranovedcheskiy-podhod-v-obuchenii-inostrannomu-yazyku-studentov-neyazykovyh-fakultetov" TargetMode="External"/><Relationship Id="rId2" Type="http://schemas.openxmlformats.org/officeDocument/2006/relationships/hyperlink" Target="https://cyberleninka.ru/article/v/lingvostranovedcheskii-podhod-v-obuchenii-inostrannomu-yazyku"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vk.com/titulpublishers" TargetMode="External"/><Relationship Id="rId2" Type="http://schemas.openxmlformats.org/officeDocument/2006/relationships/hyperlink" Target="https://www.englishteachers.ru/shop" TargetMode="External"/><Relationship Id="rId1" Type="http://schemas.openxmlformats.org/officeDocument/2006/relationships/slideLayout" Target="../slideLayouts/slideLayout2.xml"/><Relationship Id="rId4" Type="http://schemas.openxmlformats.org/officeDocument/2006/relationships/hyperlink" Target="https://www.facebook.com/titulpublisher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hyperlink" Target="https://goo.gl/gYZq8z"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1844824"/>
            <a:ext cx="8640960" cy="2808312"/>
          </a:xfrm>
        </p:spPr>
        <p:txBody>
          <a:bodyPr>
            <a:noAutofit/>
          </a:bodyPr>
          <a:lstStyle/>
          <a:p>
            <a:r>
              <a:rPr lang="ru-RU" sz="3200" b="1" dirty="0" smtClean="0"/>
              <a:t>Использование лингвострановедческого подхода в обучении английскому языку </a:t>
            </a:r>
            <a:r>
              <a:rPr lang="en-US" sz="3200" b="1" dirty="0" smtClean="0"/>
              <a:t/>
            </a:r>
            <a:br>
              <a:rPr lang="en-US" sz="3200" b="1" dirty="0" smtClean="0"/>
            </a:br>
            <a:r>
              <a:rPr lang="ru-RU" sz="3200" b="1" dirty="0" smtClean="0"/>
              <a:t>во 2</a:t>
            </a:r>
            <a:r>
              <a:rPr lang="en-US" sz="3200" b="1" dirty="0" smtClean="0"/>
              <a:t> </a:t>
            </a:r>
            <a:r>
              <a:rPr lang="ru-RU" sz="3200" b="1" dirty="0" smtClean="0"/>
              <a:t>–</a:t>
            </a:r>
            <a:r>
              <a:rPr lang="en-US" sz="3200" b="1" dirty="0" smtClean="0"/>
              <a:t> </a:t>
            </a:r>
            <a:r>
              <a:rPr lang="ru-RU" sz="3200" b="1" dirty="0" smtClean="0"/>
              <a:t>11</a:t>
            </a:r>
            <a:r>
              <a:rPr lang="en-US" sz="3200" b="1" dirty="0" smtClean="0"/>
              <a:t> </a:t>
            </a:r>
            <a:r>
              <a:rPr lang="ru-RU" sz="3200" b="1" dirty="0" smtClean="0"/>
              <a:t> классах </a:t>
            </a:r>
            <a:r>
              <a:rPr lang="ru-RU" sz="3600" b="1" dirty="0" smtClean="0"/>
              <a:t/>
            </a:r>
            <a:br>
              <a:rPr lang="ru-RU" sz="3600" b="1" dirty="0" smtClean="0"/>
            </a:br>
            <a:r>
              <a:rPr lang="ru-RU" sz="2400" dirty="0" smtClean="0"/>
              <a:t>(</a:t>
            </a:r>
            <a:r>
              <a:rPr lang="ru-RU" sz="2400" dirty="0"/>
              <a:t>на примере курсов и пособий издательства «Титул»)</a:t>
            </a:r>
            <a:endParaRPr lang="ru-RU" sz="2800" dirty="0"/>
          </a:p>
        </p:txBody>
      </p:sp>
      <p:sp>
        <p:nvSpPr>
          <p:cNvPr id="5" name="Подзаголовок 4"/>
          <p:cNvSpPr>
            <a:spLocks noGrp="1"/>
          </p:cNvSpPr>
          <p:nvPr>
            <p:ph type="subTitle" idx="1"/>
          </p:nvPr>
        </p:nvSpPr>
        <p:spPr>
          <a:xfrm>
            <a:off x="1371600" y="5517232"/>
            <a:ext cx="6400800" cy="1153683"/>
          </a:xfrm>
        </p:spPr>
        <p:txBody>
          <a:bodyPr>
            <a:noAutofit/>
          </a:bodyPr>
          <a:lstStyle/>
          <a:p>
            <a:r>
              <a:rPr lang="ru-RU" sz="1600" b="1" i="1" dirty="0">
                <a:solidFill>
                  <a:schemeClr val="tx1"/>
                </a:solidFill>
              </a:rPr>
              <a:t>Казеичева Алёна Евгеньевна</a:t>
            </a:r>
            <a:r>
              <a:rPr lang="ru-RU" sz="1600" i="1" dirty="0">
                <a:solidFill>
                  <a:schemeClr val="tx1"/>
                </a:solidFill>
              </a:rPr>
              <a:t>,</a:t>
            </a:r>
          </a:p>
          <a:p>
            <a:r>
              <a:rPr lang="ru-RU" sz="1600" i="1" dirty="0">
                <a:solidFill>
                  <a:schemeClr val="tx1"/>
                </a:solidFill>
              </a:rPr>
              <a:t>заместитель руководителя Центра образовательных программ издательства «Титул</a:t>
            </a:r>
            <a:r>
              <a:rPr lang="ru-RU" sz="1600" i="1" dirty="0" smtClean="0">
                <a:solidFill>
                  <a:schemeClr val="tx1"/>
                </a:solidFill>
              </a:rPr>
              <a:t>», </a:t>
            </a:r>
          </a:p>
          <a:p>
            <a:r>
              <a:rPr lang="ru-RU" sz="1600" i="1" dirty="0" smtClean="0">
                <a:solidFill>
                  <a:schemeClr val="tx1"/>
                </a:solidFill>
              </a:rPr>
              <a:t>автор учебных пособий</a:t>
            </a:r>
            <a:endParaRPr lang="ru-RU" sz="2000" dirty="0"/>
          </a:p>
        </p:txBody>
      </p:sp>
      <p:pic>
        <p:nvPicPr>
          <p:cNvPr id="6" name="Picture 2" descr="Y:\Delo-New\ОГР\Казеичева (Бурова)\СОЦСЕТИ!!!\необходимые иллюстрации включая мои личные фотографии\TIT_Logo_kvadrat.png"/>
          <p:cNvPicPr>
            <a:picLocks noChangeAspect="1" noChangeArrowheads="1"/>
          </p:cNvPicPr>
          <p:nvPr/>
        </p:nvPicPr>
        <p:blipFill>
          <a:blip r:embed="rId2" cstate="print"/>
          <a:srcRect l="5726" t="21436" r="4298" b="22864"/>
          <a:stretch>
            <a:fillRect/>
          </a:stretch>
        </p:blipFill>
        <p:spPr bwMode="auto">
          <a:xfrm>
            <a:off x="3601940" y="243057"/>
            <a:ext cx="2122188" cy="131373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0"/>
            <a:ext cx="8229600" cy="490538"/>
          </a:xfrm>
        </p:spPr>
        <p:txBody>
          <a:bodyPr rtlCol="0">
            <a:normAutofit fontScale="90000"/>
          </a:bodyPr>
          <a:lstStyle/>
          <a:p>
            <a:pPr eaLnBrk="1" fontAlgn="auto" hangingPunct="1">
              <a:spcAft>
                <a:spcPts val="0"/>
              </a:spcAft>
              <a:defRPr/>
            </a:pPr>
            <a:r>
              <a:rPr lang="en-US" dirty="0" smtClean="0"/>
              <a:t>“Happy English.ru”, </a:t>
            </a:r>
            <a:r>
              <a:rPr lang="ru-RU" dirty="0" smtClean="0"/>
              <a:t>2 класс</a:t>
            </a:r>
            <a:endParaRPr lang="ru-RU" dirty="0"/>
          </a:p>
        </p:txBody>
      </p:sp>
      <p:pic>
        <p:nvPicPr>
          <p:cNvPr id="14339" name="Picture 2"/>
          <p:cNvPicPr>
            <a:picLocks noGrp="1" noChangeAspect="1" noChangeArrowheads="1"/>
          </p:cNvPicPr>
          <p:nvPr>
            <p:ph idx="1"/>
          </p:nvPr>
        </p:nvPicPr>
        <p:blipFill>
          <a:blip r:embed="rId2" cstate="print"/>
          <a:srcRect/>
          <a:stretch>
            <a:fillRect/>
          </a:stretch>
        </p:blipFill>
        <p:spPr>
          <a:xfrm>
            <a:off x="0" y="520700"/>
            <a:ext cx="8961438" cy="6121400"/>
          </a:xfr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4"/>
          <p:cNvSpPr txBox="1">
            <a:spLocks/>
          </p:cNvSpPr>
          <p:nvPr/>
        </p:nvSpPr>
        <p:spPr bwMode="auto">
          <a:xfrm>
            <a:off x="1907704" y="332656"/>
            <a:ext cx="5348287" cy="6477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2813" rtl="0" eaLnBrk="1" fontAlgn="base" latinLnBrk="0" hangingPunct="1">
              <a:lnSpc>
                <a:spcPct val="100000"/>
              </a:lnSpc>
              <a:spcBef>
                <a:spcPct val="0"/>
              </a:spcBef>
              <a:spcAft>
                <a:spcPct val="0"/>
              </a:spcAft>
              <a:buClrTx/>
              <a:buSzTx/>
              <a:buFontTx/>
              <a:buNone/>
              <a:tabLst/>
              <a:defRPr/>
            </a:pPr>
            <a:r>
              <a:rPr kumimoji="0" lang="en-US" altLang="ru-RU" sz="3200" b="1" i="0" u="none" strike="noStrike" kern="0" cap="none" spc="0" normalizeH="0" baseline="0" noProof="0" dirty="0" smtClean="0">
                <a:ln>
                  <a:noFill/>
                </a:ln>
                <a:solidFill>
                  <a:srgbClr val="CC0066"/>
                </a:solidFill>
                <a:effectLst/>
                <a:uLnTx/>
                <a:uFillTx/>
                <a:latin typeface="+mj-lt"/>
                <a:ea typeface="+mj-ea"/>
                <a:cs typeface="Arial" charset="0"/>
              </a:rPr>
              <a:t/>
            </a:r>
            <a:br>
              <a:rPr kumimoji="0" lang="en-US" altLang="ru-RU" sz="3200" b="1" i="0" u="none" strike="noStrike" kern="0" cap="none" spc="0" normalizeH="0" baseline="0" noProof="0" dirty="0" smtClean="0">
                <a:ln>
                  <a:noFill/>
                </a:ln>
                <a:solidFill>
                  <a:srgbClr val="CC0066"/>
                </a:solidFill>
                <a:effectLst/>
                <a:uLnTx/>
                <a:uFillTx/>
                <a:latin typeface="+mj-lt"/>
                <a:ea typeface="+mj-ea"/>
                <a:cs typeface="Arial" charset="0"/>
              </a:rPr>
            </a:br>
            <a:r>
              <a:rPr kumimoji="0" lang="ru-RU" altLang="ru-RU" sz="3200" b="1" i="0" u="none" strike="noStrike" kern="0" cap="none" spc="0" normalizeH="0" baseline="0" noProof="0" dirty="0" smtClean="0">
                <a:ln>
                  <a:noFill/>
                </a:ln>
                <a:solidFill>
                  <a:srgbClr val="CC0066"/>
                </a:solidFill>
                <a:effectLst/>
                <a:uLnTx/>
                <a:uFillTx/>
                <a:latin typeface="+mj-lt"/>
                <a:ea typeface="+mj-ea"/>
                <a:cs typeface="+mj-cs"/>
              </a:rPr>
              <a:t/>
            </a:r>
            <a:br>
              <a:rPr kumimoji="0" lang="ru-RU" altLang="ru-RU" sz="3200" b="1" i="0" u="none" strike="noStrike" kern="0" cap="none" spc="0" normalizeH="0" baseline="0" noProof="0" dirty="0" smtClean="0">
                <a:ln>
                  <a:noFill/>
                </a:ln>
                <a:solidFill>
                  <a:srgbClr val="CC0066"/>
                </a:solidFill>
                <a:effectLst/>
                <a:uLnTx/>
                <a:uFillTx/>
                <a:latin typeface="+mj-lt"/>
                <a:ea typeface="+mj-ea"/>
                <a:cs typeface="+mj-cs"/>
              </a:rPr>
            </a:br>
            <a:r>
              <a:rPr kumimoji="0" lang="ru-RU" altLang="ru-RU" sz="3200" b="1" i="0" u="none" strike="noStrike" kern="0" cap="none" spc="0" normalizeH="0" baseline="0" noProof="0" dirty="0" smtClean="0">
                <a:ln>
                  <a:noFill/>
                </a:ln>
                <a:solidFill>
                  <a:srgbClr val="CC0066"/>
                </a:solidFill>
                <a:effectLst/>
                <a:uLnTx/>
                <a:uFillTx/>
                <a:latin typeface="+mj-lt"/>
                <a:ea typeface="+mj-ea"/>
                <a:cs typeface="Times New Roman" pitchFamily="18" charset="0"/>
              </a:rPr>
              <a:t/>
            </a:r>
            <a:br>
              <a:rPr kumimoji="0" lang="ru-RU" altLang="ru-RU" sz="3200" b="1" i="0" u="none" strike="noStrike" kern="0" cap="none" spc="0" normalizeH="0" baseline="0" noProof="0" dirty="0" smtClean="0">
                <a:ln>
                  <a:noFill/>
                </a:ln>
                <a:solidFill>
                  <a:srgbClr val="CC0066"/>
                </a:solidFill>
                <a:effectLst/>
                <a:uLnTx/>
                <a:uFillTx/>
                <a:latin typeface="+mj-lt"/>
                <a:ea typeface="+mj-ea"/>
                <a:cs typeface="Times New Roman" pitchFamily="18" charset="0"/>
              </a:rPr>
            </a:br>
            <a:endParaRPr kumimoji="0" lang="ru-RU" altLang="ru-RU" sz="3200" b="1" i="0" u="none" strike="noStrike" kern="0" cap="none" spc="0" normalizeH="0" baseline="0" noProof="0" dirty="0" smtClean="0">
              <a:ln>
                <a:noFill/>
              </a:ln>
              <a:solidFill>
                <a:srgbClr val="CC0066"/>
              </a:solidFill>
              <a:effectLst/>
              <a:uLnTx/>
              <a:uFillTx/>
              <a:latin typeface="+mj-lt"/>
              <a:ea typeface="+mj-ea"/>
              <a:cs typeface="Times New Roman" pitchFamily="18" charset="0"/>
            </a:endParaRPr>
          </a:p>
        </p:txBody>
      </p:sp>
      <p:pic>
        <p:nvPicPr>
          <p:cNvPr id="16386" name="Picture 2" descr="V:\pubs_new\happy_english.ru\Webinar\Презентация 02.12.13\HEru3SB2_p48-49.jpg"/>
          <p:cNvPicPr>
            <a:picLocks noChangeAspect="1" noChangeArrowheads="1"/>
          </p:cNvPicPr>
          <p:nvPr/>
        </p:nvPicPr>
        <p:blipFill>
          <a:blip r:embed="rId3" cstate="print"/>
          <a:srcRect/>
          <a:stretch>
            <a:fillRect/>
          </a:stretch>
        </p:blipFill>
        <p:spPr bwMode="auto">
          <a:xfrm>
            <a:off x="37290" y="188640"/>
            <a:ext cx="9106710" cy="626134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2"/>
          <p:cNvPicPr>
            <a:picLocks noGrp="1" noChangeAspect="1" noChangeArrowheads="1"/>
          </p:cNvPicPr>
          <p:nvPr>
            <p:ph idx="1"/>
          </p:nvPr>
        </p:nvPicPr>
        <p:blipFill>
          <a:blip r:embed="rId2" cstate="print"/>
          <a:srcRect/>
          <a:stretch>
            <a:fillRect/>
          </a:stretch>
        </p:blipFill>
        <p:spPr>
          <a:xfrm>
            <a:off x="3275856" y="0"/>
            <a:ext cx="5004048" cy="6896396"/>
          </a:xfrm>
          <a:noFill/>
        </p:spPr>
      </p:pic>
      <p:pic>
        <p:nvPicPr>
          <p:cNvPr id="46082" name="Picture 2" descr="https://www.englishteachers.ru/uploadedfiles/waresimgs/174.jpg"/>
          <p:cNvPicPr>
            <a:picLocks noChangeAspect="1" noChangeArrowheads="1"/>
          </p:cNvPicPr>
          <p:nvPr/>
        </p:nvPicPr>
        <p:blipFill>
          <a:blip r:embed="rId3" cstate="print"/>
          <a:srcRect/>
          <a:stretch>
            <a:fillRect/>
          </a:stretch>
        </p:blipFill>
        <p:spPr bwMode="auto">
          <a:xfrm>
            <a:off x="179512" y="116632"/>
            <a:ext cx="1880486" cy="2564903"/>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pubs_new\happy_english.ru\Webinar\Презентация 02.12.13\HEru2SB_p4-5.jpg"/>
          <p:cNvPicPr>
            <a:picLocks noChangeAspect="1" noChangeArrowheads="1"/>
          </p:cNvPicPr>
          <p:nvPr/>
        </p:nvPicPr>
        <p:blipFill>
          <a:blip r:embed="rId3" cstate="print"/>
          <a:srcRect/>
          <a:stretch>
            <a:fillRect/>
          </a:stretch>
        </p:blipFill>
        <p:spPr bwMode="auto">
          <a:xfrm>
            <a:off x="-1" y="620688"/>
            <a:ext cx="9071755" cy="6237312"/>
          </a:xfrm>
          <a:prstGeom prst="rect">
            <a:avLst/>
          </a:prstGeom>
          <a:noFill/>
        </p:spPr>
      </p:pic>
      <p:pic>
        <p:nvPicPr>
          <p:cNvPr id="5" name="Picture 2" descr="https://www.englishteachers.ru/uploadedfiles/waresimgs/1.jpg"/>
          <p:cNvPicPr>
            <a:picLocks noChangeAspect="1" noChangeArrowheads="1"/>
          </p:cNvPicPr>
          <p:nvPr/>
        </p:nvPicPr>
        <p:blipFill>
          <a:blip r:embed="rId4" cstate="print"/>
          <a:srcRect/>
          <a:stretch>
            <a:fillRect/>
          </a:stretch>
        </p:blipFill>
        <p:spPr bwMode="auto">
          <a:xfrm>
            <a:off x="4211960" y="116633"/>
            <a:ext cx="1944216" cy="215661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V:\pubs_new\happy_english.ru\Webinar\Презентация 02.12.13\HEru2SB1_p15.jpg"/>
          <p:cNvPicPr>
            <a:picLocks noChangeAspect="1" noChangeArrowheads="1"/>
          </p:cNvPicPr>
          <p:nvPr/>
        </p:nvPicPr>
        <p:blipFill>
          <a:blip r:embed="rId3" cstate="print"/>
          <a:srcRect/>
          <a:stretch>
            <a:fillRect/>
          </a:stretch>
        </p:blipFill>
        <p:spPr bwMode="auto">
          <a:xfrm>
            <a:off x="3059832" y="0"/>
            <a:ext cx="4988404" cy="6858000"/>
          </a:xfrm>
          <a:prstGeom prst="rect">
            <a:avLst/>
          </a:prstGeom>
          <a:noFill/>
        </p:spPr>
      </p:pic>
      <p:pic>
        <p:nvPicPr>
          <p:cNvPr id="5" name="Picture 2" descr="https://www.englishteachers.ru/uploadedfiles/waresimgs/1.jpg"/>
          <p:cNvPicPr>
            <a:picLocks noChangeAspect="1" noChangeArrowheads="1"/>
          </p:cNvPicPr>
          <p:nvPr/>
        </p:nvPicPr>
        <p:blipFill>
          <a:blip r:embed="rId4" cstate="print"/>
          <a:srcRect/>
          <a:stretch>
            <a:fillRect/>
          </a:stretch>
        </p:blipFill>
        <p:spPr bwMode="auto">
          <a:xfrm>
            <a:off x="180507" y="189586"/>
            <a:ext cx="2160240" cy="2396235"/>
          </a:xfrm>
          <a:prstGeom prst="rect">
            <a:avLst/>
          </a:prstGeom>
          <a:noFill/>
        </p:spPr>
      </p:pic>
      <p:sp>
        <p:nvSpPr>
          <p:cNvPr id="2" name="Прямоугольник 1"/>
          <p:cNvSpPr/>
          <p:nvPr/>
        </p:nvSpPr>
        <p:spPr>
          <a:xfrm>
            <a:off x="395536" y="3573016"/>
            <a:ext cx="2753190" cy="369332"/>
          </a:xfrm>
          <a:prstGeom prst="rect">
            <a:avLst/>
          </a:prstGeom>
        </p:spPr>
        <p:txBody>
          <a:bodyPr wrap="none">
            <a:spAutoFit/>
          </a:bodyPr>
          <a:lstStyle/>
          <a:p>
            <a:r>
              <a:rPr lang="ru-RU" dirty="0"/>
              <a:t>Фоновая лексика, реалии.</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V:\pubs_new\happy_english.ru\Webinar\Презентация 02.12.13\HEru2SB_p42.jpg"/>
          <p:cNvPicPr>
            <a:picLocks noChangeAspect="1" noChangeArrowheads="1"/>
          </p:cNvPicPr>
          <p:nvPr/>
        </p:nvPicPr>
        <p:blipFill>
          <a:blip r:embed="rId3" cstate="print"/>
          <a:srcRect/>
          <a:stretch>
            <a:fillRect/>
          </a:stretch>
        </p:blipFill>
        <p:spPr bwMode="auto">
          <a:xfrm>
            <a:off x="3650943" y="-31598"/>
            <a:ext cx="5010231" cy="6889598"/>
          </a:xfrm>
          <a:prstGeom prst="rect">
            <a:avLst/>
          </a:prstGeom>
          <a:noFill/>
        </p:spPr>
      </p:pic>
      <p:pic>
        <p:nvPicPr>
          <p:cNvPr id="5" name="Picture 2" descr="https://www.englishteachers.ru/uploadedfiles/waresimgs/1.jpg"/>
          <p:cNvPicPr>
            <a:picLocks noChangeAspect="1" noChangeArrowheads="1"/>
          </p:cNvPicPr>
          <p:nvPr/>
        </p:nvPicPr>
        <p:blipFill>
          <a:blip r:embed="rId4" cstate="print"/>
          <a:srcRect/>
          <a:stretch>
            <a:fillRect/>
          </a:stretch>
        </p:blipFill>
        <p:spPr bwMode="auto">
          <a:xfrm>
            <a:off x="180507" y="189586"/>
            <a:ext cx="2160240" cy="239623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V:\pubs_new\happy_english.ru\Webinar\Презентация 02.12.13\HEru2SB_p55.jpg"/>
          <p:cNvPicPr>
            <a:picLocks noChangeAspect="1" noChangeArrowheads="1"/>
          </p:cNvPicPr>
          <p:nvPr/>
        </p:nvPicPr>
        <p:blipFill>
          <a:blip r:embed="rId3" cstate="print"/>
          <a:srcRect/>
          <a:stretch>
            <a:fillRect/>
          </a:stretch>
        </p:blipFill>
        <p:spPr bwMode="auto">
          <a:xfrm>
            <a:off x="0" y="260648"/>
            <a:ext cx="4535607" cy="6236940"/>
          </a:xfrm>
          <a:prstGeom prst="rect">
            <a:avLst/>
          </a:prstGeom>
          <a:noFill/>
        </p:spPr>
      </p:pic>
      <p:pic>
        <p:nvPicPr>
          <p:cNvPr id="5123" name="Picture 3" descr="V:\pubs_new\happy_english.ru\Webinar\Презентация 02.12.13\HEru2SB_p56.jpg"/>
          <p:cNvPicPr>
            <a:picLocks noChangeAspect="1" noChangeArrowheads="1"/>
          </p:cNvPicPr>
          <p:nvPr/>
        </p:nvPicPr>
        <p:blipFill>
          <a:blip r:embed="rId4" cstate="print"/>
          <a:srcRect/>
          <a:stretch>
            <a:fillRect/>
          </a:stretch>
        </p:blipFill>
        <p:spPr bwMode="auto">
          <a:xfrm>
            <a:off x="4608393" y="260648"/>
            <a:ext cx="4535607" cy="6236940"/>
          </a:xfrm>
          <a:prstGeom prst="rect">
            <a:avLst/>
          </a:prstGeom>
          <a:noFill/>
        </p:spPr>
      </p:pic>
      <p:pic>
        <p:nvPicPr>
          <p:cNvPr id="6" name="Picture 2" descr="https://www.englishteachers.ru/uploadedfiles/waresimgs/1.jpg"/>
          <p:cNvPicPr>
            <a:picLocks noChangeAspect="1" noChangeArrowheads="1"/>
          </p:cNvPicPr>
          <p:nvPr/>
        </p:nvPicPr>
        <p:blipFill>
          <a:blip r:embed="rId5" cstate="print"/>
          <a:srcRect/>
          <a:stretch>
            <a:fillRect/>
          </a:stretch>
        </p:blipFill>
        <p:spPr bwMode="auto">
          <a:xfrm>
            <a:off x="6983760" y="4461765"/>
            <a:ext cx="2160240" cy="239623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4"/>
          <p:cNvSpPr txBox="1">
            <a:spLocks/>
          </p:cNvSpPr>
          <p:nvPr/>
        </p:nvSpPr>
        <p:spPr bwMode="auto">
          <a:xfrm>
            <a:off x="1979712" y="188640"/>
            <a:ext cx="5348287" cy="6477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defTabSz="912813" fontAlgn="base">
              <a:spcBef>
                <a:spcPct val="0"/>
              </a:spcBef>
              <a:spcAft>
                <a:spcPct val="0"/>
              </a:spcAft>
              <a:defRPr/>
            </a:pPr>
            <a:r>
              <a:rPr kumimoji="0" lang="en-US" altLang="ru-RU" sz="3200" b="1" i="0" u="none" strike="noStrike" kern="0" cap="none" spc="0" normalizeH="0" baseline="0" noProof="0" dirty="0" smtClean="0">
                <a:ln>
                  <a:noFill/>
                </a:ln>
                <a:solidFill>
                  <a:srgbClr val="CC0066"/>
                </a:solidFill>
                <a:effectLst/>
                <a:uLnTx/>
                <a:uFillTx/>
                <a:latin typeface="+mj-lt"/>
                <a:ea typeface="+mj-ea"/>
                <a:cs typeface="Arial" charset="0"/>
              </a:rPr>
              <a:t/>
            </a:r>
            <a:br>
              <a:rPr kumimoji="0" lang="en-US" altLang="ru-RU" sz="3200" b="1" i="0" u="none" strike="noStrike" kern="0" cap="none" spc="0" normalizeH="0" baseline="0" noProof="0" dirty="0" smtClean="0">
                <a:ln>
                  <a:noFill/>
                </a:ln>
                <a:solidFill>
                  <a:srgbClr val="CC0066"/>
                </a:solidFill>
                <a:effectLst/>
                <a:uLnTx/>
                <a:uFillTx/>
                <a:latin typeface="+mj-lt"/>
                <a:ea typeface="+mj-ea"/>
                <a:cs typeface="Arial" charset="0"/>
              </a:rPr>
            </a:br>
            <a:r>
              <a:rPr kumimoji="0" lang="ru-RU" altLang="ru-RU" sz="3200" b="1" i="0" u="none" strike="noStrike" kern="0" cap="none" spc="0" normalizeH="0" baseline="0" noProof="0" dirty="0" smtClean="0">
                <a:ln>
                  <a:noFill/>
                </a:ln>
                <a:solidFill>
                  <a:srgbClr val="CC0066"/>
                </a:solidFill>
                <a:effectLst/>
                <a:uLnTx/>
                <a:uFillTx/>
                <a:latin typeface="+mj-lt"/>
                <a:ea typeface="+mj-ea"/>
                <a:cs typeface="Times New Roman" pitchFamily="18" charset="0"/>
              </a:rPr>
              <a:t/>
            </a:r>
            <a:br>
              <a:rPr kumimoji="0" lang="ru-RU" altLang="ru-RU" sz="3200" b="1" i="0" u="none" strike="noStrike" kern="0" cap="none" spc="0" normalizeH="0" baseline="0" noProof="0" dirty="0" smtClean="0">
                <a:ln>
                  <a:noFill/>
                </a:ln>
                <a:solidFill>
                  <a:srgbClr val="CC0066"/>
                </a:solidFill>
                <a:effectLst/>
                <a:uLnTx/>
                <a:uFillTx/>
                <a:latin typeface="+mj-lt"/>
                <a:ea typeface="+mj-ea"/>
                <a:cs typeface="Times New Roman" pitchFamily="18" charset="0"/>
              </a:rPr>
            </a:br>
            <a:endParaRPr kumimoji="0" lang="ru-RU" altLang="ru-RU" sz="3200" b="1" i="0" u="none" strike="noStrike" kern="0" cap="none" spc="0" normalizeH="0" baseline="0" noProof="0" dirty="0" smtClean="0">
              <a:ln>
                <a:noFill/>
              </a:ln>
              <a:solidFill>
                <a:srgbClr val="CC0066"/>
              </a:solidFill>
              <a:effectLst/>
              <a:uLnTx/>
              <a:uFillTx/>
              <a:latin typeface="+mj-lt"/>
              <a:ea typeface="+mj-ea"/>
              <a:cs typeface="Times New Roman" pitchFamily="18" charset="0"/>
            </a:endParaRPr>
          </a:p>
        </p:txBody>
      </p:sp>
      <p:pic>
        <p:nvPicPr>
          <p:cNvPr id="15362" name="Picture 2" descr="V:\pubs_new\happy_english.ru\Webinar\Презентация 02.12.13\HEru3SB2_p47.jpg"/>
          <p:cNvPicPr>
            <a:picLocks noChangeAspect="1" noChangeArrowheads="1"/>
          </p:cNvPicPr>
          <p:nvPr/>
        </p:nvPicPr>
        <p:blipFill>
          <a:blip r:embed="rId3" cstate="print"/>
          <a:srcRect b="1497"/>
          <a:stretch>
            <a:fillRect/>
          </a:stretch>
        </p:blipFill>
        <p:spPr bwMode="auto">
          <a:xfrm>
            <a:off x="3563888" y="-17647"/>
            <a:ext cx="5076056" cy="6875647"/>
          </a:xfrm>
          <a:prstGeom prst="rect">
            <a:avLst/>
          </a:prstGeom>
          <a:noFill/>
        </p:spPr>
      </p:pic>
      <p:pic>
        <p:nvPicPr>
          <p:cNvPr id="20482" name="Picture 2" descr="https://www.englishteachers.ru/uploadedfiles/waresimgs/6.jpg"/>
          <p:cNvPicPr>
            <a:picLocks noChangeAspect="1" noChangeArrowheads="1"/>
          </p:cNvPicPr>
          <p:nvPr/>
        </p:nvPicPr>
        <p:blipFill>
          <a:blip r:embed="rId4" cstate="print"/>
          <a:srcRect/>
          <a:stretch>
            <a:fillRect/>
          </a:stretch>
        </p:blipFill>
        <p:spPr bwMode="auto">
          <a:xfrm>
            <a:off x="171490" y="188640"/>
            <a:ext cx="2240269" cy="246429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t>В средней и старшей школе </a:t>
            </a:r>
            <a:r>
              <a:rPr lang="ru-RU" sz="3600" dirty="0" smtClean="0"/>
              <a:t>требуется</a:t>
            </a:r>
            <a:r>
              <a:rPr lang="ru-RU" sz="3600" dirty="0" smtClean="0"/>
              <a:t>:</a:t>
            </a:r>
            <a:endParaRPr lang="ru-RU" sz="3600" dirty="0"/>
          </a:p>
        </p:txBody>
      </p:sp>
      <p:sp>
        <p:nvSpPr>
          <p:cNvPr id="3" name="Содержимое 2"/>
          <p:cNvSpPr>
            <a:spLocks noGrp="1"/>
          </p:cNvSpPr>
          <p:nvPr>
            <p:ph idx="1"/>
          </p:nvPr>
        </p:nvSpPr>
        <p:spPr>
          <a:xfrm>
            <a:off x="323528" y="1600200"/>
            <a:ext cx="8424936" cy="4853136"/>
          </a:xfrm>
        </p:spPr>
        <p:txBody>
          <a:bodyPr>
            <a:normAutofit fontScale="70000" lnSpcReduction="20000"/>
          </a:bodyPr>
          <a:lstStyle/>
          <a:p>
            <a:r>
              <a:rPr lang="ru-RU" dirty="0" smtClean="0"/>
              <a:t> Умение выделять общее и культурно-специфическое в моделях развития различных стран и цивилизаций, социальных слоев общества.</a:t>
            </a:r>
          </a:p>
          <a:p>
            <a:r>
              <a:rPr lang="ru-RU" dirty="0" smtClean="0"/>
              <a:t> Готовность представлять свою страну и её культуру с учётом возможной культурной интерференции со стороны слушателей, предвосхищая причины возможного недопонимания и снимая их за счёт выбора адекватных средств речевого взаимодействия. К ним можно отнести поиск оригинальных и понятных метафор, создание ярких образов путём  сравнения и противопоставления культурных реалий (фактов) единиц информации.</a:t>
            </a:r>
          </a:p>
          <a:p>
            <a:r>
              <a:rPr lang="ru-RU" dirty="0" smtClean="0"/>
              <a:t> Признание права разных культурных моделей, а значит и формируемых на их  основе  представлений, норм жизни, верований.</a:t>
            </a:r>
          </a:p>
          <a:p>
            <a:r>
              <a:rPr lang="ru-RU" dirty="0" smtClean="0"/>
              <a:t> Готовность конструктивно отстаивать собственные позиции, не унижая других и не попадая в прямую зависимость от чужих приоритетов.</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Grp="1" noChangeAspect="1" noChangeArrowheads="1"/>
          </p:cNvPicPr>
          <p:nvPr>
            <p:ph idx="1"/>
          </p:nvPr>
        </p:nvPicPr>
        <p:blipFill>
          <a:blip r:embed="rId3" cstate="print"/>
          <a:srcRect/>
          <a:stretch>
            <a:fillRect/>
          </a:stretch>
        </p:blipFill>
        <p:spPr bwMode="auto">
          <a:xfrm>
            <a:off x="436070" y="966661"/>
            <a:ext cx="4267645" cy="5549724"/>
          </a:xfrm>
          <a:prstGeom prst="rect">
            <a:avLst/>
          </a:prstGeom>
          <a:ln>
            <a:noFill/>
          </a:ln>
          <a:effectLst>
            <a:outerShdw blurRad="190500" algn="tl" rotWithShape="0">
              <a:srgbClr val="000000">
                <a:alpha val="70000"/>
              </a:srgbClr>
            </a:outerShdw>
          </a:effectLst>
        </p:spPr>
      </p:pic>
      <p:pic>
        <p:nvPicPr>
          <p:cNvPr id="64515" name="Picture 3"/>
          <p:cNvPicPr>
            <a:picLocks noChangeAspect="1" noChangeArrowheads="1"/>
          </p:cNvPicPr>
          <p:nvPr/>
        </p:nvPicPr>
        <p:blipFill>
          <a:blip r:embed="rId4" cstate="print"/>
          <a:srcRect/>
          <a:stretch>
            <a:fillRect/>
          </a:stretch>
        </p:blipFill>
        <p:spPr bwMode="auto">
          <a:xfrm>
            <a:off x="4644008" y="980728"/>
            <a:ext cx="4283968" cy="5519728"/>
          </a:xfrm>
          <a:prstGeom prst="rect">
            <a:avLst/>
          </a:prstGeom>
          <a:ln>
            <a:noFill/>
          </a:ln>
          <a:effectLst>
            <a:outerShdw blurRad="190500" algn="tl" rotWithShape="0">
              <a:srgbClr val="000000">
                <a:alpha val="70000"/>
              </a:srgbClr>
            </a:outerShdw>
          </a:effectLst>
        </p:spPr>
      </p:pic>
      <p:pic>
        <p:nvPicPr>
          <p:cNvPr id="64517" name="Picture 5" descr="http://www.titul.ru/central/pickup.php?s=www_titul_ru&amp;i=ylka5u1zrjcv45780we4py5tozunbpoz"/>
          <p:cNvPicPr>
            <a:picLocks noChangeAspect="1" noChangeArrowheads="1"/>
          </p:cNvPicPr>
          <p:nvPr/>
        </p:nvPicPr>
        <p:blipFill>
          <a:blip r:embed="rId5" cstate="print"/>
          <a:srcRect/>
          <a:stretch>
            <a:fillRect/>
          </a:stretch>
        </p:blipFill>
        <p:spPr bwMode="auto">
          <a:xfrm>
            <a:off x="0" y="0"/>
            <a:ext cx="1187624" cy="1567664"/>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403648" y="188640"/>
            <a:ext cx="7560840" cy="830997"/>
          </a:xfrm>
          <a:prstGeom prst="rect">
            <a:avLst/>
          </a:prstGeom>
          <a:noFill/>
        </p:spPr>
        <p:txBody>
          <a:bodyPr wrap="square" rtlCol="0">
            <a:spAutoFit/>
          </a:bodyPr>
          <a:lstStyle/>
          <a:p>
            <a:r>
              <a:rPr lang="ru-RU" sz="2400" dirty="0" smtClean="0"/>
              <a:t>Владение необходимой лексикой для развития </a:t>
            </a:r>
            <a:r>
              <a:rPr lang="ru-RU" sz="2400" dirty="0" err="1" smtClean="0"/>
              <a:t>социокультурной</a:t>
            </a:r>
            <a:r>
              <a:rPr lang="ru-RU" sz="2400" dirty="0" smtClean="0"/>
              <a:t> компетенции</a:t>
            </a:r>
            <a:endParaRPr lang="ru-RU"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Вопрос</a:t>
            </a:r>
            <a:endParaRPr lang="ru-RU" dirty="0"/>
          </a:p>
        </p:txBody>
      </p:sp>
      <p:sp>
        <p:nvSpPr>
          <p:cNvPr id="3" name="Содержимое 2"/>
          <p:cNvSpPr>
            <a:spLocks noGrp="1"/>
          </p:cNvSpPr>
          <p:nvPr>
            <p:ph idx="1"/>
          </p:nvPr>
        </p:nvSpPr>
        <p:spPr>
          <a:xfrm>
            <a:off x="457200" y="1988840"/>
            <a:ext cx="8229600" cy="4137323"/>
          </a:xfrm>
        </p:spPr>
        <p:txBody>
          <a:bodyPr/>
          <a:lstStyle/>
          <a:p>
            <a:r>
              <a:rPr lang="ru-RU" dirty="0" smtClean="0"/>
              <a:t>Даете ли вы своим обучающимся больше страноведческой информации, чем содержится в УМК?</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2530624" cy="1143000"/>
          </a:xfrm>
        </p:spPr>
        <p:txBody>
          <a:bodyPr/>
          <a:lstStyle/>
          <a:p>
            <a:endParaRPr lang="ru-RU" dirty="0"/>
          </a:p>
        </p:txBody>
      </p:sp>
      <p:pic>
        <p:nvPicPr>
          <p:cNvPr id="11266" name="Picture 2"/>
          <p:cNvPicPr>
            <a:picLocks noGrp="1" noChangeAspect="1" noChangeArrowheads="1"/>
          </p:cNvPicPr>
          <p:nvPr>
            <p:ph idx="1"/>
          </p:nvPr>
        </p:nvPicPr>
        <p:blipFill>
          <a:blip r:embed="rId2" cstate="print"/>
          <a:srcRect/>
          <a:stretch>
            <a:fillRect/>
          </a:stretch>
        </p:blipFill>
        <p:spPr bwMode="auto">
          <a:xfrm>
            <a:off x="3995937" y="0"/>
            <a:ext cx="5148064" cy="6836107"/>
          </a:xfrm>
          <a:prstGeom prst="rect">
            <a:avLst/>
          </a:prstGeom>
          <a:noFill/>
          <a:ln w="9525">
            <a:noFill/>
            <a:miter lim="800000"/>
            <a:headEnd/>
            <a:tailEnd/>
          </a:ln>
        </p:spPr>
      </p:pic>
      <p:pic>
        <p:nvPicPr>
          <p:cNvPr id="11267" name="Picture 3"/>
          <p:cNvPicPr>
            <a:picLocks noChangeAspect="1" noChangeArrowheads="1"/>
          </p:cNvPicPr>
          <p:nvPr/>
        </p:nvPicPr>
        <p:blipFill>
          <a:blip r:embed="rId3" cstate="print"/>
          <a:srcRect/>
          <a:stretch>
            <a:fillRect/>
          </a:stretch>
        </p:blipFill>
        <p:spPr bwMode="auto">
          <a:xfrm>
            <a:off x="-41264" y="3284984"/>
            <a:ext cx="9185264" cy="3573016"/>
          </a:xfrm>
          <a:prstGeom prst="rect">
            <a:avLst/>
          </a:prstGeom>
          <a:noFill/>
          <a:ln w="9525">
            <a:noFill/>
            <a:miter lim="800000"/>
            <a:headEnd/>
            <a:tailEnd/>
          </a:ln>
        </p:spPr>
      </p:pic>
      <p:pic>
        <p:nvPicPr>
          <p:cNvPr id="6" name="Picture 2" descr="https://www.englishteachers.ru/uploadedfiles/waresimgs/194.jpg"/>
          <p:cNvPicPr>
            <a:picLocks noChangeAspect="1" noChangeArrowheads="1"/>
          </p:cNvPicPr>
          <p:nvPr/>
        </p:nvPicPr>
        <p:blipFill>
          <a:blip r:embed="rId4" cstate="print"/>
          <a:srcRect/>
          <a:stretch>
            <a:fillRect/>
          </a:stretch>
        </p:blipFill>
        <p:spPr bwMode="auto">
          <a:xfrm>
            <a:off x="285657" y="269978"/>
            <a:ext cx="1691680" cy="229532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323528" y="116633"/>
            <a:ext cx="8352928" cy="1080120"/>
          </a:xfrm>
        </p:spPr>
        <p:txBody>
          <a:bodyPr>
            <a:normAutofit fontScale="90000"/>
          </a:bodyPr>
          <a:lstStyle/>
          <a:p>
            <a:r>
              <a:rPr lang="ru-RU" dirty="0" smtClean="0"/>
              <a:t>«Страницы британской истории»</a:t>
            </a:r>
            <a:br>
              <a:rPr lang="ru-RU" dirty="0" smtClean="0"/>
            </a:br>
            <a:r>
              <a:rPr lang="ru-RU" sz="2700" dirty="0" smtClean="0"/>
              <a:t>(К.И.Кауфман, М.Ю.Кауфман)</a:t>
            </a:r>
            <a:endParaRPr lang="ru-RU" dirty="0"/>
          </a:p>
        </p:txBody>
      </p:sp>
      <p:sp>
        <p:nvSpPr>
          <p:cNvPr id="3" name="Содержимое 2"/>
          <p:cNvSpPr>
            <a:spLocks noGrp="1"/>
          </p:cNvSpPr>
          <p:nvPr>
            <p:ph type="subTitle" idx="1"/>
          </p:nvPr>
        </p:nvSpPr>
        <p:spPr>
          <a:xfrm>
            <a:off x="251520" y="2132856"/>
            <a:ext cx="6228184" cy="2736304"/>
          </a:xfrm>
        </p:spPr>
        <p:txBody>
          <a:bodyPr>
            <a:normAutofit fontScale="77500" lnSpcReduction="20000"/>
          </a:bodyPr>
          <a:lstStyle/>
          <a:p>
            <a:pPr algn="just">
              <a:buNone/>
            </a:pPr>
            <a:r>
              <a:rPr lang="en-US" dirty="0" smtClean="0">
                <a:solidFill>
                  <a:schemeClr val="tx1"/>
                </a:solidFill>
              </a:rPr>
              <a:t>   </a:t>
            </a:r>
            <a:r>
              <a:rPr lang="ru-RU" dirty="0" smtClean="0">
                <a:solidFill>
                  <a:schemeClr val="tx1"/>
                </a:solidFill>
              </a:rPr>
              <a:t>Книга адресована учителям и учащимся массовой школы. </a:t>
            </a:r>
          </a:p>
          <a:p>
            <a:pPr algn="just">
              <a:buNone/>
            </a:pPr>
            <a:endParaRPr lang="en-US" dirty="0" smtClean="0">
              <a:solidFill>
                <a:schemeClr val="tx1"/>
              </a:solidFill>
            </a:endParaRPr>
          </a:p>
          <a:p>
            <a:pPr algn="l">
              <a:buNone/>
            </a:pPr>
            <a:r>
              <a:rPr lang="en-US" dirty="0" smtClean="0">
                <a:solidFill>
                  <a:schemeClr val="tx1"/>
                </a:solidFill>
              </a:rPr>
              <a:t>   </a:t>
            </a:r>
            <a:r>
              <a:rPr lang="ru-RU" dirty="0" smtClean="0">
                <a:solidFill>
                  <a:schemeClr val="tx1"/>
                </a:solidFill>
              </a:rPr>
              <a:t>История Британии представлена последовательно в интересной и доступной форме, начиная с доисторических времен и заканчивая эпохой Тюдоров. </a:t>
            </a:r>
          </a:p>
        </p:txBody>
      </p:sp>
      <p:pic>
        <p:nvPicPr>
          <p:cNvPr id="25602" name="Picture 2" descr="https://www.englishteachers.ru/uploadedfiles/waresimgs/79.jpg"/>
          <p:cNvPicPr>
            <a:picLocks noChangeAspect="1" noChangeArrowheads="1"/>
          </p:cNvPicPr>
          <p:nvPr/>
        </p:nvPicPr>
        <p:blipFill>
          <a:blip r:embed="rId2" cstate="print"/>
          <a:srcRect/>
          <a:stretch>
            <a:fillRect/>
          </a:stretch>
        </p:blipFill>
        <p:spPr bwMode="auto">
          <a:xfrm>
            <a:off x="6660232" y="1484784"/>
            <a:ext cx="2160240" cy="3256015"/>
          </a:xfrm>
          <a:prstGeom prst="rect">
            <a:avLst/>
          </a:prstGeom>
          <a:ln>
            <a:noFill/>
          </a:ln>
          <a:effectLst>
            <a:outerShdw blurRad="292100" dist="139700" dir="2700000" algn="tl" rotWithShape="0">
              <a:srgbClr val="333333">
                <a:alpha val="65000"/>
              </a:srgbClr>
            </a:outerShdw>
          </a:effectLst>
        </p:spPr>
      </p:pic>
      <p:sp>
        <p:nvSpPr>
          <p:cNvPr id="5" name="Содержимое 2"/>
          <p:cNvSpPr txBox="1">
            <a:spLocks/>
          </p:cNvSpPr>
          <p:nvPr/>
        </p:nvSpPr>
        <p:spPr>
          <a:xfrm>
            <a:off x="-180528" y="4869160"/>
            <a:ext cx="8748464" cy="1728192"/>
          </a:xfrm>
          <a:prstGeom prst="rect">
            <a:avLst/>
          </a:prstGeom>
        </p:spPr>
        <p:txBody>
          <a:bodyPr vert="horz" lIns="91440" tIns="45720" rIns="91440" bIns="45720" rtlCol="0">
            <a:normAutofit fontScale="77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effectLst/>
                <a:uLnTx/>
                <a:uFillTx/>
                <a:latin typeface="+mn-lt"/>
                <a:ea typeface="+mn-ea"/>
                <a:cs typeface="+mn-cs"/>
              </a:rPr>
              <a:t>         </a:t>
            </a:r>
            <a:r>
              <a:rPr kumimoji="0" lang="ru-RU" sz="3200" b="0" i="0" u="none" strike="noStrike" kern="1200" cap="none" spc="0" normalizeH="0" baseline="0" noProof="0" dirty="0" smtClean="0">
                <a:ln>
                  <a:noFill/>
                </a:ln>
                <a:effectLst/>
                <a:uLnTx/>
                <a:uFillTx/>
                <a:latin typeface="+mn-lt"/>
                <a:ea typeface="+mn-ea"/>
                <a:cs typeface="+mn-cs"/>
              </a:rPr>
              <a:t>Учащимся</a:t>
            </a:r>
            <a:r>
              <a:rPr kumimoji="0" lang="ru-RU" sz="3200" b="0" i="0" u="none" strike="noStrike" kern="1200" cap="none" spc="0" normalizeH="0" noProof="0" dirty="0" smtClean="0">
                <a:ln>
                  <a:noFill/>
                </a:ln>
                <a:effectLst/>
                <a:uLnTx/>
                <a:uFillTx/>
                <a:latin typeface="+mn-lt"/>
                <a:ea typeface="+mn-ea"/>
                <a:cs typeface="+mn-cs"/>
              </a:rPr>
              <a:t> 7 – 11 классов </a:t>
            </a:r>
            <a:r>
              <a:rPr kumimoji="0" lang="ru-RU" sz="3200" b="0" i="0" u="none" strike="noStrike" kern="1200" cap="none" spc="0" normalizeH="0" baseline="0" noProof="0" dirty="0" smtClean="0">
                <a:ln>
                  <a:noFill/>
                </a:ln>
                <a:effectLst/>
                <a:uLnTx/>
                <a:uFillTx/>
                <a:latin typeface="+mn-lt"/>
                <a:ea typeface="+mn-ea"/>
                <a:cs typeface="+mn-cs"/>
              </a:rPr>
              <a:t>предоставляется возможность не только ознакомиться с историческими фактами, но и “погрузиться” в ту или иную историческую эпоху, прочитав простой и интересный рассказ, посвященный описываемым событиям. </a:t>
            </a:r>
            <a:endParaRPr kumimoji="0" lang="en-US" sz="3200" b="0" i="0" u="none" strike="noStrike" kern="1200" cap="none" spc="0" normalizeH="0" baseline="0" noProof="0" dirty="0" smtClean="0">
              <a:ln>
                <a:noFill/>
              </a:ln>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xmlns="" val="3099338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cstate="print"/>
          <a:srcRect/>
          <a:stretch>
            <a:fillRect/>
          </a:stretch>
        </p:blipFill>
        <p:spPr bwMode="auto">
          <a:xfrm>
            <a:off x="2123728" y="0"/>
            <a:ext cx="4680519" cy="6778051"/>
          </a:xfrm>
          <a:prstGeom prst="rect">
            <a:avLst/>
          </a:prstGeom>
          <a:ln>
            <a:noFill/>
          </a:ln>
          <a:effectLst>
            <a:outerShdw blurRad="190500" algn="tl" rotWithShape="0">
              <a:srgbClr val="000000">
                <a:alpha val="70000"/>
              </a:srgbClr>
            </a:outerShdw>
          </a:effectLst>
        </p:spPr>
      </p:pic>
      <p:pic>
        <p:nvPicPr>
          <p:cNvPr id="7" name="Picture 2" descr="https://www.englishteachers.ru/uploadedfiles/waresimgs/79.jpg"/>
          <p:cNvPicPr>
            <a:picLocks noChangeAspect="1" noChangeArrowheads="1"/>
          </p:cNvPicPr>
          <p:nvPr/>
        </p:nvPicPr>
        <p:blipFill>
          <a:blip r:embed="rId3" cstate="print"/>
          <a:srcRect/>
          <a:stretch>
            <a:fillRect/>
          </a:stretch>
        </p:blipFill>
        <p:spPr bwMode="auto">
          <a:xfrm>
            <a:off x="0" y="1"/>
            <a:ext cx="1547664" cy="2332712"/>
          </a:xfrm>
          <a:prstGeom prst="rect">
            <a:avLst/>
          </a:prstGeom>
          <a:ln>
            <a:noFill/>
          </a:ln>
          <a:effectLst>
            <a:outerShdw blurRad="292100" dist="139700" dir="2700000" algn="tl" rotWithShape="0">
              <a:srgbClr val="333333">
                <a:alpha val="65000"/>
              </a:srgbClr>
            </a:outerShdw>
          </a:effectLst>
        </p:spPr>
      </p:pic>
      <p:pic>
        <p:nvPicPr>
          <p:cNvPr id="6" name="Picture 3"/>
          <p:cNvPicPr>
            <a:picLocks noChangeAspect="1" noChangeArrowheads="1"/>
          </p:cNvPicPr>
          <p:nvPr/>
        </p:nvPicPr>
        <p:blipFill>
          <a:blip r:embed="rId2" cstate="print"/>
          <a:srcRect t="5970" b="26038"/>
          <a:stretch>
            <a:fillRect/>
          </a:stretch>
        </p:blipFill>
        <p:spPr bwMode="auto">
          <a:xfrm>
            <a:off x="1259632" y="188640"/>
            <a:ext cx="6581980" cy="648072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1633429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899592" y="583954"/>
            <a:ext cx="8244408" cy="6274046"/>
          </a:xfrm>
          <a:prstGeom prst="rect">
            <a:avLst/>
          </a:prstGeom>
          <a:ln>
            <a:noFill/>
          </a:ln>
          <a:effectLst>
            <a:outerShdw blurRad="190500" algn="tl" rotWithShape="0">
              <a:srgbClr val="000000">
                <a:alpha val="70000"/>
              </a:srgbClr>
            </a:outerShdw>
          </a:effectLst>
        </p:spPr>
      </p:pic>
      <p:pic>
        <p:nvPicPr>
          <p:cNvPr id="5" name="Picture 2" descr="https://www.englishteachers.ru/uploadedfiles/waresimgs/79.jpg"/>
          <p:cNvPicPr>
            <a:picLocks noChangeAspect="1" noChangeArrowheads="1"/>
          </p:cNvPicPr>
          <p:nvPr/>
        </p:nvPicPr>
        <p:blipFill>
          <a:blip r:embed="rId3" cstate="print"/>
          <a:srcRect/>
          <a:stretch>
            <a:fillRect/>
          </a:stretch>
        </p:blipFill>
        <p:spPr bwMode="auto">
          <a:xfrm>
            <a:off x="0" y="1"/>
            <a:ext cx="1547664" cy="23327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36814560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p:cNvPicPr>
            <a:picLocks noChangeAspect="1" noChangeArrowheads="1"/>
          </p:cNvPicPr>
          <p:nvPr/>
        </p:nvPicPr>
        <p:blipFill>
          <a:blip r:embed="rId2" cstate="print"/>
          <a:srcRect/>
          <a:stretch>
            <a:fillRect/>
          </a:stretch>
        </p:blipFill>
        <p:spPr>
          <a:xfrm>
            <a:off x="2926132" y="0"/>
            <a:ext cx="4885460" cy="6741368"/>
          </a:xfrm>
          <a:prstGeom prst="rect">
            <a:avLst/>
          </a:prstGeom>
          <a:noFill/>
        </p:spPr>
      </p:pic>
      <p:pic>
        <p:nvPicPr>
          <p:cNvPr id="5" name="Picture 2" descr="https://www.englishteachers.ru/uploadedfiles/waresimgs/79.jpg"/>
          <p:cNvPicPr>
            <a:picLocks noChangeAspect="1" noChangeArrowheads="1"/>
          </p:cNvPicPr>
          <p:nvPr/>
        </p:nvPicPr>
        <p:blipFill>
          <a:blip r:embed="rId3" cstate="print"/>
          <a:srcRect/>
          <a:stretch>
            <a:fillRect/>
          </a:stretch>
        </p:blipFill>
        <p:spPr bwMode="auto">
          <a:xfrm>
            <a:off x="179512" y="188640"/>
            <a:ext cx="1547664" cy="233271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cstate="print"/>
          <a:srcRect/>
          <a:stretch>
            <a:fillRect/>
          </a:stretch>
        </p:blipFill>
        <p:spPr bwMode="auto">
          <a:xfrm>
            <a:off x="2915816" y="116632"/>
            <a:ext cx="4339903" cy="6570855"/>
          </a:xfrm>
          <a:prstGeom prst="rect">
            <a:avLst/>
          </a:prstGeom>
          <a:noFill/>
          <a:ln w="9525">
            <a:noFill/>
            <a:miter lim="800000"/>
            <a:headEnd/>
            <a:tailEnd/>
          </a:ln>
        </p:spPr>
      </p:pic>
      <p:pic>
        <p:nvPicPr>
          <p:cNvPr id="6" name="Picture 3"/>
          <p:cNvPicPr>
            <a:picLocks noChangeAspect="1" noChangeArrowheads="1"/>
          </p:cNvPicPr>
          <p:nvPr/>
        </p:nvPicPr>
        <p:blipFill>
          <a:blip r:embed="rId2" cstate="print"/>
          <a:srcRect t="5063" b="41240"/>
          <a:stretch>
            <a:fillRect/>
          </a:stretch>
        </p:blipFill>
        <p:spPr bwMode="auto">
          <a:xfrm>
            <a:off x="2627784" y="476672"/>
            <a:ext cx="6284119" cy="5109062"/>
          </a:xfrm>
          <a:prstGeom prst="rect">
            <a:avLst/>
          </a:prstGeom>
          <a:noFill/>
          <a:ln w="9525">
            <a:noFill/>
            <a:miter lim="800000"/>
            <a:headEnd/>
            <a:tailEnd/>
          </a:ln>
        </p:spPr>
      </p:pic>
      <p:pic>
        <p:nvPicPr>
          <p:cNvPr id="7" name="Picture 2" descr="https://www.englishteachers.ru/uploadedfiles/waresimgs/79.jpg"/>
          <p:cNvPicPr>
            <a:picLocks noChangeAspect="1" noChangeArrowheads="1"/>
          </p:cNvPicPr>
          <p:nvPr/>
        </p:nvPicPr>
        <p:blipFill>
          <a:blip r:embed="rId3" cstate="print"/>
          <a:srcRect/>
          <a:stretch>
            <a:fillRect/>
          </a:stretch>
        </p:blipFill>
        <p:spPr bwMode="auto">
          <a:xfrm>
            <a:off x="0" y="1"/>
            <a:ext cx="1547664" cy="23327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2730564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2"/>
          <p:cNvPicPr>
            <a:picLocks noGrp="1" noChangeAspect="1" noChangeArrowheads="1"/>
          </p:cNvPicPr>
          <p:nvPr>
            <p:ph sz="half" idx="1"/>
          </p:nvPr>
        </p:nvPicPr>
        <p:blipFill>
          <a:blip r:embed="rId2" cstate="print"/>
          <a:srcRect t="2856" r="4921" b="4473"/>
          <a:stretch>
            <a:fillRect/>
          </a:stretch>
        </p:blipFill>
        <p:spPr>
          <a:xfrm>
            <a:off x="1043608" y="1457400"/>
            <a:ext cx="4176464" cy="5400600"/>
          </a:xfrm>
          <a:noFill/>
        </p:spPr>
      </p:pic>
      <p:pic>
        <p:nvPicPr>
          <p:cNvPr id="19460" name="Picture 3"/>
          <p:cNvPicPr>
            <a:picLocks noGrp="1" noChangeAspect="1" noChangeArrowheads="1"/>
          </p:cNvPicPr>
          <p:nvPr>
            <p:ph sz="half" idx="2"/>
          </p:nvPr>
        </p:nvPicPr>
        <p:blipFill>
          <a:blip r:embed="rId3" cstate="print"/>
          <a:srcRect l="13252" r="3920" b="4145"/>
          <a:stretch>
            <a:fillRect/>
          </a:stretch>
        </p:blipFill>
        <p:spPr>
          <a:xfrm>
            <a:off x="5364088" y="1202492"/>
            <a:ext cx="3672408" cy="5655508"/>
          </a:xfrm>
          <a:noFill/>
        </p:spPr>
      </p:pic>
      <p:pic>
        <p:nvPicPr>
          <p:cNvPr id="86018" name="Picture 2" descr="https://www.englishteachers.ru/uploadedfiles/waresimgs/545.jpg"/>
          <p:cNvPicPr>
            <a:picLocks noChangeAspect="1" noChangeArrowheads="1"/>
          </p:cNvPicPr>
          <p:nvPr/>
        </p:nvPicPr>
        <p:blipFill>
          <a:blip r:embed="rId4" cstate="print"/>
          <a:srcRect/>
          <a:stretch>
            <a:fillRect/>
          </a:stretch>
        </p:blipFill>
        <p:spPr bwMode="auto">
          <a:xfrm>
            <a:off x="0" y="0"/>
            <a:ext cx="1727493" cy="227687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2"/>
          <p:cNvPicPr>
            <a:picLocks noGrp="1" noChangeAspect="1" noChangeArrowheads="1"/>
          </p:cNvPicPr>
          <p:nvPr>
            <p:ph sz="half" idx="1"/>
          </p:nvPr>
        </p:nvPicPr>
        <p:blipFill>
          <a:blip r:embed="rId2" cstate="print"/>
          <a:srcRect l="3390" t="2458" r="5078" b="3335"/>
          <a:stretch>
            <a:fillRect/>
          </a:stretch>
        </p:blipFill>
        <p:spPr>
          <a:xfrm>
            <a:off x="1115616" y="1233375"/>
            <a:ext cx="4104456" cy="5624625"/>
          </a:xfrm>
          <a:noFill/>
        </p:spPr>
      </p:pic>
      <p:pic>
        <p:nvPicPr>
          <p:cNvPr id="20484" name="Picture 3"/>
          <p:cNvPicPr>
            <a:picLocks noGrp="1" noChangeAspect="1" noChangeArrowheads="1"/>
          </p:cNvPicPr>
          <p:nvPr>
            <p:ph sz="half" idx="2"/>
          </p:nvPr>
        </p:nvPicPr>
        <p:blipFill>
          <a:blip r:embed="rId3" cstate="print"/>
          <a:srcRect l="10423" r="4452" b="6570"/>
          <a:stretch>
            <a:fillRect/>
          </a:stretch>
        </p:blipFill>
        <p:spPr>
          <a:xfrm>
            <a:off x="5148064" y="1139440"/>
            <a:ext cx="3816424" cy="5529920"/>
          </a:xfrm>
          <a:noFill/>
        </p:spPr>
      </p:pic>
      <p:pic>
        <p:nvPicPr>
          <p:cNvPr id="7" name="Picture 2" descr="https://www.englishteachers.ru/uploadedfiles/waresimgs/545.jpg"/>
          <p:cNvPicPr>
            <a:picLocks noChangeAspect="1" noChangeArrowheads="1"/>
          </p:cNvPicPr>
          <p:nvPr/>
        </p:nvPicPr>
        <p:blipFill>
          <a:blip r:embed="rId4" cstate="print"/>
          <a:srcRect/>
          <a:stretch>
            <a:fillRect/>
          </a:stretch>
        </p:blipFill>
        <p:spPr bwMode="auto">
          <a:xfrm>
            <a:off x="0" y="0"/>
            <a:ext cx="1727493" cy="2276872"/>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51520" y="188640"/>
            <a:ext cx="8229600" cy="850106"/>
          </a:xfrm>
        </p:spPr>
        <p:txBody>
          <a:bodyPr>
            <a:normAutofit fontScale="90000"/>
          </a:bodyPr>
          <a:lstStyle/>
          <a:p>
            <a:r>
              <a:rPr lang="ru-RU" sz="4000" dirty="0" smtClean="0"/>
              <a:t>“</a:t>
            </a:r>
            <a:r>
              <a:rPr lang="ru-RU" sz="4000" dirty="0" err="1" smtClean="0"/>
              <a:t>Deep</a:t>
            </a:r>
            <a:r>
              <a:rPr lang="ru-RU" sz="4000" dirty="0" smtClean="0"/>
              <a:t> </a:t>
            </a:r>
            <a:r>
              <a:rPr lang="ru-RU" sz="4000" dirty="0" err="1" smtClean="0"/>
              <a:t>Are</a:t>
            </a:r>
            <a:r>
              <a:rPr lang="ru-RU" sz="4000" dirty="0" smtClean="0"/>
              <a:t> </a:t>
            </a:r>
            <a:r>
              <a:rPr lang="ru-RU" sz="4000" dirty="0" err="1" smtClean="0"/>
              <a:t>the</a:t>
            </a:r>
            <a:r>
              <a:rPr lang="ru-RU" sz="4000" dirty="0" smtClean="0"/>
              <a:t> </a:t>
            </a:r>
            <a:r>
              <a:rPr lang="ru-RU" sz="4000" dirty="0" err="1" smtClean="0"/>
              <a:t>Roots</a:t>
            </a:r>
            <a:r>
              <a:rPr lang="ru-RU" sz="4000" dirty="0" smtClean="0"/>
              <a:t>...” </a:t>
            </a:r>
            <a:r>
              <a:rPr lang="ru-RU" dirty="0" smtClean="0"/>
              <a:t/>
            </a:r>
            <a:br>
              <a:rPr lang="ru-RU" dirty="0" smtClean="0"/>
            </a:br>
            <a:r>
              <a:rPr lang="ru-RU" sz="2700" dirty="0" smtClean="0"/>
              <a:t>(Ю.Ф.Гурьева)</a:t>
            </a:r>
            <a:endParaRPr lang="ru-RU" dirty="0"/>
          </a:p>
        </p:txBody>
      </p:sp>
      <p:sp>
        <p:nvSpPr>
          <p:cNvPr id="3" name="Содержимое 2"/>
          <p:cNvSpPr>
            <a:spLocks noGrp="1"/>
          </p:cNvSpPr>
          <p:nvPr>
            <p:ph idx="1"/>
          </p:nvPr>
        </p:nvSpPr>
        <p:spPr>
          <a:xfrm>
            <a:off x="0" y="1412776"/>
            <a:ext cx="6228184" cy="4857403"/>
          </a:xfrm>
        </p:spPr>
        <p:txBody>
          <a:bodyPr>
            <a:normAutofit fontScale="62500" lnSpcReduction="20000"/>
          </a:bodyPr>
          <a:lstStyle/>
          <a:p>
            <a:pPr algn="just">
              <a:buNone/>
            </a:pPr>
            <a:r>
              <a:rPr lang="en-US" dirty="0" smtClean="0"/>
              <a:t>        </a:t>
            </a:r>
            <a:r>
              <a:rPr lang="ru-RU" dirty="0" smtClean="0"/>
              <a:t>Учебное пособие “</a:t>
            </a:r>
            <a:r>
              <a:rPr lang="ru-RU" dirty="0" err="1" smtClean="0"/>
              <a:t>Deep</a:t>
            </a:r>
            <a:r>
              <a:rPr lang="ru-RU" dirty="0" smtClean="0"/>
              <a:t> </a:t>
            </a:r>
            <a:r>
              <a:rPr lang="ru-RU" dirty="0" err="1" smtClean="0"/>
              <a:t>Are</a:t>
            </a:r>
            <a:r>
              <a:rPr lang="ru-RU" dirty="0" smtClean="0"/>
              <a:t> </a:t>
            </a:r>
            <a:r>
              <a:rPr lang="ru-RU" dirty="0" err="1" smtClean="0"/>
              <a:t>the</a:t>
            </a:r>
            <a:r>
              <a:rPr lang="ru-RU" dirty="0" smtClean="0"/>
              <a:t> </a:t>
            </a:r>
            <a:r>
              <a:rPr lang="ru-RU" dirty="0" err="1" smtClean="0"/>
              <a:t>Roots</a:t>
            </a:r>
            <a:r>
              <a:rPr lang="ru-RU" dirty="0" smtClean="0"/>
              <a:t>...” представляет собой краткое историческое введение в курсы страноведения и </a:t>
            </a:r>
            <a:r>
              <a:rPr lang="ru-RU" dirty="0" err="1" smtClean="0"/>
              <a:t>лингвострановедения</a:t>
            </a:r>
            <a:r>
              <a:rPr lang="ru-RU" dirty="0" smtClean="0"/>
              <a:t> для факультетов иностранных языков педагогических университетов и других высших учебных</a:t>
            </a:r>
            <a:r>
              <a:rPr lang="en-US" dirty="0" smtClean="0"/>
              <a:t> </a:t>
            </a:r>
            <a:r>
              <a:rPr lang="ru-RU" dirty="0" smtClean="0"/>
              <a:t>заведений.</a:t>
            </a:r>
            <a:endParaRPr lang="en-US" dirty="0" smtClean="0"/>
          </a:p>
          <a:p>
            <a:pPr algn="just">
              <a:buNone/>
            </a:pPr>
            <a:r>
              <a:rPr lang="ru-RU" dirty="0" smtClean="0"/>
              <a:t/>
            </a:r>
            <a:br>
              <a:rPr lang="ru-RU" dirty="0" smtClean="0"/>
            </a:br>
            <a:r>
              <a:rPr lang="ru-RU" dirty="0" smtClean="0"/>
              <a:t>Пособие содержит сжатую информацию об исторических событиях в Великобритании</a:t>
            </a:r>
            <a:r>
              <a:rPr lang="en-US" dirty="0" smtClean="0"/>
              <a:t>,</a:t>
            </a:r>
            <a:r>
              <a:rPr lang="ru-RU" dirty="0" smtClean="0"/>
              <a:t> выделяет ключевые слова и термины для каждого раздела, предлагает вопросы для проверки понимания и усвоения материала по каждому историческому периоду. </a:t>
            </a:r>
            <a:endParaRPr lang="en-US" dirty="0" smtClean="0"/>
          </a:p>
          <a:p>
            <a:pPr algn="just">
              <a:buNone/>
            </a:pPr>
            <a:r>
              <a:rPr lang="ru-RU" dirty="0" smtClean="0"/>
              <a:t/>
            </a:r>
            <a:br>
              <a:rPr lang="ru-RU" dirty="0" smtClean="0"/>
            </a:br>
            <a:r>
              <a:rPr lang="ru-RU" dirty="0" smtClean="0"/>
              <a:t>Это пособие может найти применение у широкого круга студентов, изучающих английский язык и английскую историю: оно вполне доступно для учащихся старших классов спецшкол, студентов колледжей, курсов иностранных языков. </a:t>
            </a:r>
            <a:endParaRPr lang="ru-RU" dirty="0"/>
          </a:p>
        </p:txBody>
      </p:sp>
      <p:pic>
        <p:nvPicPr>
          <p:cNvPr id="26626" name="Picture 2" descr="https://www.englishteachers.ru/uploadedfiles/waresimgs/252.jpg"/>
          <p:cNvPicPr>
            <a:picLocks noChangeAspect="1" noChangeArrowheads="1"/>
          </p:cNvPicPr>
          <p:nvPr/>
        </p:nvPicPr>
        <p:blipFill>
          <a:blip r:embed="rId2" cstate="print"/>
          <a:srcRect/>
          <a:stretch>
            <a:fillRect/>
          </a:stretch>
        </p:blipFill>
        <p:spPr bwMode="auto">
          <a:xfrm>
            <a:off x="6300192" y="1268760"/>
            <a:ext cx="2650794" cy="389295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2554914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www.englishteachers.ru/uploadedfiles/waresimgs/252.jpg"/>
          <p:cNvPicPr>
            <a:picLocks noChangeAspect="1" noChangeArrowheads="1"/>
          </p:cNvPicPr>
          <p:nvPr/>
        </p:nvPicPr>
        <p:blipFill>
          <a:blip r:embed="rId2" cstate="print"/>
          <a:srcRect/>
          <a:stretch>
            <a:fillRect/>
          </a:stretch>
        </p:blipFill>
        <p:spPr bwMode="auto">
          <a:xfrm>
            <a:off x="0" y="0"/>
            <a:ext cx="1648433" cy="2420888"/>
          </a:xfrm>
          <a:prstGeom prst="rect">
            <a:avLst/>
          </a:prstGeom>
          <a:ln>
            <a:noFill/>
          </a:ln>
          <a:effectLst>
            <a:outerShdw blurRad="190500" algn="tl" rotWithShape="0">
              <a:srgbClr val="000000">
                <a:alpha val="70000"/>
              </a:srgbClr>
            </a:outerShdw>
          </a:effectLst>
        </p:spPr>
      </p:pic>
      <p:pic>
        <p:nvPicPr>
          <p:cNvPr id="5122" name="Picture 2"/>
          <p:cNvPicPr>
            <a:picLocks noGrp="1" noChangeAspect="1" noChangeArrowheads="1"/>
          </p:cNvPicPr>
          <p:nvPr>
            <p:ph idx="1"/>
          </p:nvPr>
        </p:nvPicPr>
        <p:blipFill>
          <a:blip r:embed="rId3" cstate="print"/>
          <a:srcRect/>
          <a:stretch>
            <a:fillRect/>
          </a:stretch>
        </p:blipFill>
        <p:spPr bwMode="auto">
          <a:xfrm>
            <a:off x="2915816" y="116632"/>
            <a:ext cx="4468654" cy="6624736"/>
          </a:xfrm>
          <a:prstGeom prst="rect">
            <a:avLst/>
          </a:prstGeom>
          <a:ln>
            <a:noFill/>
          </a:ln>
          <a:effectLst>
            <a:outerShdw blurRad="190500" algn="tl" rotWithShape="0">
              <a:srgbClr val="000000">
                <a:alpha val="70000"/>
              </a:srgbClr>
            </a:outerShdw>
          </a:effectLst>
        </p:spPr>
      </p:pic>
      <p:pic>
        <p:nvPicPr>
          <p:cNvPr id="6" name="Picture 2"/>
          <p:cNvPicPr>
            <a:picLocks noChangeAspect="1" noChangeArrowheads="1"/>
          </p:cNvPicPr>
          <p:nvPr/>
        </p:nvPicPr>
        <p:blipFill>
          <a:blip r:embed="rId3" cstate="print"/>
          <a:srcRect t="5435" b="5435"/>
          <a:stretch>
            <a:fillRect/>
          </a:stretch>
        </p:blipFill>
        <p:spPr bwMode="auto">
          <a:xfrm>
            <a:off x="2771800" y="7360"/>
            <a:ext cx="5184576" cy="6850640"/>
          </a:xfrm>
          <a:prstGeom prst="rect">
            <a:avLst/>
          </a:prstGeom>
          <a:ln>
            <a:noFill/>
          </a:ln>
          <a:effectLst>
            <a:outerShdw blurRad="190500" algn="tl" rotWithShape="0">
              <a:srgbClr val="000000">
                <a:alpha val="70000"/>
              </a:srgbClr>
            </a:outerShdw>
          </a:effectLst>
        </p:spPr>
      </p:pic>
      <p:pic>
        <p:nvPicPr>
          <p:cNvPr id="5123" name="Picture 3"/>
          <p:cNvPicPr>
            <a:picLocks noChangeAspect="1" noChangeArrowheads="1"/>
          </p:cNvPicPr>
          <p:nvPr/>
        </p:nvPicPr>
        <p:blipFill>
          <a:blip r:embed="rId4" cstate="print"/>
          <a:srcRect/>
          <a:stretch>
            <a:fillRect/>
          </a:stretch>
        </p:blipFill>
        <p:spPr bwMode="auto">
          <a:xfrm>
            <a:off x="2123728" y="0"/>
            <a:ext cx="4743450" cy="6905626"/>
          </a:xfrm>
          <a:prstGeom prst="rect">
            <a:avLst/>
          </a:prstGeom>
          <a:noFill/>
          <a:ln w="9525">
            <a:noFill/>
            <a:miter lim="800000"/>
            <a:headEnd/>
            <a:tailEnd/>
          </a:ln>
        </p:spPr>
      </p:pic>
    </p:spTree>
    <p:extLst>
      <p:ext uri="{BB962C8B-B14F-4D97-AF65-F5344CB8AC3E}">
        <p14:creationId xmlns:p14="http://schemas.microsoft.com/office/powerpoint/2010/main" xmlns="" val="2534149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wipe(down)">
                                      <p:cBhvr>
                                        <p:cTn id="12"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Лингвострановедческий подход</a:t>
            </a:r>
            <a:endParaRPr lang="ru-RU" dirty="0"/>
          </a:p>
        </p:txBody>
      </p:sp>
      <p:sp>
        <p:nvSpPr>
          <p:cNvPr id="6" name="Содержимое 5"/>
          <p:cNvSpPr>
            <a:spLocks noGrp="1"/>
          </p:cNvSpPr>
          <p:nvPr>
            <p:ph idx="1"/>
          </p:nvPr>
        </p:nvSpPr>
        <p:spPr/>
        <p:txBody>
          <a:bodyPr>
            <a:normAutofit fontScale="92500" lnSpcReduction="10000"/>
          </a:bodyPr>
          <a:lstStyle/>
          <a:p>
            <a:r>
              <a:rPr lang="ru-RU" dirty="0" smtClean="0"/>
              <a:t>Лингвострановедческий подход в методике преподавания ИЯ </a:t>
            </a:r>
            <a:r>
              <a:rPr lang="ru-RU" u="sng" dirty="0" smtClean="0"/>
              <a:t>реализуется в воспроизведении всех усвоенных речевых действий в ситуациях страноведческого характера</a:t>
            </a:r>
            <a:r>
              <a:rPr lang="ru-RU" dirty="0" smtClean="0"/>
              <a:t>.</a:t>
            </a:r>
          </a:p>
          <a:p>
            <a:r>
              <a:rPr lang="ru-RU" dirty="0" smtClean="0"/>
              <a:t>Отбор, описание и презентация лингвистического материала должны быть подчинены стремлению проникновения в тайны иной культуры и создания у обучаемых мотивированного подхода к изучению языка. </a:t>
            </a:r>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https://www.englishteachers.ru/uploadedfiles/waresimgs/252.jpg"/>
          <p:cNvPicPr>
            <a:picLocks noChangeAspect="1" noChangeArrowheads="1"/>
          </p:cNvPicPr>
          <p:nvPr/>
        </p:nvPicPr>
        <p:blipFill>
          <a:blip r:embed="rId2" cstate="print"/>
          <a:srcRect/>
          <a:stretch>
            <a:fillRect/>
          </a:stretch>
        </p:blipFill>
        <p:spPr bwMode="auto">
          <a:xfrm>
            <a:off x="0" y="0"/>
            <a:ext cx="1648433" cy="2420888"/>
          </a:xfrm>
          <a:prstGeom prst="rect">
            <a:avLst/>
          </a:prstGeom>
          <a:ln>
            <a:noFill/>
          </a:ln>
          <a:effectLst>
            <a:outerShdw blurRad="190500" algn="tl" rotWithShape="0">
              <a:srgbClr val="000000">
                <a:alpha val="70000"/>
              </a:srgbClr>
            </a:outerShdw>
          </a:effectLst>
        </p:spPr>
      </p:pic>
      <p:pic>
        <p:nvPicPr>
          <p:cNvPr id="6146" name="Picture 2"/>
          <p:cNvPicPr>
            <a:picLocks noGrp="1" noChangeAspect="1" noChangeArrowheads="1"/>
          </p:cNvPicPr>
          <p:nvPr>
            <p:ph idx="1"/>
          </p:nvPr>
        </p:nvPicPr>
        <p:blipFill>
          <a:blip r:embed="rId3" cstate="print"/>
          <a:srcRect/>
          <a:stretch>
            <a:fillRect/>
          </a:stretch>
        </p:blipFill>
        <p:spPr bwMode="auto">
          <a:xfrm>
            <a:off x="335664" y="620688"/>
            <a:ext cx="8665233" cy="6120680"/>
          </a:xfrm>
          <a:prstGeom prst="rect">
            <a:avLst/>
          </a:prstGeom>
          <a:ln>
            <a:noFill/>
          </a:ln>
          <a:effectLst>
            <a:outerShdw blurRad="190500" algn="tl" rotWithShape="0">
              <a:srgbClr val="000000">
                <a:alpha val="70000"/>
              </a:srgbClr>
            </a:outerShdw>
          </a:effectLst>
        </p:spPr>
      </p:pic>
      <p:pic>
        <p:nvPicPr>
          <p:cNvPr id="6149" name="Picture 5"/>
          <p:cNvPicPr>
            <a:picLocks noChangeAspect="1" noChangeArrowheads="1"/>
          </p:cNvPicPr>
          <p:nvPr/>
        </p:nvPicPr>
        <p:blipFill>
          <a:blip r:embed="rId4" cstate="print"/>
          <a:srcRect/>
          <a:stretch>
            <a:fillRect/>
          </a:stretch>
        </p:blipFill>
        <p:spPr bwMode="auto">
          <a:xfrm>
            <a:off x="931133" y="4149080"/>
            <a:ext cx="8035365" cy="2449066"/>
          </a:xfrm>
          <a:prstGeom prst="rect">
            <a:avLst/>
          </a:prstGeom>
          <a:ln>
            <a:noFill/>
          </a:ln>
          <a:effectLst>
            <a:outerShdw blurRad="292100" dist="139700" dir="2700000" algn="tl" rotWithShape="0">
              <a:srgbClr val="333333">
                <a:alpha val="65000"/>
              </a:srgbClr>
            </a:outerShdw>
          </a:effectLst>
        </p:spPr>
      </p:pic>
      <p:pic>
        <p:nvPicPr>
          <p:cNvPr id="6150" name="Picture 6"/>
          <p:cNvPicPr>
            <a:picLocks noChangeAspect="1" noChangeArrowheads="1"/>
          </p:cNvPicPr>
          <p:nvPr/>
        </p:nvPicPr>
        <p:blipFill>
          <a:blip r:embed="rId5" cstate="print"/>
          <a:srcRect/>
          <a:stretch>
            <a:fillRect/>
          </a:stretch>
        </p:blipFill>
        <p:spPr bwMode="auto">
          <a:xfrm>
            <a:off x="251520" y="692696"/>
            <a:ext cx="8029034" cy="25202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2376451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150"/>
                                        </p:tgtEl>
                                        <p:attrNameLst>
                                          <p:attrName>style.visibility</p:attrName>
                                        </p:attrNameLst>
                                      </p:cBhvr>
                                      <p:to>
                                        <p:strVal val="visible"/>
                                      </p:to>
                                    </p:set>
                                    <p:animEffect transition="in" filter="wipe(up)">
                                      <p:cBhvr>
                                        <p:cTn id="12" dur="500"/>
                                        <p:tgtEl>
                                          <p:spTgt spid="615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149"/>
                                        </p:tgtEl>
                                        <p:attrNameLst>
                                          <p:attrName>style.visibility</p:attrName>
                                        </p:attrNameLst>
                                      </p:cBhvr>
                                      <p:to>
                                        <p:strVal val="visible"/>
                                      </p:to>
                                    </p:set>
                                    <p:animEffect transition="in" filter="wipe(down)">
                                      <p:cBhvr>
                                        <p:cTn id="17"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www.englishteachers.ru/uploadedfiles/waresimgs/252.jpg"/>
          <p:cNvPicPr>
            <a:picLocks noChangeAspect="1" noChangeArrowheads="1"/>
          </p:cNvPicPr>
          <p:nvPr/>
        </p:nvPicPr>
        <p:blipFill>
          <a:blip r:embed="rId2" cstate="print"/>
          <a:srcRect/>
          <a:stretch>
            <a:fillRect/>
          </a:stretch>
        </p:blipFill>
        <p:spPr bwMode="auto">
          <a:xfrm>
            <a:off x="0" y="0"/>
            <a:ext cx="1648433" cy="2420888"/>
          </a:xfrm>
          <a:prstGeom prst="rect">
            <a:avLst/>
          </a:prstGeom>
          <a:ln>
            <a:noFill/>
          </a:ln>
          <a:effectLst>
            <a:outerShdw blurRad="190500" algn="tl" rotWithShape="0">
              <a:srgbClr val="000000">
                <a:alpha val="70000"/>
              </a:srgbClr>
            </a:outerShdw>
          </a:effectLst>
        </p:spPr>
      </p:pic>
      <p:pic>
        <p:nvPicPr>
          <p:cNvPr id="7170" name="Picture 2"/>
          <p:cNvPicPr>
            <a:picLocks noGrp="1" noChangeAspect="1" noChangeArrowheads="1"/>
          </p:cNvPicPr>
          <p:nvPr>
            <p:ph idx="1"/>
          </p:nvPr>
        </p:nvPicPr>
        <p:blipFill>
          <a:blip r:embed="rId3" cstate="print"/>
          <a:srcRect/>
          <a:stretch>
            <a:fillRect/>
          </a:stretch>
        </p:blipFill>
        <p:spPr bwMode="auto">
          <a:xfrm>
            <a:off x="611561" y="816778"/>
            <a:ext cx="8352928" cy="5793160"/>
          </a:xfrm>
          <a:prstGeom prst="rect">
            <a:avLst/>
          </a:prstGeom>
          <a:ln>
            <a:noFill/>
          </a:ln>
          <a:effectLst>
            <a:outerShdw blurRad="190500" algn="tl" rotWithShape="0">
              <a:srgbClr val="000000">
                <a:alpha val="70000"/>
              </a:srgbClr>
            </a:outerShdw>
          </a:effectLst>
        </p:spPr>
      </p:pic>
      <p:pic>
        <p:nvPicPr>
          <p:cNvPr id="5" name="Picture 2"/>
          <p:cNvPicPr>
            <a:picLocks noChangeAspect="1" noChangeArrowheads="1"/>
          </p:cNvPicPr>
          <p:nvPr/>
        </p:nvPicPr>
        <p:blipFill rotWithShape="1">
          <a:blip r:embed="rId3" cstate="print"/>
          <a:srcRect l="73187" t="35396" r="862" b="44065"/>
          <a:stretch/>
        </p:blipFill>
        <p:spPr bwMode="auto">
          <a:xfrm>
            <a:off x="251520" y="3861048"/>
            <a:ext cx="4358259" cy="239226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3788999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https://www.englishteachers.ru/uploadedfiles/waresimgs/252.jpg"/>
          <p:cNvPicPr>
            <a:picLocks noChangeAspect="1" noChangeArrowheads="1"/>
          </p:cNvPicPr>
          <p:nvPr/>
        </p:nvPicPr>
        <p:blipFill>
          <a:blip r:embed="rId2" cstate="print"/>
          <a:srcRect/>
          <a:stretch>
            <a:fillRect/>
          </a:stretch>
        </p:blipFill>
        <p:spPr bwMode="auto">
          <a:xfrm>
            <a:off x="0" y="0"/>
            <a:ext cx="1648433" cy="2420888"/>
          </a:xfrm>
          <a:prstGeom prst="rect">
            <a:avLst/>
          </a:prstGeom>
          <a:ln>
            <a:noFill/>
          </a:ln>
          <a:effectLst>
            <a:outerShdw blurRad="190500" algn="tl" rotWithShape="0">
              <a:srgbClr val="000000">
                <a:alpha val="70000"/>
              </a:srgbClr>
            </a:outerShdw>
          </a:effectLst>
        </p:spPr>
      </p:pic>
      <p:pic>
        <p:nvPicPr>
          <p:cNvPr id="8194" name="Picture 2"/>
          <p:cNvPicPr>
            <a:picLocks noGrp="1" noChangeAspect="1" noChangeArrowheads="1"/>
          </p:cNvPicPr>
          <p:nvPr>
            <p:ph idx="1"/>
          </p:nvPr>
        </p:nvPicPr>
        <p:blipFill>
          <a:blip r:embed="rId3" cstate="print"/>
          <a:srcRect/>
          <a:stretch>
            <a:fillRect/>
          </a:stretch>
        </p:blipFill>
        <p:spPr bwMode="auto">
          <a:xfrm>
            <a:off x="652258" y="692696"/>
            <a:ext cx="8348357" cy="597666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8566577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https://www.englishteachers.ru/uploadedfiles/waresimgs/252.jpg"/>
          <p:cNvPicPr>
            <a:picLocks noChangeAspect="1" noChangeArrowheads="1"/>
          </p:cNvPicPr>
          <p:nvPr/>
        </p:nvPicPr>
        <p:blipFill>
          <a:blip r:embed="rId2" cstate="print"/>
          <a:srcRect/>
          <a:stretch>
            <a:fillRect/>
          </a:stretch>
        </p:blipFill>
        <p:spPr bwMode="auto">
          <a:xfrm>
            <a:off x="0" y="0"/>
            <a:ext cx="1648433" cy="2420888"/>
          </a:xfrm>
          <a:prstGeom prst="rect">
            <a:avLst/>
          </a:prstGeom>
          <a:ln>
            <a:noFill/>
          </a:ln>
          <a:effectLst>
            <a:outerShdw blurRad="190500" algn="tl" rotWithShape="0">
              <a:srgbClr val="000000">
                <a:alpha val="70000"/>
              </a:srgbClr>
            </a:outerShdw>
          </a:effectLst>
        </p:spPr>
      </p:pic>
      <p:pic>
        <p:nvPicPr>
          <p:cNvPr id="9218" name="Picture 2"/>
          <p:cNvPicPr>
            <a:picLocks noGrp="1" noChangeAspect="1" noChangeArrowheads="1"/>
          </p:cNvPicPr>
          <p:nvPr>
            <p:ph idx="1"/>
          </p:nvPr>
        </p:nvPicPr>
        <p:blipFill>
          <a:blip r:embed="rId3" cstate="print"/>
          <a:srcRect/>
          <a:stretch>
            <a:fillRect/>
          </a:stretch>
        </p:blipFill>
        <p:spPr bwMode="auto">
          <a:xfrm>
            <a:off x="683568" y="620688"/>
            <a:ext cx="8305809" cy="60967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1424133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https://www.englishteachers.ru/uploadedfiles/waresimgs/252.jpg"/>
          <p:cNvPicPr>
            <a:picLocks noChangeAspect="1" noChangeArrowheads="1"/>
          </p:cNvPicPr>
          <p:nvPr/>
        </p:nvPicPr>
        <p:blipFill>
          <a:blip r:embed="rId2" cstate="print"/>
          <a:srcRect/>
          <a:stretch>
            <a:fillRect/>
          </a:stretch>
        </p:blipFill>
        <p:spPr bwMode="auto">
          <a:xfrm>
            <a:off x="0" y="0"/>
            <a:ext cx="1648433" cy="2420888"/>
          </a:xfrm>
          <a:prstGeom prst="rect">
            <a:avLst/>
          </a:prstGeom>
          <a:ln>
            <a:noFill/>
          </a:ln>
          <a:effectLst>
            <a:outerShdw blurRad="190500" algn="tl" rotWithShape="0">
              <a:srgbClr val="000000">
                <a:alpha val="70000"/>
              </a:srgbClr>
            </a:outerShdw>
          </a:effectLst>
        </p:spPr>
      </p:pic>
      <p:pic>
        <p:nvPicPr>
          <p:cNvPr id="10242" name="Picture 2"/>
          <p:cNvPicPr>
            <a:picLocks noGrp="1" noChangeAspect="1" noChangeArrowheads="1"/>
          </p:cNvPicPr>
          <p:nvPr>
            <p:ph idx="1"/>
          </p:nvPr>
        </p:nvPicPr>
        <p:blipFill>
          <a:blip r:embed="rId3" cstate="print"/>
          <a:srcRect/>
          <a:stretch>
            <a:fillRect/>
          </a:stretch>
        </p:blipFill>
        <p:spPr bwMode="auto">
          <a:xfrm>
            <a:off x="467544" y="404664"/>
            <a:ext cx="8425970" cy="619268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15634659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p:cNvPicPr>
            <a:picLocks noGrp="1" noChangeAspect="1" noChangeArrowheads="1"/>
          </p:cNvPicPr>
          <p:nvPr>
            <p:ph idx="1"/>
          </p:nvPr>
        </p:nvPicPr>
        <p:blipFill>
          <a:blip r:embed="rId2" cstate="print"/>
          <a:srcRect/>
          <a:stretch>
            <a:fillRect/>
          </a:stretch>
        </p:blipFill>
        <p:spPr bwMode="auto">
          <a:xfrm>
            <a:off x="1259632" y="2060848"/>
            <a:ext cx="7681544" cy="4525963"/>
          </a:xfrm>
          <a:prstGeom prst="rect">
            <a:avLst/>
          </a:prstGeom>
          <a:noFill/>
          <a:ln w="9525">
            <a:noFill/>
            <a:miter lim="800000"/>
            <a:headEnd/>
            <a:tailEnd/>
          </a:ln>
        </p:spPr>
      </p:pic>
      <p:pic>
        <p:nvPicPr>
          <p:cNvPr id="1028" name="Picture 4" descr="https://www.englishteachers.ru/uploadedfiles/waresimgs/542.jpg"/>
          <p:cNvPicPr>
            <a:picLocks noChangeAspect="1" noChangeArrowheads="1"/>
          </p:cNvPicPr>
          <p:nvPr/>
        </p:nvPicPr>
        <p:blipFill>
          <a:blip r:embed="rId3" cstate="print"/>
          <a:srcRect/>
          <a:stretch>
            <a:fillRect/>
          </a:stretch>
        </p:blipFill>
        <p:spPr bwMode="auto">
          <a:xfrm>
            <a:off x="179512" y="188640"/>
            <a:ext cx="1567558" cy="216024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descr="https://www.englishteachers.ru/uploadedfiles/waresimgs/542.jpg"/>
          <p:cNvPicPr>
            <a:picLocks noChangeAspect="1" noChangeArrowheads="1"/>
          </p:cNvPicPr>
          <p:nvPr/>
        </p:nvPicPr>
        <p:blipFill>
          <a:blip r:embed="rId2" cstate="print"/>
          <a:srcRect/>
          <a:stretch>
            <a:fillRect/>
          </a:stretch>
        </p:blipFill>
        <p:spPr bwMode="auto">
          <a:xfrm>
            <a:off x="179512" y="188640"/>
            <a:ext cx="1567558" cy="2160240"/>
          </a:xfrm>
          <a:prstGeom prst="rect">
            <a:avLst/>
          </a:prstGeom>
          <a:noFill/>
        </p:spPr>
      </p:pic>
      <p:pic>
        <p:nvPicPr>
          <p:cNvPr id="75778" name="Picture 2"/>
          <p:cNvPicPr>
            <a:picLocks noGrp="1" noChangeAspect="1" noChangeArrowheads="1"/>
          </p:cNvPicPr>
          <p:nvPr>
            <p:ph idx="1"/>
          </p:nvPr>
        </p:nvPicPr>
        <p:blipFill>
          <a:blip r:embed="rId3" cstate="print"/>
          <a:srcRect/>
          <a:stretch>
            <a:fillRect/>
          </a:stretch>
        </p:blipFill>
        <p:spPr bwMode="auto">
          <a:xfrm>
            <a:off x="1187624" y="1845464"/>
            <a:ext cx="7830495" cy="4885363"/>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descr="https://www.englishteachers.ru/uploadedfiles/waresimgs/542.jpg"/>
          <p:cNvPicPr>
            <a:picLocks noChangeAspect="1" noChangeArrowheads="1"/>
          </p:cNvPicPr>
          <p:nvPr/>
        </p:nvPicPr>
        <p:blipFill>
          <a:blip r:embed="rId2" cstate="print"/>
          <a:srcRect/>
          <a:stretch>
            <a:fillRect/>
          </a:stretch>
        </p:blipFill>
        <p:spPr bwMode="auto">
          <a:xfrm>
            <a:off x="179512" y="116632"/>
            <a:ext cx="1567558" cy="2160240"/>
          </a:xfrm>
          <a:prstGeom prst="rect">
            <a:avLst/>
          </a:prstGeom>
          <a:noFill/>
        </p:spPr>
      </p:pic>
      <p:pic>
        <p:nvPicPr>
          <p:cNvPr id="76802" name="Picture 2"/>
          <p:cNvPicPr>
            <a:picLocks noGrp="1" noChangeAspect="1" noChangeArrowheads="1"/>
          </p:cNvPicPr>
          <p:nvPr>
            <p:ph idx="1"/>
          </p:nvPr>
        </p:nvPicPr>
        <p:blipFill>
          <a:blip r:embed="rId3" cstate="print"/>
          <a:srcRect/>
          <a:stretch>
            <a:fillRect/>
          </a:stretch>
        </p:blipFill>
        <p:spPr bwMode="auto">
          <a:xfrm>
            <a:off x="251520" y="2852936"/>
            <a:ext cx="8713494" cy="3889953"/>
          </a:xfrm>
          <a:prstGeom prst="rect">
            <a:avLst/>
          </a:prstGeom>
          <a:noFill/>
          <a:ln w="9525">
            <a:noFill/>
            <a:miter lim="800000"/>
            <a:headEnd/>
            <a:tailEnd/>
          </a:ln>
        </p:spPr>
      </p:pic>
      <p:pic>
        <p:nvPicPr>
          <p:cNvPr id="76803" name="Picture 3"/>
          <p:cNvPicPr>
            <a:picLocks noChangeAspect="1" noChangeArrowheads="1"/>
          </p:cNvPicPr>
          <p:nvPr/>
        </p:nvPicPr>
        <p:blipFill>
          <a:blip r:embed="rId4" cstate="print"/>
          <a:srcRect/>
          <a:stretch>
            <a:fillRect/>
          </a:stretch>
        </p:blipFill>
        <p:spPr bwMode="auto">
          <a:xfrm>
            <a:off x="323528" y="1916832"/>
            <a:ext cx="8640960" cy="1048448"/>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Picture 4" descr="https://www.englishteachers.ru/uploadedfiles/waresimgs/542.jpg"/>
          <p:cNvPicPr>
            <a:picLocks noChangeAspect="1" noChangeArrowheads="1"/>
          </p:cNvPicPr>
          <p:nvPr/>
        </p:nvPicPr>
        <p:blipFill>
          <a:blip r:embed="rId2" cstate="print"/>
          <a:srcRect/>
          <a:stretch>
            <a:fillRect/>
          </a:stretch>
        </p:blipFill>
        <p:spPr bwMode="auto">
          <a:xfrm>
            <a:off x="179512" y="116632"/>
            <a:ext cx="1567558" cy="2160240"/>
          </a:xfrm>
          <a:prstGeom prst="rect">
            <a:avLst/>
          </a:prstGeom>
          <a:noFill/>
        </p:spPr>
      </p:pic>
      <p:pic>
        <p:nvPicPr>
          <p:cNvPr id="77826" name="Picture 2"/>
          <p:cNvPicPr>
            <a:picLocks noGrp="1" noChangeAspect="1" noChangeArrowheads="1"/>
          </p:cNvPicPr>
          <p:nvPr>
            <p:ph idx="1"/>
          </p:nvPr>
        </p:nvPicPr>
        <p:blipFill>
          <a:blip r:embed="rId3" cstate="print"/>
          <a:srcRect/>
          <a:stretch>
            <a:fillRect/>
          </a:stretch>
        </p:blipFill>
        <p:spPr bwMode="auto">
          <a:xfrm>
            <a:off x="755576" y="2336242"/>
            <a:ext cx="8229600" cy="4521758"/>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b="12478"/>
          <a:stretch>
            <a:fillRect/>
          </a:stretch>
        </p:blipFill>
        <p:spPr bwMode="auto">
          <a:xfrm>
            <a:off x="827584" y="1484784"/>
            <a:ext cx="8136904" cy="864096"/>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94210" name="Picture 2"/>
          <p:cNvPicPr>
            <a:picLocks noChangeAspect="1" noChangeArrowheads="1"/>
          </p:cNvPicPr>
          <p:nvPr/>
        </p:nvPicPr>
        <p:blipFill>
          <a:blip r:embed="rId2" cstate="print"/>
          <a:srcRect/>
          <a:stretch>
            <a:fillRect/>
          </a:stretch>
        </p:blipFill>
        <p:spPr bwMode="auto">
          <a:xfrm>
            <a:off x="1979712" y="0"/>
            <a:ext cx="5233605" cy="6858000"/>
          </a:xfrm>
          <a:prstGeom prst="rect">
            <a:avLst/>
          </a:prstGeom>
          <a:noFill/>
          <a:ln w="9525">
            <a:noFill/>
            <a:miter lim="800000"/>
            <a:headEnd/>
            <a:tailEnd/>
          </a:ln>
          <a:effectLst/>
        </p:spPr>
      </p:pic>
      <p:pic>
        <p:nvPicPr>
          <p:cNvPr id="5" name="Picture 4" descr="https://www.englishteachers.ru/uploadedfiles/waresimgs/542.jpg"/>
          <p:cNvPicPr>
            <a:picLocks noChangeAspect="1" noChangeArrowheads="1"/>
          </p:cNvPicPr>
          <p:nvPr/>
        </p:nvPicPr>
        <p:blipFill>
          <a:blip r:embed="rId3" cstate="print"/>
          <a:srcRect/>
          <a:stretch>
            <a:fillRect/>
          </a:stretch>
        </p:blipFill>
        <p:spPr bwMode="auto">
          <a:xfrm>
            <a:off x="179512" y="116632"/>
            <a:ext cx="1567558" cy="216024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Овал 8"/>
          <p:cNvSpPr/>
          <p:nvPr/>
        </p:nvSpPr>
        <p:spPr>
          <a:xfrm>
            <a:off x="3995936" y="2708920"/>
            <a:ext cx="504056" cy="108012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Заголовок 3"/>
          <p:cNvSpPr>
            <a:spLocks noGrp="1"/>
          </p:cNvSpPr>
          <p:nvPr>
            <p:ph type="title"/>
          </p:nvPr>
        </p:nvSpPr>
        <p:spPr>
          <a:xfrm>
            <a:off x="323528" y="692696"/>
            <a:ext cx="8229600" cy="1143000"/>
          </a:xfrm>
        </p:spPr>
        <p:txBody>
          <a:bodyPr>
            <a:normAutofit fontScale="90000"/>
          </a:bodyPr>
          <a:lstStyle/>
          <a:p>
            <a:r>
              <a:rPr lang="ru-RU" dirty="0" smtClean="0"/>
              <a:t>Лингвострановедение</a:t>
            </a:r>
            <a:br>
              <a:rPr lang="ru-RU" dirty="0" smtClean="0"/>
            </a:br>
            <a:r>
              <a:rPr lang="ru-RU" sz="4000" dirty="0" smtClean="0"/>
              <a:t>сочетает </a:t>
            </a:r>
            <a:endParaRPr lang="ru-RU" dirty="0"/>
          </a:p>
        </p:txBody>
      </p:sp>
      <p:sp>
        <p:nvSpPr>
          <p:cNvPr id="3" name="Содержимое 2"/>
          <p:cNvSpPr>
            <a:spLocks noGrp="1"/>
          </p:cNvSpPr>
          <p:nvPr>
            <p:ph sz="half" idx="1"/>
          </p:nvPr>
        </p:nvSpPr>
        <p:spPr>
          <a:xfrm>
            <a:off x="1043608" y="2852936"/>
            <a:ext cx="4038600" cy="2913187"/>
          </a:xfrm>
        </p:spPr>
        <p:txBody>
          <a:bodyPr/>
          <a:lstStyle/>
          <a:p>
            <a:r>
              <a:rPr lang="ru-RU" dirty="0" smtClean="0"/>
              <a:t>Обучение языку </a:t>
            </a:r>
            <a:endParaRPr lang="ru-RU" dirty="0"/>
          </a:p>
        </p:txBody>
      </p:sp>
      <p:sp>
        <p:nvSpPr>
          <p:cNvPr id="5" name="Содержимое 4"/>
          <p:cNvSpPr>
            <a:spLocks noGrp="1"/>
          </p:cNvSpPr>
          <p:nvPr>
            <p:ph sz="half" idx="2"/>
          </p:nvPr>
        </p:nvSpPr>
        <p:spPr>
          <a:xfrm>
            <a:off x="4355976" y="2636912"/>
            <a:ext cx="4038600" cy="2985195"/>
          </a:xfrm>
        </p:spPr>
        <p:txBody>
          <a:bodyPr/>
          <a:lstStyle/>
          <a:p>
            <a:r>
              <a:rPr lang="ru-RU" dirty="0" smtClean="0"/>
              <a:t>Изучение некоторых сведений о стране изучаемого языка </a:t>
            </a:r>
            <a:endParaRPr lang="ru-RU" dirty="0"/>
          </a:p>
        </p:txBody>
      </p:sp>
      <p:sp>
        <p:nvSpPr>
          <p:cNvPr id="6" name="Овал 5"/>
          <p:cNvSpPr/>
          <p:nvPr/>
        </p:nvSpPr>
        <p:spPr>
          <a:xfrm>
            <a:off x="899592" y="2204864"/>
            <a:ext cx="3600400" cy="20882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3995936" y="2132856"/>
            <a:ext cx="4248472" cy="22322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кругленный прямоугольник 7"/>
          <p:cNvSpPr/>
          <p:nvPr/>
        </p:nvSpPr>
        <p:spPr>
          <a:xfrm>
            <a:off x="2555776" y="4509120"/>
            <a:ext cx="3744416" cy="172819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Использование АЯ </a:t>
            </a:r>
          </a:p>
          <a:p>
            <a:pPr algn="ctr"/>
            <a:r>
              <a:rPr lang="ru-RU" sz="2800" dirty="0" smtClean="0">
                <a:solidFill>
                  <a:schemeClr val="tx1"/>
                </a:solidFill>
              </a:rPr>
              <a:t>в ситуациях страноведческого характера</a:t>
            </a:r>
            <a:endParaRPr lang="ru-RU" sz="2800" dirty="0">
              <a:solidFill>
                <a:schemeClr val="tx1"/>
              </a:solidFill>
            </a:endParaRPr>
          </a:p>
        </p:txBody>
      </p:sp>
      <p:cxnSp>
        <p:nvCxnSpPr>
          <p:cNvPr id="11" name="Прямая со стрелкой 10"/>
          <p:cNvCxnSpPr/>
          <p:nvPr/>
        </p:nvCxnSpPr>
        <p:spPr>
          <a:xfrm>
            <a:off x="4283968" y="3501008"/>
            <a:ext cx="0" cy="10081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www.englishteachers.ru/uploadedfiles/waresimgs/542.jpg"/>
          <p:cNvPicPr>
            <a:picLocks noChangeAspect="1" noChangeArrowheads="1"/>
          </p:cNvPicPr>
          <p:nvPr/>
        </p:nvPicPr>
        <p:blipFill>
          <a:blip r:embed="rId2" cstate="print"/>
          <a:srcRect/>
          <a:stretch>
            <a:fillRect/>
          </a:stretch>
        </p:blipFill>
        <p:spPr bwMode="auto">
          <a:xfrm>
            <a:off x="179512" y="116632"/>
            <a:ext cx="1567558" cy="2160240"/>
          </a:xfrm>
          <a:prstGeom prst="rect">
            <a:avLst/>
          </a:prstGeom>
          <a:noFill/>
        </p:spPr>
      </p:pic>
      <p:pic>
        <p:nvPicPr>
          <p:cNvPr id="95235" name="Picture 3"/>
          <p:cNvPicPr>
            <a:picLocks noChangeAspect="1" noChangeArrowheads="1"/>
          </p:cNvPicPr>
          <p:nvPr/>
        </p:nvPicPr>
        <p:blipFill>
          <a:blip r:embed="rId3" cstate="print"/>
          <a:srcRect t="4851"/>
          <a:stretch>
            <a:fillRect/>
          </a:stretch>
        </p:blipFill>
        <p:spPr bwMode="auto">
          <a:xfrm>
            <a:off x="2339751" y="0"/>
            <a:ext cx="5631915" cy="6858000"/>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4" name="Picture 6" descr="https://www.englishteachers.ru/uploadedfiles/waresimgs/543.jpg"/>
          <p:cNvPicPr>
            <a:picLocks noChangeAspect="1" noChangeArrowheads="1"/>
          </p:cNvPicPr>
          <p:nvPr/>
        </p:nvPicPr>
        <p:blipFill>
          <a:blip r:embed="rId2" cstate="print"/>
          <a:srcRect/>
          <a:stretch>
            <a:fillRect/>
          </a:stretch>
        </p:blipFill>
        <p:spPr bwMode="auto">
          <a:xfrm>
            <a:off x="179512" y="116632"/>
            <a:ext cx="1680681" cy="2304256"/>
          </a:xfrm>
          <a:prstGeom prst="rect">
            <a:avLst/>
          </a:prstGeom>
          <a:noFill/>
        </p:spPr>
      </p:pic>
      <p:sp>
        <p:nvSpPr>
          <p:cNvPr id="2" name="Заголовок 1"/>
          <p:cNvSpPr>
            <a:spLocks noGrp="1"/>
          </p:cNvSpPr>
          <p:nvPr>
            <p:ph type="title"/>
          </p:nvPr>
        </p:nvSpPr>
        <p:spPr/>
        <p:txBody>
          <a:bodyPr/>
          <a:lstStyle/>
          <a:p>
            <a:endParaRPr lang="ru-RU"/>
          </a:p>
        </p:txBody>
      </p:sp>
      <p:pic>
        <p:nvPicPr>
          <p:cNvPr id="78851" name="Picture 3"/>
          <p:cNvPicPr>
            <a:picLocks noChangeAspect="1" noChangeArrowheads="1"/>
          </p:cNvPicPr>
          <p:nvPr/>
        </p:nvPicPr>
        <p:blipFill>
          <a:blip r:embed="rId3" cstate="print"/>
          <a:srcRect t="64334"/>
          <a:stretch>
            <a:fillRect/>
          </a:stretch>
        </p:blipFill>
        <p:spPr bwMode="auto">
          <a:xfrm>
            <a:off x="323528" y="3137072"/>
            <a:ext cx="8640960" cy="922065"/>
          </a:xfrm>
          <a:prstGeom prst="rect">
            <a:avLst/>
          </a:prstGeom>
          <a:noFill/>
          <a:ln w="9525">
            <a:noFill/>
            <a:miter lim="800000"/>
            <a:headEnd/>
            <a:tailEnd/>
          </a:ln>
        </p:spPr>
      </p:pic>
      <p:pic>
        <p:nvPicPr>
          <p:cNvPr id="78852" name="Picture 4"/>
          <p:cNvPicPr>
            <a:picLocks noChangeAspect="1" noChangeArrowheads="1"/>
          </p:cNvPicPr>
          <p:nvPr/>
        </p:nvPicPr>
        <p:blipFill>
          <a:blip r:embed="rId4" cstate="print"/>
          <a:srcRect/>
          <a:stretch>
            <a:fillRect/>
          </a:stretch>
        </p:blipFill>
        <p:spPr bwMode="auto">
          <a:xfrm>
            <a:off x="323528" y="4149080"/>
            <a:ext cx="8640960" cy="125575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p:cNvPicPr>
            <a:picLocks noChangeAspect="1" noChangeArrowheads="1"/>
          </p:cNvPicPr>
          <p:nvPr/>
        </p:nvPicPr>
        <p:blipFill>
          <a:blip r:embed="rId2" cstate="print"/>
          <a:srcRect l="1407" r="2941" b="2702"/>
          <a:stretch>
            <a:fillRect/>
          </a:stretch>
        </p:blipFill>
        <p:spPr>
          <a:xfrm>
            <a:off x="2915816" y="0"/>
            <a:ext cx="4896544" cy="6885307"/>
          </a:xfrm>
          <a:prstGeom prst="rect">
            <a:avLst/>
          </a:prstGeom>
          <a:noFill/>
        </p:spPr>
      </p:pic>
      <p:pic>
        <p:nvPicPr>
          <p:cNvPr id="5" name="Picture 6" descr="https://www.englishteachers.ru/uploadedfiles/waresimgs/543.jpg"/>
          <p:cNvPicPr>
            <a:picLocks noChangeAspect="1" noChangeArrowheads="1"/>
          </p:cNvPicPr>
          <p:nvPr/>
        </p:nvPicPr>
        <p:blipFill>
          <a:blip r:embed="rId3" cstate="print"/>
          <a:srcRect/>
          <a:stretch>
            <a:fillRect/>
          </a:stretch>
        </p:blipFill>
        <p:spPr bwMode="auto">
          <a:xfrm>
            <a:off x="179512" y="116632"/>
            <a:ext cx="1680681" cy="2304256"/>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4" name="Picture 6" descr="https://www.englishteachers.ru/uploadedfiles/waresimgs/543.jpg"/>
          <p:cNvPicPr>
            <a:picLocks noChangeAspect="1" noChangeArrowheads="1"/>
          </p:cNvPicPr>
          <p:nvPr/>
        </p:nvPicPr>
        <p:blipFill>
          <a:blip r:embed="rId2" cstate="print"/>
          <a:srcRect/>
          <a:stretch>
            <a:fillRect/>
          </a:stretch>
        </p:blipFill>
        <p:spPr bwMode="auto">
          <a:xfrm>
            <a:off x="179512" y="116632"/>
            <a:ext cx="1680681" cy="2304256"/>
          </a:xfrm>
          <a:prstGeom prst="rect">
            <a:avLst/>
          </a:prstGeom>
          <a:noFill/>
        </p:spPr>
      </p:pic>
      <p:sp>
        <p:nvSpPr>
          <p:cNvPr id="2" name="Заголовок 1"/>
          <p:cNvSpPr>
            <a:spLocks noGrp="1"/>
          </p:cNvSpPr>
          <p:nvPr>
            <p:ph type="title"/>
          </p:nvPr>
        </p:nvSpPr>
        <p:spPr/>
        <p:txBody>
          <a:bodyPr/>
          <a:lstStyle/>
          <a:p>
            <a:endParaRPr lang="ru-RU"/>
          </a:p>
        </p:txBody>
      </p:sp>
      <p:pic>
        <p:nvPicPr>
          <p:cNvPr id="78850" name="Picture 2"/>
          <p:cNvPicPr>
            <a:picLocks noGrp="1" noChangeAspect="1" noChangeArrowheads="1"/>
          </p:cNvPicPr>
          <p:nvPr>
            <p:ph idx="1"/>
          </p:nvPr>
        </p:nvPicPr>
        <p:blipFill>
          <a:blip r:embed="rId3" cstate="print"/>
          <a:srcRect/>
          <a:stretch>
            <a:fillRect/>
          </a:stretch>
        </p:blipFill>
        <p:spPr bwMode="auto">
          <a:xfrm>
            <a:off x="395536" y="2492896"/>
            <a:ext cx="8604448" cy="1905332"/>
          </a:xfrm>
          <a:prstGeom prst="rect">
            <a:avLst/>
          </a:prstGeom>
          <a:noFill/>
          <a:ln w="9525">
            <a:noFill/>
            <a:miter lim="800000"/>
            <a:headEnd/>
            <a:tailEnd/>
          </a:ln>
        </p:spPr>
      </p:pic>
      <p:pic>
        <p:nvPicPr>
          <p:cNvPr id="78851" name="Picture 3"/>
          <p:cNvPicPr>
            <a:picLocks noChangeAspect="1" noChangeArrowheads="1"/>
          </p:cNvPicPr>
          <p:nvPr/>
        </p:nvPicPr>
        <p:blipFill>
          <a:blip r:embed="rId4" cstate="print"/>
          <a:srcRect b="32869"/>
          <a:stretch>
            <a:fillRect/>
          </a:stretch>
        </p:blipFill>
        <p:spPr bwMode="auto">
          <a:xfrm>
            <a:off x="395536" y="4437112"/>
            <a:ext cx="8604448" cy="1728192"/>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2"/>
          <p:cNvPicPr>
            <a:picLocks noGrp="1" noChangeAspect="1" noChangeArrowheads="1"/>
          </p:cNvPicPr>
          <p:nvPr>
            <p:ph sz="half" idx="1"/>
          </p:nvPr>
        </p:nvPicPr>
        <p:blipFill>
          <a:blip r:embed="rId2" cstate="print"/>
          <a:srcRect t="1079" r="6902" b="3290"/>
          <a:stretch>
            <a:fillRect/>
          </a:stretch>
        </p:blipFill>
        <p:spPr>
          <a:xfrm>
            <a:off x="550988" y="476672"/>
            <a:ext cx="4525068" cy="6381328"/>
          </a:xfrm>
          <a:noFill/>
        </p:spPr>
      </p:pic>
      <p:pic>
        <p:nvPicPr>
          <p:cNvPr id="30724" name="Picture 3"/>
          <p:cNvPicPr>
            <a:picLocks noGrp="1" noChangeAspect="1" noChangeArrowheads="1"/>
          </p:cNvPicPr>
          <p:nvPr>
            <p:ph sz="half" idx="2"/>
          </p:nvPr>
        </p:nvPicPr>
        <p:blipFill>
          <a:blip r:embed="rId3" cstate="print"/>
          <a:srcRect l="6986" t="471" r="7430" b="3316"/>
          <a:stretch>
            <a:fillRect/>
          </a:stretch>
        </p:blipFill>
        <p:spPr>
          <a:xfrm>
            <a:off x="5004048" y="436850"/>
            <a:ext cx="4139952" cy="6421150"/>
          </a:xfrm>
          <a:noFill/>
        </p:spPr>
      </p:pic>
      <p:pic>
        <p:nvPicPr>
          <p:cNvPr id="6" name="Picture 6" descr="https://www.englishteachers.ru/uploadedfiles/waresimgs/543.jpg"/>
          <p:cNvPicPr>
            <a:picLocks noChangeAspect="1" noChangeArrowheads="1"/>
          </p:cNvPicPr>
          <p:nvPr/>
        </p:nvPicPr>
        <p:blipFill>
          <a:blip r:embed="rId4" cstate="print"/>
          <a:srcRect/>
          <a:stretch>
            <a:fillRect/>
          </a:stretch>
        </p:blipFill>
        <p:spPr bwMode="auto">
          <a:xfrm>
            <a:off x="179512" y="116632"/>
            <a:ext cx="1207989" cy="1656184"/>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ttps://www.englishteachers.ru/uploadedfiles/waresimgs/543.jpg"/>
          <p:cNvPicPr>
            <a:picLocks noChangeAspect="1" noChangeArrowheads="1"/>
          </p:cNvPicPr>
          <p:nvPr/>
        </p:nvPicPr>
        <p:blipFill>
          <a:blip r:embed="rId2" cstate="print"/>
          <a:srcRect/>
          <a:stretch>
            <a:fillRect/>
          </a:stretch>
        </p:blipFill>
        <p:spPr bwMode="auto">
          <a:xfrm>
            <a:off x="1" y="0"/>
            <a:ext cx="1403648" cy="1924437"/>
          </a:xfrm>
          <a:prstGeom prst="rect">
            <a:avLst/>
          </a:prstGeom>
          <a:noFill/>
        </p:spPr>
      </p:pic>
      <p:pic>
        <p:nvPicPr>
          <p:cNvPr id="26627" name="Picture 2"/>
          <p:cNvPicPr>
            <a:picLocks noGrp="1" noChangeAspect="1" noChangeArrowheads="1"/>
          </p:cNvPicPr>
          <p:nvPr>
            <p:ph sz="half" idx="1"/>
          </p:nvPr>
        </p:nvPicPr>
        <p:blipFill>
          <a:blip r:embed="rId3" cstate="print"/>
          <a:srcRect t="467" r="3297" b="2056"/>
          <a:stretch>
            <a:fillRect/>
          </a:stretch>
        </p:blipFill>
        <p:spPr>
          <a:xfrm>
            <a:off x="899592" y="836712"/>
            <a:ext cx="4320480" cy="6021288"/>
          </a:xfrm>
          <a:noFill/>
        </p:spPr>
      </p:pic>
      <p:pic>
        <p:nvPicPr>
          <p:cNvPr id="26628" name="Picture 3"/>
          <p:cNvPicPr>
            <a:picLocks noGrp="1" noChangeAspect="1" noChangeArrowheads="1"/>
          </p:cNvPicPr>
          <p:nvPr>
            <p:ph sz="half" idx="2"/>
          </p:nvPr>
        </p:nvPicPr>
        <p:blipFill>
          <a:blip r:embed="rId4" cstate="print"/>
          <a:srcRect l="4879" r="5680" b="1600"/>
          <a:stretch>
            <a:fillRect/>
          </a:stretch>
        </p:blipFill>
        <p:spPr>
          <a:xfrm>
            <a:off x="5183560" y="836712"/>
            <a:ext cx="3960440" cy="6021288"/>
          </a:xfr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2181225" y="125524"/>
            <a:ext cx="4992410" cy="6543836"/>
          </a:xfrm>
          <a:prstGeom prst="rect">
            <a:avLst/>
          </a:prstGeom>
          <a:ln>
            <a:noFill/>
          </a:ln>
          <a:effectLst>
            <a:outerShdw blurRad="292100" dist="139700" dir="2700000" algn="tl" rotWithShape="0">
              <a:srgbClr val="333333">
                <a:alpha val="65000"/>
              </a:srgbClr>
            </a:outerShdw>
          </a:effectLst>
        </p:spPr>
      </p:pic>
      <p:pic>
        <p:nvPicPr>
          <p:cNvPr id="5123" name="Picture 3"/>
          <p:cNvPicPr>
            <a:picLocks noChangeAspect="1" noChangeArrowheads="1"/>
          </p:cNvPicPr>
          <p:nvPr/>
        </p:nvPicPr>
        <p:blipFill>
          <a:blip r:embed="rId3" cstate="print"/>
          <a:srcRect/>
          <a:stretch>
            <a:fillRect/>
          </a:stretch>
        </p:blipFill>
        <p:spPr bwMode="auto">
          <a:xfrm>
            <a:off x="1403648" y="130919"/>
            <a:ext cx="7620000" cy="6543675"/>
          </a:xfrm>
          <a:prstGeom prst="rect">
            <a:avLst/>
          </a:prstGeom>
          <a:ln>
            <a:noFill/>
          </a:ln>
          <a:effectLst>
            <a:outerShdw blurRad="292100" dist="139700" dir="2700000" algn="tl" rotWithShape="0">
              <a:srgbClr val="333333">
                <a:alpha val="65000"/>
              </a:srgbClr>
            </a:outerShdw>
          </a:effectLst>
        </p:spPr>
      </p:pic>
      <p:pic>
        <p:nvPicPr>
          <p:cNvPr id="4" name="Picture 2" descr="https://www.englishteachers.ru/uploadedfiles/waresimgs/48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107625"/>
            <a:ext cx="1494590" cy="16828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10070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wipe(down)">
                                      <p:cBhvr>
                                        <p:cTn id="7"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251520" y="620688"/>
            <a:ext cx="8651285" cy="5786785"/>
          </a:xfrm>
          <a:prstGeom prst="rect">
            <a:avLst/>
          </a:prstGeom>
          <a:noFill/>
          <a:ln w="9525">
            <a:noFill/>
            <a:miter lim="800000"/>
            <a:headEnd/>
            <a:tailEnd/>
          </a:ln>
        </p:spPr>
      </p:pic>
      <p:pic>
        <p:nvPicPr>
          <p:cNvPr id="14339" name="Picture 3"/>
          <p:cNvPicPr>
            <a:picLocks noChangeAspect="1" noChangeArrowheads="1"/>
          </p:cNvPicPr>
          <p:nvPr/>
        </p:nvPicPr>
        <p:blipFill>
          <a:blip r:embed="rId3" cstate="print"/>
          <a:srcRect/>
          <a:stretch>
            <a:fillRect/>
          </a:stretch>
        </p:blipFill>
        <p:spPr bwMode="auto">
          <a:xfrm>
            <a:off x="1187624" y="184543"/>
            <a:ext cx="7056784" cy="6471242"/>
          </a:xfrm>
          <a:prstGeom prst="rect">
            <a:avLst/>
          </a:prstGeom>
          <a:ln>
            <a:noFill/>
          </a:ln>
          <a:effectLst>
            <a:outerShdw blurRad="292100" dist="139700" dir="2700000" algn="tl" rotWithShape="0">
              <a:srgbClr val="333333">
                <a:alpha val="65000"/>
              </a:srgbClr>
            </a:outerShdw>
          </a:effectLst>
        </p:spPr>
      </p:pic>
      <p:pic>
        <p:nvPicPr>
          <p:cNvPr id="4" name="Picture 2" descr="https://www.englishteachers.ru/uploadedfiles/waresimgs/48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51520" y="4310604"/>
            <a:ext cx="2088232" cy="235125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61258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wipe(down)">
                                      <p:cBhvr>
                                        <p:cTn id="7" dur="5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1691680" y="28546"/>
            <a:ext cx="7305675" cy="6810375"/>
          </a:xfrm>
          <a:prstGeom prst="rect">
            <a:avLst/>
          </a:prstGeom>
          <a:ln>
            <a:noFill/>
          </a:ln>
          <a:effectLst>
            <a:outerShdw blurRad="292100" dist="139700" dir="2700000" algn="tl" rotWithShape="0">
              <a:srgbClr val="333333">
                <a:alpha val="65000"/>
              </a:srgbClr>
            </a:outerShdw>
          </a:effectLst>
        </p:spPr>
      </p:pic>
      <p:pic>
        <p:nvPicPr>
          <p:cNvPr id="1026" name="Picture 2" descr="https://www.englishteachers.ru/uploadedfiles/waresimgs/48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1520" y="980728"/>
            <a:ext cx="2088232" cy="235125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1201196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ChangeAspect="1" noChangeArrowheads="1"/>
          </p:cNvPicPr>
          <p:nvPr/>
        </p:nvPicPr>
        <p:blipFill>
          <a:blip r:embed="rId2" cstate="print"/>
          <a:srcRect/>
          <a:stretch>
            <a:fillRect/>
          </a:stretch>
        </p:blipFill>
        <p:spPr bwMode="auto">
          <a:xfrm>
            <a:off x="2411760" y="0"/>
            <a:ext cx="5184576" cy="6883277"/>
          </a:xfrm>
          <a:prstGeom prst="rect">
            <a:avLst/>
          </a:prstGeom>
          <a:noFill/>
          <a:ln w="9525">
            <a:noFill/>
            <a:miter lim="800000"/>
            <a:headEnd/>
            <a:tailEnd/>
          </a:ln>
        </p:spPr>
      </p:pic>
      <p:pic>
        <p:nvPicPr>
          <p:cNvPr id="81924" name="Picture 4" descr="https://www.englishteachers.ru/uploadedfiles/waresimgs/546.jpg"/>
          <p:cNvPicPr>
            <a:picLocks noChangeAspect="1" noChangeArrowheads="1"/>
          </p:cNvPicPr>
          <p:nvPr/>
        </p:nvPicPr>
        <p:blipFill>
          <a:blip r:embed="rId3" cstate="print"/>
          <a:srcRect/>
          <a:stretch>
            <a:fillRect/>
          </a:stretch>
        </p:blipFill>
        <p:spPr bwMode="auto">
          <a:xfrm>
            <a:off x="251520" y="260648"/>
            <a:ext cx="2125006" cy="280831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a:xfrm>
            <a:off x="457200" y="2420888"/>
            <a:ext cx="8229600" cy="3705275"/>
          </a:xfrm>
        </p:spPr>
        <p:txBody>
          <a:bodyPr/>
          <a:lstStyle/>
          <a:p>
            <a:r>
              <a:rPr lang="ru-RU" b="1" dirty="0" smtClean="0">
                <a:latin typeface="Arial" panose="020B0604020202020204" pitchFamily="34" charset="0"/>
                <a:cs typeface="Arial" panose="020B0604020202020204" pitchFamily="34" charset="0"/>
              </a:rPr>
              <a:t>Лингвострановедение</a:t>
            </a:r>
            <a:r>
              <a:rPr lang="ru-RU" dirty="0" smtClean="0">
                <a:latin typeface="Arial" panose="020B0604020202020204" pitchFamily="34" charset="0"/>
                <a:cs typeface="Arial" panose="020B0604020202020204" pitchFamily="34" charset="0"/>
              </a:rPr>
              <a:t> – область методики, связанная с исследованием путей и способов ознакомления иностранных учащихся с действительностью страны изучаемого языка в процессе овладения иностранным языком.</a:t>
            </a:r>
            <a:endParaRPr lang="ru-RU" dirty="0"/>
          </a:p>
        </p:txBody>
      </p:sp>
      <p:sp>
        <p:nvSpPr>
          <p:cNvPr id="3" name="Заголовок 1"/>
          <p:cNvSpPr>
            <a:spLocks noGrp="1"/>
          </p:cNvSpPr>
          <p:nvPr>
            <p:ph type="title"/>
          </p:nvPr>
        </p:nvSpPr>
        <p:spPr>
          <a:xfrm>
            <a:off x="457200" y="274638"/>
            <a:ext cx="8229600" cy="1143000"/>
          </a:xfrm>
        </p:spPr>
        <p:txBody>
          <a:bodyPr>
            <a:normAutofit fontScale="90000"/>
          </a:bodyPr>
          <a:lstStyle/>
          <a:p>
            <a:r>
              <a:rPr lang="ru-RU" dirty="0" smtClean="0"/>
              <a:t>Что такое «</a:t>
            </a:r>
            <a:r>
              <a:rPr lang="ru-RU" dirty="0" err="1" smtClean="0"/>
              <a:t>лингвострановедение</a:t>
            </a:r>
            <a:r>
              <a:rPr lang="ru-RU" dirty="0" smtClean="0"/>
              <a:t>»?</a:t>
            </a:r>
            <a:endParaRPr lang="ru-RU" dirty="0"/>
          </a:p>
        </p:txBody>
      </p:sp>
    </p:spTree>
    <p:extLst>
      <p:ext uri="{BB962C8B-B14F-4D97-AF65-F5344CB8AC3E}">
        <p14:creationId xmlns:p14="http://schemas.microsoft.com/office/powerpoint/2010/main" xmlns="" val="6346888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3619" y="176494"/>
            <a:ext cx="8348276" cy="1470025"/>
          </a:xfrm>
        </p:spPr>
        <p:txBody>
          <a:bodyPr>
            <a:noAutofit/>
          </a:bodyPr>
          <a:lstStyle/>
          <a:p>
            <a:r>
              <a:rPr lang="ru-RU" sz="2800" b="1" dirty="0" smtClean="0">
                <a:solidFill>
                  <a:schemeClr val="tx2">
                    <a:lumMod val="75000"/>
                  </a:schemeClr>
                </a:solidFill>
                <a:latin typeface="Arial" panose="020B0604020202020204" pitchFamily="34" charset="0"/>
                <a:cs typeface="Arial" panose="020B0604020202020204" pitchFamily="34" charset="0"/>
              </a:rPr>
              <a:t>Серия пособий </a:t>
            </a:r>
            <a:r>
              <a:rPr lang="en-US" sz="2800" b="1" dirty="0" smtClean="0">
                <a:solidFill>
                  <a:schemeClr val="tx2">
                    <a:lumMod val="75000"/>
                  </a:schemeClr>
                </a:solidFill>
                <a:latin typeface="Arial" panose="020B0604020202020204" pitchFamily="34" charset="0"/>
                <a:cs typeface="Arial" panose="020B0604020202020204" pitchFamily="34" charset="0"/>
              </a:rPr>
              <a:t>“</a:t>
            </a:r>
            <a:r>
              <a:rPr lang="ru-RU" sz="2800" b="1" dirty="0">
                <a:solidFill>
                  <a:schemeClr val="tx2">
                    <a:lumMod val="75000"/>
                  </a:schemeClr>
                </a:solidFill>
                <a:latin typeface="Arial" panose="020B0604020202020204" pitchFamily="34" charset="0"/>
                <a:cs typeface="Arial" panose="020B0604020202020204" pitchFamily="34" charset="0"/>
              </a:rPr>
              <a:t>Метапредметный </a:t>
            </a:r>
            <a:r>
              <a:rPr lang="ru-RU" sz="2800" b="1" dirty="0" smtClean="0">
                <a:solidFill>
                  <a:schemeClr val="tx2">
                    <a:lumMod val="75000"/>
                  </a:schemeClr>
                </a:solidFill>
                <a:latin typeface="Arial" panose="020B0604020202020204" pitchFamily="34" charset="0"/>
                <a:cs typeface="Arial" panose="020B0604020202020204" pitchFamily="34" charset="0"/>
              </a:rPr>
              <a:t>портфель</a:t>
            </a:r>
            <a:r>
              <a:rPr lang="en-US" sz="2800" b="1" dirty="0" smtClean="0">
                <a:solidFill>
                  <a:schemeClr val="tx2">
                    <a:lumMod val="75000"/>
                  </a:schemeClr>
                </a:solidFill>
                <a:latin typeface="Arial" panose="020B0604020202020204" pitchFamily="34" charset="0"/>
                <a:cs typeface="Arial" panose="020B0604020202020204" pitchFamily="34" charset="0"/>
              </a:rPr>
              <a:t>”</a:t>
            </a:r>
            <a:r>
              <a:rPr lang="ru-RU" sz="2800" b="1" dirty="0" smtClean="0">
                <a:solidFill>
                  <a:schemeClr val="tx2">
                    <a:lumMod val="75000"/>
                  </a:schemeClr>
                </a:solidFill>
                <a:latin typeface="Arial" panose="020B0604020202020204" pitchFamily="34" charset="0"/>
                <a:cs typeface="Arial" panose="020B0604020202020204" pitchFamily="34" charset="0"/>
              </a:rPr>
              <a:t> </a:t>
            </a:r>
            <a:r>
              <a:rPr lang="en-US" sz="2667" b="1" dirty="0">
                <a:solidFill>
                  <a:schemeClr val="tx2">
                    <a:lumMod val="75000"/>
                  </a:schemeClr>
                </a:solidFill>
                <a:latin typeface="Arial" panose="020B0604020202020204" pitchFamily="34" charset="0"/>
                <a:cs typeface="Arial" panose="020B0604020202020204" pitchFamily="34" charset="0"/>
              </a:rPr>
              <a:t/>
            </a:r>
            <a:br>
              <a:rPr lang="en-US" sz="2667" b="1" dirty="0">
                <a:solidFill>
                  <a:schemeClr val="tx2">
                    <a:lumMod val="75000"/>
                  </a:schemeClr>
                </a:solidFill>
                <a:latin typeface="Arial" panose="020B0604020202020204" pitchFamily="34" charset="0"/>
                <a:cs typeface="Arial" panose="020B0604020202020204" pitchFamily="34" charset="0"/>
              </a:rPr>
            </a:br>
            <a:r>
              <a:rPr lang="ru-RU" sz="2800" i="1" dirty="0">
                <a:solidFill>
                  <a:schemeClr val="tx2">
                    <a:lumMod val="75000"/>
                  </a:schemeClr>
                </a:solidFill>
                <a:latin typeface="Arial" panose="020B0604020202020204" pitchFamily="34" charset="0"/>
                <a:cs typeface="Arial" panose="020B0604020202020204" pitchFamily="34" charset="0"/>
              </a:rPr>
              <a:t>(А.Е. Казеичева)</a:t>
            </a:r>
          </a:p>
        </p:txBody>
      </p:sp>
      <p:pic>
        <p:nvPicPr>
          <p:cNvPr id="17410" name="Picture 2" descr="Y:\Titul-OKT\Буров\Rolic\Metabag2_cover (копия).png"/>
          <p:cNvPicPr>
            <a:picLocks noChangeAspect="1" noChangeArrowheads="1"/>
          </p:cNvPicPr>
          <p:nvPr/>
        </p:nvPicPr>
        <p:blipFill>
          <a:blip r:embed="rId2" cstate="print"/>
          <a:srcRect/>
          <a:stretch>
            <a:fillRect/>
          </a:stretch>
        </p:blipFill>
        <p:spPr bwMode="auto">
          <a:xfrm>
            <a:off x="383619" y="2063868"/>
            <a:ext cx="2039874" cy="2887120"/>
          </a:xfrm>
          <a:prstGeom prst="rect">
            <a:avLst/>
          </a:prstGeom>
          <a:ln>
            <a:noFill/>
          </a:ln>
          <a:effectLst>
            <a:outerShdw blurRad="292100" dist="139700" dir="2700000" algn="tl" rotWithShape="0">
              <a:srgbClr val="333333">
                <a:alpha val="65000"/>
              </a:srgbClr>
            </a:outerShdw>
          </a:effectLst>
        </p:spPr>
      </p:pic>
      <p:pic>
        <p:nvPicPr>
          <p:cNvPr id="17412" name="Picture 4" descr="Y:\Titul-OKT\Буров\Rolic\Metabag4_cover (копия).png"/>
          <p:cNvPicPr>
            <a:picLocks noChangeAspect="1" noChangeArrowheads="1"/>
          </p:cNvPicPr>
          <p:nvPr/>
        </p:nvPicPr>
        <p:blipFill>
          <a:blip r:embed="rId3" cstate="print"/>
          <a:srcRect/>
          <a:stretch>
            <a:fillRect/>
          </a:stretch>
        </p:blipFill>
        <p:spPr bwMode="auto">
          <a:xfrm>
            <a:off x="4680759" y="2063869"/>
            <a:ext cx="2025372" cy="2887119"/>
          </a:xfrm>
          <a:prstGeom prst="rect">
            <a:avLst/>
          </a:prstGeom>
          <a:ln>
            <a:noFill/>
          </a:ln>
          <a:effectLst>
            <a:outerShdw blurRad="292100" dist="139700" dir="2700000" algn="tl" rotWithShape="0">
              <a:srgbClr val="333333">
                <a:alpha val="65000"/>
              </a:srgbClr>
            </a:outerShdw>
          </a:effectLst>
        </p:spPr>
      </p:pic>
      <p:pic>
        <p:nvPicPr>
          <p:cNvPr id="17413" name="Picture 5" descr="Y:\Titul-OKT\Буров\Rolic\Metabag5_cover (копия).png"/>
          <p:cNvPicPr>
            <a:picLocks noChangeAspect="1" noChangeArrowheads="1"/>
          </p:cNvPicPr>
          <p:nvPr/>
        </p:nvPicPr>
        <p:blipFill>
          <a:blip r:embed="rId4" cstate="print"/>
          <a:srcRect/>
          <a:stretch>
            <a:fillRect/>
          </a:stretch>
        </p:blipFill>
        <p:spPr bwMode="auto">
          <a:xfrm>
            <a:off x="6821931" y="2362555"/>
            <a:ext cx="1944357" cy="2824818"/>
          </a:xfrm>
          <a:prstGeom prst="rect">
            <a:avLst/>
          </a:prstGeom>
          <a:ln>
            <a:noFill/>
          </a:ln>
          <a:effectLst>
            <a:outerShdw blurRad="292100" dist="139700" dir="2700000" algn="tl" rotWithShape="0">
              <a:srgbClr val="333333">
                <a:alpha val="65000"/>
              </a:srgbClr>
            </a:outerShdw>
          </a:effectLst>
        </p:spPr>
      </p:pic>
      <p:pic>
        <p:nvPicPr>
          <p:cNvPr id="17415" name="Picture 7" descr="https://www.englishteachers.ru/uploadedfiles/waresimgs/557.jpg"/>
          <p:cNvPicPr>
            <a:picLocks noChangeAspect="1" noChangeArrowheads="1"/>
          </p:cNvPicPr>
          <p:nvPr/>
        </p:nvPicPr>
        <p:blipFill>
          <a:blip r:embed="rId5" cstate="print"/>
          <a:srcRect/>
          <a:stretch>
            <a:fillRect/>
          </a:stretch>
        </p:blipFill>
        <p:spPr bwMode="auto">
          <a:xfrm>
            <a:off x="2539587" y="2362555"/>
            <a:ext cx="2025372" cy="28248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1714294929"/>
      </p:ext>
    </p:extLst>
  </p:cSld>
  <p:clrMapOvr>
    <a:masterClrMapping/>
  </p:clrMapOvr>
  <mc:AlternateContent xmlns:mc="http://schemas.openxmlformats.org/markup-compatibility/2006">
    <mc:Choice xmlns:p14="http://schemas.microsoft.com/office/powerpoint/2010/main" xmlns="" Requires="p14">
      <p:transition spd="slow" p14:dur="2000" advTm="5746"/>
    </mc:Choice>
    <mc:Fallback>
      <p:transition spd="slow" advTm="57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410"/>
                                        </p:tgtEl>
                                        <p:attrNameLst>
                                          <p:attrName>style.visibility</p:attrName>
                                        </p:attrNameLst>
                                      </p:cBhvr>
                                      <p:to>
                                        <p:strVal val="visible"/>
                                      </p:to>
                                    </p:set>
                                    <p:animEffect transition="in" filter="fade">
                                      <p:cBhvr>
                                        <p:cTn id="11" dur="500"/>
                                        <p:tgtEl>
                                          <p:spTgt spid="1741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7415"/>
                                        </p:tgtEl>
                                        <p:attrNameLst>
                                          <p:attrName>style.visibility</p:attrName>
                                        </p:attrNameLst>
                                      </p:cBhvr>
                                      <p:to>
                                        <p:strVal val="visible"/>
                                      </p:to>
                                    </p:set>
                                    <p:animEffect transition="in" filter="fade">
                                      <p:cBhvr>
                                        <p:cTn id="15" dur="500"/>
                                        <p:tgtEl>
                                          <p:spTgt spid="1741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7412"/>
                                        </p:tgtEl>
                                        <p:attrNameLst>
                                          <p:attrName>style.visibility</p:attrName>
                                        </p:attrNameLst>
                                      </p:cBhvr>
                                      <p:to>
                                        <p:strVal val="visible"/>
                                      </p:to>
                                    </p:set>
                                    <p:animEffect transition="in" filter="fade">
                                      <p:cBhvr>
                                        <p:cTn id="19" dur="500"/>
                                        <p:tgtEl>
                                          <p:spTgt spid="1741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7413"/>
                                        </p:tgtEl>
                                        <p:attrNameLst>
                                          <p:attrName>style.visibility</p:attrName>
                                        </p:attrNameLst>
                                      </p:cBhvr>
                                      <p:to>
                                        <p:strVal val="visible"/>
                                      </p:to>
                                    </p:set>
                                    <p:animEffect transition="in" filter="fade">
                                      <p:cBhvr>
                                        <p:cTn id="23"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noAutofit/>
          </a:bodyPr>
          <a:lstStyle/>
          <a:p>
            <a:r>
              <a:rPr lang="ru-RU" sz="3600" dirty="0" smtClean="0"/>
              <a:t>Лингвострановедение в пособиях «Метапредметный портфель»</a:t>
            </a:r>
            <a:endParaRPr lang="ru-RU" sz="3600" dirty="0"/>
          </a:p>
        </p:txBody>
      </p:sp>
      <p:sp>
        <p:nvSpPr>
          <p:cNvPr id="3" name="Содержимое 2"/>
          <p:cNvSpPr>
            <a:spLocks noGrp="1"/>
          </p:cNvSpPr>
          <p:nvPr>
            <p:ph idx="1"/>
          </p:nvPr>
        </p:nvSpPr>
        <p:spPr>
          <a:xfrm>
            <a:off x="467544" y="1716832"/>
            <a:ext cx="8229600" cy="5141168"/>
          </a:xfrm>
        </p:spPr>
        <p:txBody>
          <a:bodyPr>
            <a:normAutofit fontScale="62500" lnSpcReduction="20000"/>
          </a:bodyPr>
          <a:lstStyle/>
          <a:p>
            <a:r>
              <a:rPr lang="ru-RU" u="sng" dirty="0" smtClean="0"/>
              <a:t>2 класс</a:t>
            </a:r>
            <a:r>
              <a:rPr lang="ru-RU" dirty="0" smtClean="0"/>
              <a:t>:</a:t>
            </a:r>
          </a:p>
          <a:p>
            <a:pPr marL="0">
              <a:buNone/>
            </a:pPr>
            <a:r>
              <a:rPr lang="ru-RU" dirty="0" smtClean="0"/>
              <a:t>Лондон, башня Елизаветы, телефонные будки, двухэтажные автобусы, кэбы, празднование Рождества, флаг Великобритании, </a:t>
            </a:r>
            <a:r>
              <a:rPr lang="en-US" dirty="0" smtClean="0"/>
              <a:t>fish and chips</a:t>
            </a:r>
            <a:r>
              <a:rPr lang="ru-RU" dirty="0" smtClean="0"/>
              <a:t>, национальная валюта, почтовые марки, написание адреса на письме.</a:t>
            </a:r>
          </a:p>
          <a:p>
            <a:r>
              <a:rPr lang="ru-RU" u="sng" dirty="0" smtClean="0"/>
              <a:t>3 класс:</a:t>
            </a:r>
          </a:p>
          <a:p>
            <a:pPr marL="0">
              <a:buNone/>
            </a:pPr>
            <a:r>
              <a:rPr lang="ru-RU" dirty="0" smtClean="0"/>
              <a:t>Школы в Великобритании, школьные уроки и кружки, меню для </a:t>
            </a:r>
            <a:r>
              <a:rPr lang="ru-RU" dirty="0" err="1" smtClean="0"/>
              <a:t>ланча</a:t>
            </a:r>
            <a:r>
              <a:rPr lang="ru-RU" dirty="0" smtClean="0"/>
              <a:t>, Лондонский зоопарк, Рождество.</a:t>
            </a:r>
          </a:p>
          <a:p>
            <a:r>
              <a:rPr lang="ru-RU" u="sng" dirty="0" smtClean="0"/>
              <a:t>4 класс:</a:t>
            </a:r>
          </a:p>
          <a:p>
            <a:pPr marL="0">
              <a:buNone/>
            </a:pPr>
            <a:r>
              <a:rPr lang="ru-RU" dirty="0" smtClean="0"/>
              <a:t>Почтовые марки, погода в Великобритании, Брайтон, Елизавета </a:t>
            </a:r>
            <a:r>
              <a:rPr lang="en-US" dirty="0" smtClean="0"/>
              <a:t>II, </a:t>
            </a:r>
            <a:r>
              <a:rPr lang="ru-RU" dirty="0" smtClean="0"/>
              <a:t>Букингемский дворец, </a:t>
            </a:r>
            <a:r>
              <a:rPr lang="ru-RU" dirty="0" err="1" smtClean="0"/>
              <a:t>Виндзорский</a:t>
            </a:r>
            <a:r>
              <a:rPr lang="ru-RU" dirty="0" smtClean="0"/>
              <a:t> замок,</a:t>
            </a:r>
            <a:r>
              <a:rPr lang="en-US" dirty="0" smtClean="0"/>
              <a:t> </a:t>
            </a:r>
            <a:r>
              <a:rPr lang="ru-RU" dirty="0" smtClean="0"/>
              <a:t>каникулы у британских школьников, </a:t>
            </a:r>
            <a:r>
              <a:rPr lang="ru-RU" dirty="0" err="1" smtClean="0"/>
              <a:t>Квиддич</a:t>
            </a:r>
            <a:r>
              <a:rPr lang="ru-RU" dirty="0" smtClean="0"/>
              <a:t> («Гарри </a:t>
            </a:r>
            <a:r>
              <a:rPr lang="ru-RU" dirty="0" err="1" smtClean="0"/>
              <a:t>Поттер</a:t>
            </a:r>
            <a:r>
              <a:rPr lang="ru-RU" dirty="0" smtClean="0"/>
              <a:t>»).</a:t>
            </a:r>
          </a:p>
          <a:p>
            <a:r>
              <a:rPr lang="ru-RU" u="sng" dirty="0" smtClean="0"/>
              <a:t>5 класс:</a:t>
            </a:r>
          </a:p>
          <a:p>
            <a:pPr marL="0">
              <a:buNone/>
            </a:pPr>
            <a:r>
              <a:rPr lang="ru-RU" dirty="0" smtClean="0"/>
              <a:t>Образование в Великобритании; Лондон, достопримечательности Лондона, вокзал </a:t>
            </a:r>
            <a:r>
              <a:rPr lang="ru-RU" dirty="0" err="1" smtClean="0"/>
              <a:t>Кингс</a:t>
            </a:r>
            <a:r>
              <a:rPr lang="ru-RU" dirty="0" smtClean="0"/>
              <a:t> Кросс, «Гарри </a:t>
            </a:r>
            <a:r>
              <a:rPr lang="ru-RU" dirty="0" err="1" smtClean="0"/>
              <a:t>Поттер</a:t>
            </a:r>
            <a:r>
              <a:rPr lang="ru-RU" dirty="0" smtClean="0"/>
              <a:t>», Д.К. </a:t>
            </a:r>
            <a:r>
              <a:rPr lang="ru-RU" dirty="0" err="1" smtClean="0"/>
              <a:t>Роулинг</a:t>
            </a:r>
            <a:r>
              <a:rPr lang="ru-RU" dirty="0" smtClean="0"/>
              <a:t>, Кенсингтонский дворец, Музей Мадам </a:t>
            </a:r>
            <a:r>
              <a:rPr lang="ru-RU" dirty="0" err="1" smtClean="0"/>
              <a:t>Тюссо</a:t>
            </a:r>
            <a:r>
              <a:rPr lang="ru-RU" dirty="0" smtClean="0"/>
              <a:t>, Королевская семья Великобритании; Принцесса Диана; Уильям, герцог Кембриджский;  Принц Чарльз. </a:t>
            </a:r>
            <a:endParaRPr lang="ru-R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grpSp>
        <p:nvGrpSpPr>
          <p:cNvPr id="4" name="Группа 5"/>
          <p:cNvGrpSpPr/>
          <p:nvPr/>
        </p:nvGrpSpPr>
        <p:grpSpPr>
          <a:xfrm>
            <a:off x="0" y="476672"/>
            <a:ext cx="9144000" cy="6165304"/>
            <a:chOff x="0" y="570488"/>
            <a:chExt cx="9144000" cy="6287513"/>
          </a:xfrm>
        </p:grpSpPr>
        <p:pic>
          <p:nvPicPr>
            <p:cNvPr id="5" name="Picture 2"/>
            <p:cNvPicPr>
              <a:picLocks noChangeAspect="1" noChangeArrowheads="1"/>
            </p:cNvPicPr>
            <p:nvPr/>
          </p:nvPicPr>
          <p:blipFill>
            <a:blip r:embed="rId2" cstate="print"/>
            <a:srcRect/>
            <a:stretch>
              <a:fillRect/>
            </a:stretch>
          </p:blipFill>
          <p:spPr bwMode="auto">
            <a:xfrm>
              <a:off x="0" y="570489"/>
              <a:ext cx="4572000" cy="6287512"/>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4572000" y="570488"/>
              <a:ext cx="4572000" cy="6287512"/>
            </a:xfrm>
            <a:prstGeom prst="rect">
              <a:avLst/>
            </a:prstGeom>
            <a:noFill/>
            <a:ln w="9525">
              <a:noFill/>
              <a:miter lim="800000"/>
              <a:headEnd/>
              <a:tailEnd/>
            </a:ln>
          </p:spPr>
        </p:pic>
      </p:grpSp>
      <p:pic>
        <p:nvPicPr>
          <p:cNvPr id="7" name="Picture 2" descr="https://www.englishteachers.ru/uploadedfiles/waresimgs/569.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012160" y="1484784"/>
            <a:ext cx="1872208" cy="256197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www.englishteachers.ru/uploadedfiles/waresimgs/569.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1331640" cy="1822245"/>
          </a:xfrm>
          <a:prstGeom prst="rect">
            <a:avLst/>
          </a:prstGeom>
          <a:noFill/>
          <a:extLst>
            <a:ext uri="{909E8E84-426E-40DD-AFC4-6F175D3DCCD1}">
              <a14:hiddenFill xmlns="" xmlns:a14="http://schemas.microsoft.com/office/drawing/2010/main">
                <a:solidFill>
                  <a:srgbClr val="FFFFFF"/>
                </a:solidFill>
              </a14:hiddenFill>
            </a:ext>
          </a:extLst>
        </p:spPr>
      </p:pic>
      <p:sp>
        <p:nvSpPr>
          <p:cNvPr id="3" name="Содержимое 2"/>
          <p:cNvSpPr>
            <a:spLocks noGrp="1"/>
          </p:cNvSpPr>
          <p:nvPr>
            <p:ph idx="1"/>
          </p:nvPr>
        </p:nvSpPr>
        <p:spPr/>
        <p:txBody>
          <a:bodyPr/>
          <a:lstStyle/>
          <a:p>
            <a:endParaRPr lang="ru-RU"/>
          </a:p>
        </p:txBody>
      </p:sp>
      <p:grpSp>
        <p:nvGrpSpPr>
          <p:cNvPr id="4" name="Группа 5"/>
          <p:cNvGrpSpPr/>
          <p:nvPr/>
        </p:nvGrpSpPr>
        <p:grpSpPr>
          <a:xfrm>
            <a:off x="467544" y="908720"/>
            <a:ext cx="8676456" cy="5949280"/>
            <a:chOff x="0" y="548680"/>
            <a:chExt cx="9144000" cy="6309320"/>
          </a:xfrm>
        </p:grpSpPr>
        <p:pic>
          <p:nvPicPr>
            <p:cNvPr id="5" name="Picture 2"/>
            <p:cNvPicPr>
              <a:picLocks noChangeAspect="1" noChangeArrowheads="1"/>
            </p:cNvPicPr>
            <p:nvPr/>
          </p:nvPicPr>
          <p:blipFill>
            <a:blip r:embed="rId3" cstate="print"/>
            <a:srcRect/>
            <a:stretch>
              <a:fillRect/>
            </a:stretch>
          </p:blipFill>
          <p:spPr bwMode="auto">
            <a:xfrm>
              <a:off x="0" y="548680"/>
              <a:ext cx="4587858" cy="630932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4572000" y="570487"/>
              <a:ext cx="4572000" cy="6287513"/>
            </a:xfrm>
            <a:prstGeom prst="rect">
              <a:avLst/>
            </a:prstGeom>
            <a:noFill/>
            <a:ln w="9525">
              <a:noFill/>
              <a:miter lim="800000"/>
              <a:headEnd/>
              <a:tailEnd/>
            </a:ln>
          </p:spPr>
        </p:pic>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9" name="Picture 3"/>
          <p:cNvPicPr>
            <a:picLocks noChangeAspect="1" noChangeArrowheads="1"/>
          </p:cNvPicPr>
          <p:nvPr/>
        </p:nvPicPr>
        <p:blipFill>
          <a:blip r:embed="rId2" cstate="print"/>
          <a:srcRect/>
          <a:stretch>
            <a:fillRect/>
          </a:stretch>
        </p:blipFill>
        <p:spPr bwMode="auto">
          <a:xfrm>
            <a:off x="5157836" y="959702"/>
            <a:ext cx="3986164" cy="5517232"/>
          </a:xfrm>
          <a:prstGeom prst="rect">
            <a:avLst/>
          </a:prstGeom>
          <a:noFill/>
          <a:ln w="9525">
            <a:noFill/>
            <a:miter lim="800000"/>
            <a:headEnd/>
            <a:tailEnd/>
          </a:ln>
        </p:spPr>
      </p:pic>
      <p:pic>
        <p:nvPicPr>
          <p:cNvPr id="8" name="Picture 2" descr="https://www.englishteachers.ru/uploadedfiles/waresimgs/537.jpg"/>
          <p:cNvPicPr>
            <a:picLocks noChangeAspect="1" noChangeArrowheads="1"/>
          </p:cNvPicPr>
          <p:nvPr/>
        </p:nvPicPr>
        <p:blipFill>
          <a:blip r:embed="rId3" cstate="print"/>
          <a:srcRect/>
          <a:stretch>
            <a:fillRect/>
          </a:stretch>
        </p:blipFill>
        <p:spPr bwMode="auto">
          <a:xfrm>
            <a:off x="179512" y="188640"/>
            <a:ext cx="1547664" cy="2132856"/>
          </a:xfrm>
          <a:prstGeom prst="rect">
            <a:avLst/>
          </a:prstGeom>
          <a:noFill/>
        </p:spPr>
      </p:pic>
      <p:pic>
        <p:nvPicPr>
          <p:cNvPr id="126978" name="Picture 2"/>
          <p:cNvPicPr>
            <a:picLocks noChangeAspect="1" noChangeArrowheads="1"/>
          </p:cNvPicPr>
          <p:nvPr/>
        </p:nvPicPr>
        <p:blipFill>
          <a:blip r:embed="rId4" cstate="print"/>
          <a:srcRect/>
          <a:stretch>
            <a:fillRect/>
          </a:stretch>
        </p:blipFill>
        <p:spPr bwMode="auto">
          <a:xfrm>
            <a:off x="1448424" y="959702"/>
            <a:ext cx="3948651" cy="5517232"/>
          </a:xfrm>
          <a:prstGeom prst="rect">
            <a:avLst/>
          </a:prstGeom>
          <a:noFill/>
          <a:ln w="9525">
            <a:noFill/>
            <a:miter lim="800000"/>
            <a:headEnd/>
            <a:tailEnd/>
          </a:ln>
        </p:spPr>
      </p:pic>
    </p:spTree>
    <p:extLst>
      <p:ext uri="{BB962C8B-B14F-4D97-AF65-F5344CB8AC3E}">
        <p14:creationId xmlns:p14="http://schemas.microsoft.com/office/powerpoint/2010/main" xmlns="" val="36071882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www.englishteachers.ru/uploadedfiles/waresimgs/537.jpg"/>
          <p:cNvPicPr>
            <a:picLocks noChangeAspect="1" noChangeArrowheads="1"/>
          </p:cNvPicPr>
          <p:nvPr/>
        </p:nvPicPr>
        <p:blipFill>
          <a:blip r:embed="rId2" cstate="print"/>
          <a:srcRect/>
          <a:stretch>
            <a:fillRect/>
          </a:stretch>
        </p:blipFill>
        <p:spPr bwMode="auto">
          <a:xfrm>
            <a:off x="179512" y="130324"/>
            <a:ext cx="1547664" cy="2132856"/>
          </a:xfrm>
          <a:prstGeom prst="rect">
            <a:avLst/>
          </a:prstGeom>
          <a:noFill/>
        </p:spPr>
      </p:pic>
      <p:pic>
        <p:nvPicPr>
          <p:cNvPr id="3" name="Рисунок 2"/>
          <p:cNvPicPr>
            <a:picLocks noChangeAspect="1"/>
          </p:cNvPicPr>
          <p:nvPr/>
        </p:nvPicPr>
        <p:blipFill>
          <a:blip r:embed="rId3" cstate="print"/>
          <a:stretch>
            <a:fillRect/>
          </a:stretch>
        </p:blipFill>
        <p:spPr>
          <a:xfrm>
            <a:off x="736592" y="1196752"/>
            <a:ext cx="4123439" cy="5661248"/>
          </a:xfrm>
          <a:prstGeom prst="rect">
            <a:avLst/>
          </a:prstGeom>
        </p:spPr>
      </p:pic>
      <p:pic>
        <p:nvPicPr>
          <p:cNvPr id="4" name="Рисунок 3"/>
          <p:cNvPicPr>
            <a:picLocks noChangeAspect="1"/>
          </p:cNvPicPr>
          <p:nvPr/>
        </p:nvPicPr>
        <p:blipFill>
          <a:blip r:embed="rId4" cstate="print"/>
          <a:stretch>
            <a:fillRect/>
          </a:stretch>
        </p:blipFill>
        <p:spPr>
          <a:xfrm>
            <a:off x="4860031" y="1196752"/>
            <a:ext cx="4135042" cy="5661248"/>
          </a:xfrm>
          <a:prstGeom prst="rect">
            <a:avLst/>
          </a:prstGeom>
        </p:spPr>
      </p:pic>
    </p:spTree>
    <p:extLst>
      <p:ext uri="{BB962C8B-B14F-4D97-AF65-F5344CB8AC3E}">
        <p14:creationId xmlns:p14="http://schemas.microsoft.com/office/powerpoint/2010/main" xmlns="" val="8259374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cstate="print"/>
          <a:srcRect/>
          <a:stretch>
            <a:fillRect/>
          </a:stretch>
        </p:blipFill>
        <p:spPr bwMode="auto">
          <a:xfrm>
            <a:off x="234747" y="744012"/>
            <a:ext cx="8729742" cy="5997355"/>
          </a:xfrm>
          <a:prstGeom prst="rect">
            <a:avLst/>
          </a:prstGeom>
          <a:noFill/>
          <a:ln w="9525">
            <a:noFill/>
            <a:miter lim="800000"/>
            <a:headEnd/>
            <a:tailEnd/>
          </a:ln>
        </p:spPr>
      </p:pic>
      <p:pic>
        <p:nvPicPr>
          <p:cNvPr id="3" name="Picture 5" descr="Y:\Titul-OKT\Буров\Rolic\Metabag5_cover (копия).png"/>
          <p:cNvPicPr>
            <a:picLocks noChangeAspect="1" noChangeArrowheads="1"/>
          </p:cNvPicPr>
          <p:nvPr/>
        </p:nvPicPr>
        <p:blipFill>
          <a:blip r:embed="rId3" cstate="print"/>
          <a:srcRect/>
          <a:stretch>
            <a:fillRect/>
          </a:stretch>
        </p:blipFill>
        <p:spPr bwMode="auto">
          <a:xfrm>
            <a:off x="4067944" y="0"/>
            <a:ext cx="1277547" cy="17898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449796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Y:\Titul-OKT\Буров\Rolic\Metabag5_cover (копия).png"/>
          <p:cNvPicPr>
            <a:picLocks noChangeAspect="1" noChangeArrowheads="1"/>
          </p:cNvPicPr>
          <p:nvPr/>
        </p:nvPicPr>
        <p:blipFill>
          <a:blip r:embed="rId2" cstate="print"/>
          <a:srcRect/>
          <a:stretch>
            <a:fillRect/>
          </a:stretch>
        </p:blipFill>
        <p:spPr bwMode="auto">
          <a:xfrm>
            <a:off x="1" y="26456"/>
            <a:ext cx="1400658" cy="1962384"/>
          </a:xfrm>
          <a:prstGeom prst="rect">
            <a:avLst/>
          </a:prstGeom>
          <a:ln>
            <a:noFill/>
          </a:ln>
          <a:effectLst>
            <a:outerShdw blurRad="292100" dist="139700" dir="2700000" algn="tl" rotWithShape="0">
              <a:srgbClr val="333333">
                <a:alpha val="65000"/>
              </a:srgbClr>
            </a:outerShdw>
          </a:effectLst>
        </p:spPr>
      </p:pic>
      <p:pic>
        <p:nvPicPr>
          <p:cNvPr id="16386" name="Picture 2"/>
          <p:cNvPicPr>
            <a:picLocks noGrp="1" noChangeAspect="1" noChangeArrowheads="1"/>
          </p:cNvPicPr>
          <p:nvPr>
            <p:ph idx="1"/>
          </p:nvPr>
        </p:nvPicPr>
        <p:blipFill>
          <a:blip r:embed="rId3" cstate="print"/>
          <a:srcRect/>
          <a:stretch>
            <a:fillRect/>
          </a:stretch>
        </p:blipFill>
        <p:spPr bwMode="auto">
          <a:xfrm>
            <a:off x="179512" y="692696"/>
            <a:ext cx="8764578" cy="6021288"/>
          </a:xfrm>
          <a:prstGeom prst="rect">
            <a:avLst/>
          </a:prstGeom>
          <a:noFill/>
          <a:ln w="9525">
            <a:noFill/>
            <a:miter lim="800000"/>
            <a:headEnd/>
            <a:tailEnd/>
          </a:ln>
        </p:spPr>
      </p:pic>
      <p:sp>
        <p:nvSpPr>
          <p:cNvPr id="5" name="Заголовок 4"/>
          <p:cNvSpPr>
            <a:spLocks noGrp="1"/>
          </p:cNvSpPr>
          <p:nvPr>
            <p:ph type="title"/>
          </p:nvPr>
        </p:nvSpPr>
        <p:spPr>
          <a:xfrm>
            <a:off x="395536" y="0"/>
            <a:ext cx="8229600" cy="620688"/>
          </a:xfrm>
        </p:spPr>
        <p:txBody>
          <a:bodyPr>
            <a:noAutofit/>
          </a:bodyPr>
          <a:lstStyle/>
          <a:p>
            <a:r>
              <a:rPr lang="ru-RU" sz="3600" dirty="0" smtClean="0"/>
              <a:t>Кенсингтонский дворец</a:t>
            </a:r>
            <a:endParaRPr lang="ru-RU" sz="3600" dirty="0"/>
          </a:p>
        </p:txBody>
      </p:sp>
    </p:spTree>
    <p:extLst>
      <p:ext uri="{BB962C8B-B14F-4D97-AF65-F5344CB8AC3E}">
        <p14:creationId xmlns:p14="http://schemas.microsoft.com/office/powerpoint/2010/main" xmlns="" val="890248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9875" name="Picture 3"/>
          <p:cNvPicPr>
            <a:picLocks noChangeAspect="1" noChangeArrowheads="1"/>
          </p:cNvPicPr>
          <p:nvPr/>
        </p:nvPicPr>
        <p:blipFill>
          <a:blip r:embed="rId2" cstate="print"/>
          <a:srcRect b="2751"/>
          <a:stretch>
            <a:fillRect/>
          </a:stretch>
        </p:blipFill>
        <p:spPr bwMode="auto">
          <a:xfrm>
            <a:off x="2411760" y="0"/>
            <a:ext cx="5127883" cy="6858000"/>
          </a:xfrm>
          <a:prstGeom prst="rect">
            <a:avLst/>
          </a:prstGeom>
          <a:noFill/>
          <a:ln w="9525">
            <a:noFill/>
            <a:miter lim="800000"/>
            <a:headEnd/>
            <a:tailEnd/>
          </a:ln>
        </p:spPr>
      </p:pic>
      <p:pic>
        <p:nvPicPr>
          <p:cNvPr id="7" name="Picture 5" descr="Y:\Titul-OKT\Буров\Rolic\Metabag5_cover (копия).png"/>
          <p:cNvPicPr>
            <a:picLocks noChangeAspect="1" noChangeArrowheads="1"/>
          </p:cNvPicPr>
          <p:nvPr/>
        </p:nvPicPr>
        <p:blipFill>
          <a:blip r:embed="rId3" cstate="print"/>
          <a:srcRect/>
          <a:stretch>
            <a:fillRect/>
          </a:stretch>
        </p:blipFill>
        <p:spPr bwMode="auto">
          <a:xfrm>
            <a:off x="179512" y="188640"/>
            <a:ext cx="1400658" cy="196238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0898" name="Picture 2"/>
          <p:cNvPicPr>
            <a:picLocks noChangeAspect="1" noChangeArrowheads="1"/>
          </p:cNvPicPr>
          <p:nvPr/>
        </p:nvPicPr>
        <p:blipFill>
          <a:blip r:embed="rId2" cstate="print"/>
          <a:srcRect/>
          <a:stretch>
            <a:fillRect/>
          </a:stretch>
        </p:blipFill>
        <p:spPr bwMode="auto">
          <a:xfrm>
            <a:off x="2411760" y="0"/>
            <a:ext cx="4986834" cy="6858000"/>
          </a:xfrm>
          <a:prstGeom prst="rect">
            <a:avLst/>
          </a:prstGeom>
          <a:noFill/>
          <a:ln w="9525">
            <a:noFill/>
            <a:miter lim="800000"/>
            <a:headEnd/>
            <a:tailEnd/>
          </a:ln>
        </p:spPr>
      </p:pic>
      <p:pic>
        <p:nvPicPr>
          <p:cNvPr id="5" name="Picture 5" descr="Y:\Titul-OKT\Буров\Rolic\Metabag5_cover (копия).png"/>
          <p:cNvPicPr>
            <a:picLocks noChangeAspect="1" noChangeArrowheads="1"/>
          </p:cNvPicPr>
          <p:nvPr/>
        </p:nvPicPr>
        <p:blipFill>
          <a:blip r:embed="rId3" cstate="print"/>
          <a:srcRect/>
          <a:stretch>
            <a:fillRect/>
          </a:stretch>
        </p:blipFill>
        <p:spPr bwMode="auto">
          <a:xfrm>
            <a:off x="179512" y="188640"/>
            <a:ext cx="1400658" cy="196238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Лингвострановедение</a:t>
            </a:r>
            <a:endParaRPr lang="ru-RU" dirty="0"/>
          </a:p>
        </p:txBody>
      </p:sp>
      <p:sp>
        <p:nvSpPr>
          <p:cNvPr id="3" name="Содержимое 2"/>
          <p:cNvSpPr>
            <a:spLocks noGrp="1"/>
          </p:cNvSpPr>
          <p:nvPr>
            <p:ph idx="1"/>
          </p:nvPr>
        </p:nvSpPr>
        <p:spPr>
          <a:xfrm>
            <a:off x="395536" y="1628800"/>
            <a:ext cx="8208912" cy="4968552"/>
          </a:xfrm>
        </p:spPr>
        <p:txBody>
          <a:bodyPr>
            <a:normAutofit fontScale="92500" lnSpcReduction="10000"/>
          </a:bodyPr>
          <a:lstStyle/>
          <a:p>
            <a:r>
              <a:rPr lang="ru-RU" dirty="0" smtClean="0"/>
              <a:t>«Одновременно с изучением языка надо изучать и культуру его народа – знакомиться с историей, литературой, экономикой, географией, политикой страны, бытом, традицией, психологией. </a:t>
            </a:r>
            <a:endParaRPr lang="en-US" dirty="0" smtClean="0"/>
          </a:p>
          <a:p>
            <a:r>
              <a:rPr lang="ru-RU" dirty="0" smtClean="0"/>
              <a:t>Комплекс этих сведений принято обозначать термином «страноведение»,  а методику преподавания этих сведений при изучении иностранного языка </a:t>
            </a:r>
            <a:r>
              <a:rPr lang="en-US" dirty="0" smtClean="0"/>
              <a:t>- </a:t>
            </a:r>
            <a:r>
              <a:rPr lang="ru-RU" dirty="0" smtClean="0"/>
              <a:t>лингвострановедением»</a:t>
            </a:r>
            <a:endParaRPr lang="en-US" dirty="0" smtClean="0"/>
          </a:p>
          <a:p>
            <a:pPr>
              <a:buNone/>
            </a:pPr>
            <a:endParaRPr lang="en-US" sz="1900" i="1" dirty="0" smtClean="0"/>
          </a:p>
          <a:p>
            <a:pPr>
              <a:buNone/>
            </a:pPr>
            <a:r>
              <a:rPr lang="en-US" sz="1900" i="1" dirty="0" smtClean="0"/>
              <a:t>(</a:t>
            </a:r>
            <a:r>
              <a:rPr lang="ru-RU" sz="1900" i="1" dirty="0" err="1" smtClean="0"/>
              <a:t>Рубаева</a:t>
            </a:r>
            <a:r>
              <a:rPr lang="ru-RU" sz="1900" i="1" dirty="0" smtClean="0"/>
              <a:t> В.П. </a:t>
            </a:r>
            <a:r>
              <a:rPr lang="en-US" sz="1900" i="1" dirty="0" smtClean="0"/>
              <a:t>“</a:t>
            </a:r>
            <a:r>
              <a:rPr lang="ru-RU" sz="1900" i="1" dirty="0" smtClean="0"/>
              <a:t>Лингвострановедческий подход в обучении иностранному языку студентов неязыковых вузов</a:t>
            </a:r>
            <a:r>
              <a:rPr lang="en-US" sz="1900" i="1" dirty="0" smtClean="0"/>
              <a:t>”)</a:t>
            </a:r>
            <a:endParaRPr lang="ru-RU" sz="1900" i="1"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Заголовок 1"/>
          <p:cNvSpPr>
            <a:spLocks noGrp="1"/>
          </p:cNvSpPr>
          <p:nvPr>
            <p:ph type="title"/>
          </p:nvPr>
        </p:nvSpPr>
        <p:spPr/>
        <p:txBody>
          <a:bodyPr>
            <a:normAutofit fontScale="90000"/>
          </a:bodyPr>
          <a:lstStyle/>
          <a:p>
            <a:pPr eaLnBrk="1" hangingPunct="1"/>
            <a:r>
              <a:rPr lang="ru-RU" sz="3600" dirty="0" smtClean="0"/>
              <a:t>Знакомство с историей стран изучаемого языка в ходе внеурочной деятельности</a:t>
            </a:r>
          </a:p>
        </p:txBody>
      </p:sp>
      <p:sp>
        <p:nvSpPr>
          <p:cNvPr id="3" name="Содержимое 2"/>
          <p:cNvSpPr>
            <a:spLocks noGrp="1"/>
          </p:cNvSpPr>
          <p:nvPr>
            <p:ph idx="1"/>
          </p:nvPr>
        </p:nvSpPr>
        <p:spPr>
          <a:xfrm>
            <a:off x="467544" y="1772816"/>
            <a:ext cx="8229600" cy="4525963"/>
          </a:xfrm>
        </p:spPr>
        <p:txBody>
          <a:bodyPr rtlCol="0">
            <a:normAutofit fontScale="70000" lnSpcReduction="20000"/>
          </a:bodyPr>
          <a:lstStyle/>
          <a:p>
            <a:pPr eaLnBrk="1" fontAlgn="auto" hangingPunct="1">
              <a:spcAft>
                <a:spcPts val="0"/>
              </a:spcAft>
              <a:buFont typeface="Arial" pitchFamily="34" charset="0"/>
              <a:buNone/>
              <a:defRPr/>
            </a:pPr>
            <a:r>
              <a:rPr lang="ru-RU" dirty="0" smtClean="0"/>
              <a:t>Материалы для работы:</a:t>
            </a:r>
          </a:p>
          <a:p>
            <a:pPr eaLnBrk="1" fontAlgn="auto" hangingPunct="1">
              <a:spcAft>
                <a:spcPts val="0"/>
              </a:spcAft>
              <a:buFont typeface="Arial" pitchFamily="34" charset="0"/>
              <a:buChar char="•"/>
              <a:defRPr/>
            </a:pPr>
            <a:r>
              <a:rPr lang="ru-RU" b="1" dirty="0" smtClean="0"/>
              <a:t>2-4 классы</a:t>
            </a:r>
            <a:r>
              <a:rPr lang="ru-RU" dirty="0" smtClean="0"/>
              <a:t>: книги </a:t>
            </a:r>
            <a:r>
              <a:rPr lang="en-US" dirty="0" smtClean="0"/>
              <a:t>“Songs for Junior School”</a:t>
            </a:r>
            <a:r>
              <a:rPr lang="ru-RU" dirty="0" smtClean="0"/>
              <a:t> (авторы М. Ю. Кауфман, К. И. Кауфман)</a:t>
            </a:r>
            <a:r>
              <a:rPr lang="en-US" dirty="0" smtClean="0"/>
              <a:t>, Read Up </a:t>
            </a:r>
            <a:r>
              <a:rPr lang="ru-RU" dirty="0" smtClean="0"/>
              <a:t>для 2, 3 и 4 классов, </a:t>
            </a:r>
            <a:r>
              <a:rPr lang="en-US" dirty="0" smtClean="0"/>
              <a:t>“</a:t>
            </a:r>
            <a:r>
              <a:rPr lang="ru-RU" dirty="0" smtClean="0"/>
              <a:t>Метапредметный портфель</a:t>
            </a:r>
            <a:r>
              <a:rPr lang="en-US" dirty="0" smtClean="0"/>
              <a:t>”</a:t>
            </a:r>
            <a:r>
              <a:rPr lang="ru-RU" dirty="0" smtClean="0"/>
              <a:t> для 2, 3, 4 классов</a:t>
            </a:r>
            <a:r>
              <a:rPr lang="en-US" dirty="0" smtClean="0"/>
              <a:t>, </a:t>
            </a:r>
            <a:r>
              <a:rPr lang="ru-RU" dirty="0" smtClean="0"/>
              <a:t>бесплатные интернет-ресурсы.</a:t>
            </a:r>
          </a:p>
          <a:p>
            <a:pPr>
              <a:defRPr/>
            </a:pPr>
            <a:r>
              <a:rPr lang="ru-RU" b="1" dirty="0" smtClean="0"/>
              <a:t>5-9 классы</a:t>
            </a:r>
            <a:r>
              <a:rPr lang="ru-RU" dirty="0" smtClean="0"/>
              <a:t>: книги </a:t>
            </a:r>
            <a:r>
              <a:rPr lang="en-US" dirty="0" smtClean="0"/>
              <a:t>“Read Up” </a:t>
            </a:r>
            <a:r>
              <a:rPr lang="ru-RU" dirty="0" smtClean="0"/>
              <a:t>для 5, 8 и 9 классов, </a:t>
            </a:r>
            <a:r>
              <a:rPr lang="en-US" dirty="0" smtClean="0"/>
              <a:t>“Songs for School”, “The Ring of the Druids” (7-8 </a:t>
            </a:r>
            <a:r>
              <a:rPr lang="ru-RU" dirty="0" smtClean="0"/>
              <a:t>классы)</a:t>
            </a:r>
            <a:r>
              <a:rPr lang="en-US" dirty="0" smtClean="0"/>
              <a:t>, “Robin </a:t>
            </a:r>
            <a:r>
              <a:rPr lang="en-US" dirty="0" err="1" smtClean="0"/>
              <a:t>MacWizard’s</a:t>
            </a:r>
            <a:r>
              <a:rPr lang="en-US" dirty="0" smtClean="0"/>
              <a:t> Diary” (8-9 </a:t>
            </a:r>
            <a:r>
              <a:rPr lang="ru-RU" dirty="0" smtClean="0"/>
              <a:t>классы), </a:t>
            </a:r>
            <a:r>
              <a:rPr lang="en-US" dirty="0" smtClean="0"/>
              <a:t> “</a:t>
            </a:r>
            <a:r>
              <a:rPr lang="ru-RU" dirty="0" smtClean="0"/>
              <a:t>Страницы британской истории</a:t>
            </a:r>
            <a:r>
              <a:rPr lang="en-US" dirty="0" smtClean="0"/>
              <a:t>” </a:t>
            </a:r>
            <a:r>
              <a:rPr lang="ru-RU" dirty="0" smtClean="0"/>
              <a:t>(авторы К. И. Кауфман, М. Ю. Кауфман)</a:t>
            </a:r>
            <a:r>
              <a:rPr lang="en-US" dirty="0" smtClean="0"/>
              <a:t> c 7 </a:t>
            </a:r>
            <a:r>
              <a:rPr lang="ru-RU" dirty="0" smtClean="0"/>
              <a:t>класса</a:t>
            </a:r>
            <a:r>
              <a:rPr lang="en-US" dirty="0" smtClean="0"/>
              <a:t>,</a:t>
            </a:r>
            <a:r>
              <a:rPr lang="ru-RU" dirty="0" smtClean="0"/>
              <a:t> </a:t>
            </a:r>
            <a:r>
              <a:rPr lang="en-US" dirty="0" smtClean="0"/>
              <a:t>“</a:t>
            </a:r>
            <a:r>
              <a:rPr lang="ru-RU" dirty="0" smtClean="0"/>
              <a:t>Метапредметный портфель</a:t>
            </a:r>
            <a:r>
              <a:rPr lang="en-US" dirty="0" smtClean="0"/>
              <a:t>”</a:t>
            </a:r>
            <a:r>
              <a:rPr lang="ru-RU" dirty="0" smtClean="0"/>
              <a:t> для 5 класса</a:t>
            </a:r>
            <a:r>
              <a:rPr lang="en-US" dirty="0" smtClean="0"/>
              <a:t>, </a:t>
            </a:r>
            <a:r>
              <a:rPr lang="ru-RU" dirty="0" smtClean="0"/>
              <a:t>бесплатные интернет-ресурсы. </a:t>
            </a:r>
          </a:p>
          <a:p>
            <a:pPr eaLnBrk="1" fontAlgn="auto" hangingPunct="1">
              <a:spcAft>
                <a:spcPts val="0"/>
              </a:spcAft>
              <a:buFont typeface="Arial" pitchFamily="34" charset="0"/>
              <a:buChar char="•"/>
              <a:defRPr/>
            </a:pPr>
            <a:r>
              <a:rPr lang="ru-RU" b="1" dirty="0" smtClean="0"/>
              <a:t>10-11 классы</a:t>
            </a:r>
            <a:r>
              <a:rPr lang="ru-RU" dirty="0" smtClean="0"/>
              <a:t>: книги </a:t>
            </a:r>
            <a:r>
              <a:rPr lang="en-US" dirty="0" smtClean="0"/>
              <a:t>“Read Up” </a:t>
            </a:r>
            <a:r>
              <a:rPr lang="ru-RU" dirty="0" smtClean="0"/>
              <a:t>для 10 и 11 классов, </a:t>
            </a:r>
            <a:r>
              <a:rPr lang="en-US" dirty="0" smtClean="0"/>
              <a:t>“Songs for School”, “Stories from famous British and American Writers”, “</a:t>
            </a:r>
            <a:r>
              <a:rPr lang="ru-RU" dirty="0" smtClean="0"/>
              <a:t>Страницы британской истории</a:t>
            </a:r>
            <a:r>
              <a:rPr lang="en-US" dirty="0" smtClean="0"/>
              <a:t>”</a:t>
            </a:r>
            <a:r>
              <a:rPr lang="ru-RU" dirty="0" smtClean="0"/>
              <a:t> (авторы К. И. Кауфман, М. Ю. Кауфман), </a:t>
            </a:r>
            <a:r>
              <a:rPr lang="en-US" dirty="0" smtClean="0"/>
              <a:t>“The Urals”</a:t>
            </a:r>
            <a:r>
              <a:rPr lang="ru-RU" dirty="0" smtClean="0"/>
              <a:t>, </a:t>
            </a:r>
            <a:r>
              <a:rPr lang="en-US" dirty="0" smtClean="0"/>
              <a:t>“Deep are the roots” </a:t>
            </a:r>
            <a:r>
              <a:rPr lang="ru-RU" dirty="0" smtClean="0"/>
              <a:t>(автор Гурьева Ю. Ф.)</a:t>
            </a:r>
            <a:r>
              <a:rPr lang="en-US" dirty="0" smtClean="0"/>
              <a:t>, </a:t>
            </a:r>
            <a:r>
              <a:rPr lang="ru-RU" dirty="0" smtClean="0"/>
              <a:t>бесплатные интернет-ресурсы. </a:t>
            </a:r>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850106"/>
          </a:xfrm>
        </p:spPr>
        <p:txBody>
          <a:bodyPr>
            <a:normAutofit fontScale="90000"/>
          </a:bodyPr>
          <a:lstStyle/>
          <a:p>
            <a:r>
              <a:rPr lang="ru-RU" dirty="0" smtClean="0"/>
              <a:t>Бесплатные </a:t>
            </a:r>
            <a:r>
              <a:rPr lang="ru-RU" dirty="0" smtClean="0"/>
              <a:t>интернет-ресурсы</a:t>
            </a:r>
            <a:r>
              <a:rPr lang="en-US" dirty="0" smtClean="0"/>
              <a:t/>
            </a:r>
            <a:br>
              <a:rPr lang="en-US" dirty="0" smtClean="0"/>
            </a:br>
            <a:r>
              <a:rPr lang="ru-RU" dirty="0" smtClean="0"/>
              <a:t> </a:t>
            </a:r>
            <a:r>
              <a:rPr lang="en-US" dirty="0" smtClean="0"/>
              <a:t>online webcams</a:t>
            </a:r>
            <a:endParaRPr lang="ru-RU" dirty="0"/>
          </a:p>
        </p:txBody>
      </p:sp>
      <p:sp>
        <p:nvSpPr>
          <p:cNvPr id="3" name="Содержимое 2"/>
          <p:cNvSpPr>
            <a:spLocks noGrp="1"/>
          </p:cNvSpPr>
          <p:nvPr>
            <p:ph idx="1"/>
          </p:nvPr>
        </p:nvSpPr>
        <p:spPr>
          <a:xfrm>
            <a:off x="457200" y="1268760"/>
            <a:ext cx="8229600" cy="5400600"/>
          </a:xfrm>
        </p:spPr>
        <p:txBody>
          <a:bodyPr>
            <a:normAutofit fontScale="62500" lnSpcReduction="20000"/>
          </a:bodyPr>
          <a:lstStyle/>
          <a:p>
            <a:r>
              <a:rPr lang="en-US" dirty="0" smtClean="0">
                <a:hlinkClick r:id="rId2"/>
              </a:rPr>
              <a:t>https://</a:t>
            </a:r>
            <a:r>
              <a:rPr lang="en-US" dirty="0" smtClean="0">
                <a:hlinkClick r:id="rId2"/>
              </a:rPr>
              <a:t>ru.webcams.travel/webcam/fullscreen/1490712854</a:t>
            </a:r>
            <a:r>
              <a:rPr lang="en-US" dirty="0" smtClean="0"/>
              <a:t> - The</a:t>
            </a:r>
            <a:r>
              <a:rPr lang="ru-RU" dirty="0" smtClean="0"/>
              <a:t> </a:t>
            </a:r>
            <a:r>
              <a:rPr lang="en-US" dirty="0" smtClean="0"/>
              <a:t>view</a:t>
            </a:r>
            <a:r>
              <a:rPr lang="ru-RU" dirty="0" smtClean="0"/>
              <a:t> </a:t>
            </a:r>
            <a:r>
              <a:rPr lang="en-US" dirty="0" smtClean="0"/>
              <a:t>from</a:t>
            </a:r>
            <a:r>
              <a:rPr lang="ru-RU" dirty="0" smtClean="0"/>
              <a:t> </a:t>
            </a:r>
            <a:r>
              <a:rPr lang="en-US" dirty="0" smtClean="0"/>
              <a:t>the</a:t>
            </a:r>
            <a:r>
              <a:rPr lang="ru-RU" dirty="0" smtClean="0"/>
              <a:t> </a:t>
            </a:r>
            <a:r>
              <a:rPr lang="en-US" dirty="0" smtClean="0"/>
              <a:t>Shard</a:t>
            </a:r>
            <a:endParaRPr lang="ru-RU" dirty="0" smtClean="0"/>
          </a:p>
          <a:p>
            <a:r>
              <a:rPr lang="en-US" dirty="0" smtClean="0">
                <a:hlinkClick r:id="rId3"/>
              </a:rPr>
              <a:t>http</a:t>
            </a:r>
            <a:r>
              <a:rPr lang="en-US" dirty="0" smtClean="0">
                <a:hlinkClick r:id="rId3"/>
              </a:rPr>
              <a:t>://stream.webcams.travel/1237893506</a:t>
            </a:r>
            <a:r>
              <a:rPr lang="ru-RU" dirty="0" smtClean="0"/>
              <a:t> - Сити: </a:t>
            </a:r>
            <a:r>
              <a:rPr lang="en-US" dirty="0" err="1" smtClean="0"/>
              <a:t>Blackfriars</a:t>
            </a:r>
            <a:r>
              <a:rPr lang="en-US" dirty="0" smtClean="0"/>
              <a:t> </a:t>
            </a:r>
            <a:r>
              <a:rPr lang="en-US" dirty="0" smtClean="0"/>
              <a:t>Bridge</a:t>
            </a:r>
            <a:endParaRPr lang="ru-RU" dirty="0" smtClean="0"/>
          </a:p>
          <a:p>
            <a:r>
              <a:rPr lang="en-US" dirty="0" smtClean="0">
                <a:hlinkClick r:id="rId4"/>
              </a:rPr>
              <a:t>https://www.earthtv.com/en/webcam/london-millennium-bridge/best-of</a:t>
            </a:r>
            <a:r>
              <a:rPr lang="ru-RU" dirty="0" smtClean="0"/>
              <a:t> </a:t>
            </a:r>
            <a:r>
              <a:rPr lang="ru-RU" cap="all" dirty="0" smtClean="0"/>
              <a:t>- </a:t>
            </a:r>
            <a:r>
              <a:rPr lang="en-US" cap="all" dirty="0" smtClean="0"/>
              <a:t>THAMES </a:t>
            </a:r>
            <a:r>
              <a:rPr lang="en-US" cap="all" dirty="0" smtClean="0"/>
              <a:t>AND MILLENNIUM </a:t>
            </a:r>
            <a:r>
              <a:rPr lang="en-US" cap="all" dirty="0" smtClean="0"/>
              <a:t>BRIDGE</a:t>
            </a:r>
          </a:p>
          <a:p>
            <a:r>
              <a:rPr lang="en-US" dirty="0" smtClean="0">
                <a:hlinkClick r:id="rId5"/>
              </a:rPr>
              <a:t>https://</a:t>
            </a:r>
            <a:r>
              <a:rPr lang="en-US" dirty="0" smtClean="0">
                <a:hlinkClick r:id="rId5"/>
              </a:rPr>
              <a:t>www.webcamtaxi.com/en/england/london/palace-of-westminster.html</a:t>
            </a:r>
            <a:r>
              <a:rPr lang="en-US" dirty="0" smtClean="0"/>
              <a:t> - the </a:t>
            </a:r>
            <a:r>
              <a:rPr lang="en-US" dirty="0" smtClean="0"/>
              <a:t>Palace of </a:t>
            </a:r>
            <a:r>
              <a:rPr lang="en-US" dirty="0" smtClean="0"/>
              <a:t>Westminster</a:t>
            </a:r>
          </a:p>
          <a:p>
            <a:r>
              <a:rPr lang="en-US" dirty="0" smtClean="0">
                <a:hlinkClick r:id="rId6"/>
              </a:rPr>
              <a:t>https://</a:t>
            </a:r>
            <a:r>
              <a:rPr lang="en-US" dirty="0" smtClean="0">
                <a:hlinkClick r:id="rId6"/>
              </a:rPr>
              <a:t>www.theiet.org/about/locations/spwebcam.cfm</a:t>
            </a:r>
            <a:r>
              <a:rPr lang="en-US" dirty="0" smtClean="0"/>
              <a:t> </a:t>
            </a:r>
            <a:r>
              <a:rPr lang="en-US" dirty="0" smtClean="0"/>
              <a:t>A webcam view from the top of Savoy Place</a:t>
            </a:r>
            <a:endParaRPr lang="en-US" dirty="0" smtClean="0"/>
          </a:p>
          <a:p>
            <a:r>
              <a:rPr lang="en-US" dirty="0" smtClean="0">
                <a:hlinkClick r:id="rId7"/>
              </a:rPr>
              <a:t>http</a:t>
            </a:r>
            <a:r>
              <a:rPr lang="en-US" dirty="0" smtClean="0">
                <a:hlinkClick r:id="rId7"/>
              </a:rPr>
              <a:t>://www.chesterzoo.org/explore-the-zoo/attractions-and-exhibits/web-cams</a:t>
            </a:r>
            <a:r>
              <a:rPr lang="en-US" dirty="0" smtClean="0"/>
              <a:t> - penguins, giraffes, flamingos, bats from Chester </a:t>
            </a:r>
            <a:r>
              <a:rPr lang="en-US" dirty="0" smtClean="0"/>
              <a:t>Zoo</a:t>
            </a:r>
          </a:p>
          <a:p>
            <a:r>
              <a:rPr lang="en-US" dirty="0" smtClean="0">
                <a:hlinkClick r:id="rId8"/>
              </a:rPr>
              <a:t>https://</a:t>
            </a:r>
            <a:r>
              <a:rPr lang="en-US" dirty="0" smtClean="0">
                <a:hlinkClick r:id="rId8"/>
              </a:rPr>
              <a:t>www.youtube.com/watch?v=Qhq4vQdfrFw</a:t>
            </a:r>
            <a:r>
              <a:rPr lang="en-US" dirty="0" smtClean="0"/>
              <a:t> - Oxford </a:t>
            </a:r>
            <a:r>
              <a:rPr lang="en-US" dirty="0" smtClean="0"/>
              <a:t>Martin School Webcam</a:t>
            </a:r>
          </a:p>
          <a:p>
            <a:r>
              <a:rPr lang="en-US" dirty="0" smtClean="0">
                <a:hlinkClick r:id="rId9"/>
              </a:rPr>
              <a:t>https://</a:t>
            </a:r>
            <a:r>
              <a:rPr lang="en-US" dirty="0" smtClean="0">
                <a:hlinkClick r:id="rId9"/>
              </a:rPr>
              <a:t>www.youtube.com/watch?v=pNRBMWS8J8I</a:t>
            </a:r>
            <a:r>
              <a:rPr lang="en-US" dirty="0" smtClean="0"/>
              <a:t> </a:t>
            </a:r>
            <a:r>
              <a:rPr lang="en-US" dirty="0" smtClean="0"/>
              <a:t>Live Webcam from Brighton </a:t>
            </a:r>
            <a:r>
              <a:rPr lang="en-US" dirty="0" smtClean="0"/>
              <a:t>– England</a:t>
            </a:r>
          </a:p>
          <a:p>
            <a:r>
              <a:rPr lang="en-US" dirty="0" smtClean="0">
                <a:hlinkClick r:id="rId10"/>
              </a:rPr>
              <a:t>https://www.edinburghzoo.org.uk/webcams/penguin-cam</a:t>
            </a:r>
            <a:r>
              <a:rPr lang="en-US" dirty="0" smtClean="0">
                <a:hlinkClick r:id="rId10"/>
              </a:rPr>
              <a:t>/</a:t>
            </a:r>
            <a:r>
              <a:rPr lang="en-US" dirty="0" smtClean="0"/>
              <a:t>  penguin colony in </a:t>
            </a:r>
            <a:r>
              <a:rPr lang="en-US" dirty="0" smtClean="0"/>
              <a:t>Edinburgh zoo</a:t>
            </a:r>
            <a:endParaRPr lang="en-US" dirty="0" smtClean="0"/>
          </a:p>
          <a:p>
            <a:endParaRPr lang="en-US" dirty="0" smtClean="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90114" name="Picture 2"/>
          <p:cNvPicPr>
            <a:picLocks noGrp="1" noChangeAspect="1" noChangeArrowheads="1"/>
          </p:cNvPicPr>
          <p:nvPr>
            <p:ph idx="1"/>
          </p:nvPr>
        </p:nvPicPr>
        <p:blipFill>
          <a:blip r:embed="rId2" cstate="print"/>
          <a:srcRect l="6248" t="2223" r="4259" b="3908"/>
          <a:stretch>
            <a:fillRect/>
          </a:stretch>
        </p:blipFill>
        <p:spPr bwMode="auto">
          <a:xfrm>
            <a:off x="0" y="476672"/>
            <a:ext cx="9144000" cy="5994400"/>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91138" name="Picture 2"/>
          <p:cNvPicPr>
            <a:picLocks noGrp="1" noChangeAspect="1" noChangeArrowheads="1"/>
          </p:cNvPicPr>
          <p:nvPr>
            <p:ph idx="1"/>
          </p:nvPr>
        </p:nvPicPr>
        <p:blipFill>
          <a:blip r:embed="rId2" cstate="print"/>
          <a:srcRect l="6248" t="2223" r="5253" b="3908"/>
          <a:stretch>
            <a:fillRect/>
          </a:stretch>
        </p:blipFill>
        <p:spPr bwMode="auto">
          <a:xfrm>
            <a:off x="0" y="404664"/>
            <a:ext cx="9124268" cy="6048672"/>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92163" name="Picture 3"/>
          <p:cNvPicPr>
            <a:picLocks noChangeAspect="1" noChangeArrowheads="1"/>
          </p:cNvPicPr>
          <p:nvPr/>
        </p:nvPicPr>
        <p:blipFill>
          <a:blip r:embed="rId2" cstate="print"/>
          <a:srcRect l="32291" t="21000" r="20726" b="21041"/>
          <a:stretch>
            <a:fillRect/>
          </a:stretch>
        </p:blipFill>
        <p:spPr bwMode="auto">
          <a:xfrm>
            <a:off x="251520" y="168361"/>
            <a:ext cx="8676456" cy="6689639"/>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dirty="0"/>
          </a:p>
        </p:txBody>
      </p:sp>
      <p:pic>
        <p:nvPicPr>
          <p:cNvPr id="93186" name="Picture 2"/>
          <p:cNvPicPr>
            <a:picLocks noChangeAspect="1" noChangeArrowheads="1"/>
          </p:cNvPicPr>
          <p:nvPr/>
        </p:nvPicPr>
        <p:blipFill>
          <a:blip r:embed="rId2" cstate="print"/>
          <a:srcRect t="3360" r="11801" b="5081"/>
          <a:stretch>
            <a:fillRect/>
          </a:stretch>
        </p:blipFill>
        <p:spPr bwMode="auto">
          <a:xfrm>
            <a:off x="0" y="448613"/>
            <a:ext cx="9144000" cy="5932715"/>
          </a:xfrm>
          <a:prstGeom prst="rect">
            <a:avLst/>
          </a:prstGeom>
          <a:noFill/>
          <a:ln w="9525">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0000" lnSpcReduction="20000"/>
          </a:bodyPr>
          <a:lstStyle/>
          <a:p>
            <a:r>
              <a:rPr lang="en-US" dirty="0" smtClean="0">
                <a:hlinkClick r:id="rId2"/>
              </a:rPr>
              <a:t>http://www.bbc.co.uk/schools/primaryhistory/famouspeople/</a:t>
            </a:r>
            <a:r>
              <a:rPr lang="en-US" dirty="0" smtClean="0"/>
              <a:t> - famous people</a:t>
            </a:r>
          </a:p>
          <a:p>
            <a:r>
              <a:rPr lang="en-US" dirty="0" smtClean="0">
                <a:hlinkClick r:id="rId3"/>
              </a:rPr>
              <a:t>http://www.bbc.co.uk/history/walk/games_index.shtml</a:t>
            </a:r>
            <a:r>
              <a:rPr lang="en-US" dirty="0" smtClean="0"/>
              <a:t> - history games</a:t>
            </a:r>
          </a:p>
          <a:p>
            <a:r>
              <a:rPr lang="en-US" dirty="0" smtClean="0">
                <a:hlinkClick r:id="rId4"/>
              </a:rPr>
              <a:t>http://www.bbc.co.uk/history/interactive/games/dressing_up_f/index_embed.shtml</a:t>
            </a:r>
            <a:r>
              <a:rPr lang="en-US" dirty="0" smtClean="0"/>
              <a:t> - Tudors and Victorians: Dressing Up (game)</a:t>
            </a:r>
          </a:p>
          <a:p>
            <a:r>
              <a:rPr lang="en-US" dirty="0" smtClean="0">
                <a:hlinkClick r:id="rId5"/>
              </a:rPr>
              <a:t>https://www.natgeokids.com/uk/discover/history/general-history/tudor-facts/</a:t>
            </a:r>
            <a:r>
              <a:rPr lang="en-US" dirty="0" smtClean="0"/>
              <a:t> - ten terrific facts about the Tudors</a:t>
            </a:r>
          </a:p>
          <a:p>
            <a:r>
              <a:rPr lang="en-US" dirty="0" smtClean="0">
                <a:hlinkClick r:id="rId6"/>
              </a:rPr>
              <a:t>https://www.natgeokids.com/uk/discover/history/monarchy/facts-about-the-queen-elizabeth-ii/</a:t>
            </a:r>
            <a:r>
              <a:rPr lang="en-US" dirty="0" smtClean="0"/>
              <a:t> - 15 facts about the Queen</a:t>
            </a:r>
          </a:p>
          <a:p>
            <a:r>
              <a:rPr lang="en-US" dirty="0" smtClean="0">
                <a:hlinkClick r:id="rId7"/>
              </a:rPr>
              <a:t>https://kids.usa.gov/three-branches-of-government/index.shtml</a:t>
            </a:r>
            <a:r>
              <a:rPr lang="en-US" dirty="0" smtClean="0"/>
              <a:t> - Three Branches Of Government (USA)</a:t>
            </a:r>
          </a:p>
          <a:p>
            <a:pPr>
              <a:buNone/>
            </a:pPr>
            <a:r>
              <a:rPr lang="en-US" dirty="0" smtClean="0">
                <a:hlinkClick r:id="rId8"/>
              </a:rPr>
              <a:t>http://www.ducksters.com/history/native_americans.php</a:t>
            </a:r>
            <a:r>
              <a:rPr lang="en-US" dirty="0" smtClean="0"/>
              <a:t> - Educational articles for teachers, students, and schools about native American history </a:t>
            </a:r>
          </a:p>
          <a:p>
            <a:endParaRPr lang="ru-RU" dirty="0"/>
          </a:p>
        </p:txBody>
      </p:sp>
      <p:sp>
        <p:nvSpPr>
          <p:cNvPr id="4" name="Заголовок 1"/>
          <p:cNvSpPr txBox="1">
            <a:spLocks/>
          </p:cNvSpPr>
          <p:nvPr/>
        </p:nvSpPr>
        <p:spPr>
          <a:xfrm>
            <a:off x="395536" y="188640"/>
            <a:ext cx="8229600" cy="85010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0" i="0" u="none" strike="noStrike" kern="1200" cap="none" spc="0" normalizeH="0" baseline="0" noProof="0" smtClean="0">
                <a:ln>
                  <a:noFill/>
                </a:ln>
                <a:solidFill>
                  <a:schemeClr val="tx1"/>
                </a:solidFill>
                <a:effectLst/>
                <a:uLnTx/>
                <a:uFillTx/>
                <a:latin typeface="+mj-lt"/>
                <a:ea typeface="+mj-ea"/>
                <a:cs typeface="+mj-cs"/>
              </a:rPr>
              <a:t>Бесплатные интернет-ресурсы</a:t>
            </a: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Выводы:</a:t>
            </a:r>
            <a:endParaRPr lang="ru-RU" dirty="0"/>
          </a:p>
        </p:txBody>
      </p:sp>
      <p:sp>
        <p:nvSpPr>
          <p:cNvPr id="3" name="Содержимое 2"/>
          <p:cNvSpPr>
            <a:spLocks noGrp="1"/>
          </p:cNvSpPr>
          <p:nvPr>
            <p:ph idx="1"/>
          </p:nvPr>
        </p:nvSpPr>
        <p:spPr>
          <a:xfrm>
            <a:off x="539552" y="1844824"/>
            <a:ext cx="8229600" cy="4525963"/>
          </a:xfrm>
        </p:spPr>
        <p:txBody>
          <a:bodyPr>
            <a:normAutofit/>
          </a:bodyPr>
          <a:lstStyle/>
          <a:p>
            <a:r>
              <a:rPr lang="ru-RU" dirty="0" smtClean="0"/>
              <a:t>Формирование лингвострановедческой компетенции – неотъемлемая часть обучения иностранному языку.</a:t>
            </a:r>
          </a:p>
          <a:p>
            <a:r>
              <a:rPr lang="ru-RU" dirty="0" smtClean="0"/>
              <a:t>Изучение страноведческого материала позволяет подготовить учащихся к реальному общению.</a:t>
            </a:r>
            <a:endParaRPr lang="ru-RU"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Использованная литература по теме лингвострановедческого подхода</a:t>
            </a:r>
            <a:endParaRPr lang="ru-RU" dirty="0"/>
          </a:p>
        </p:txBody>
      </p:sp>
      <p:sp>
        <p:nvSpPr>
          <p:cNvPr id="3" name="Содержимое 2"/>
          <p:cNvSpPr>
            <a:spLocks noGrp="1"/>
          </p:cNvSpPr>
          <p:nvPr>
            <p:ph idx="1"/>
          </p:nvPr>
        </p:nvSpPr>
        <p:spPr>
          <a:xfrm>
            <a:off x="457200" y="2204864"/>
            <a:ext cx="8229600" cy="3921299"/>
          </a:xfrm>
        </p:spPr>
        <p:txBody>
          <a:bodyPr/>
          <a:lstStyle/>
          <a:p>
            <a:r>
              <a:rPr lang="en-US" dirty="0" smtClean="0">
                <a:hlinkClick r:id="rId2"/>
              </a:rPr>
              <a:t>https://cyberleninka.ru/article/v/lingvostranovedcheskii-podhod-v-obuchenii-inostrannomu-yazyku</a:t>
            </a:r>
            <a:r>
              <a:rPr lang="ru-RU" dirty="0" smtClean="0"/>
              <a:t> </a:t>
            </a:r>
            <a:endParaRPr lang="en-US" dirty="0" smtClean="0"/>
          </a:p>
          <a:p>
            <a:r>
              <a:rPr lang="en-US" dirty="0" smtClean="0">
                <a:hlinkClick r:id="rId3"/>
              </a:rPr>
              <a:t>https://cyberleninka.ru/article/v/lingvostranovedcheskiy-podhod-v-obuchenii-inostrannomu-yazyku-studentov-neyazykovyh-fakultetov</a:t>
            </a:r>
            <a:r>
              <a:rPr lang="en-US" dirty="0" smtClean="0"/>
              <a:t> </a:t>
            </a:r>
            <a:endParaRPr lang="ru-RU"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196752"/>
            <a:ext cx="8229600" cy="4525963"/>
          </a:xfrm>
        </p:spPr>
        <p:txBody>
          <a:bodyPr>
            <a:normAutofit fontScale="92500" lnSpcReduction="20000"/>
          </a:bodyPr>
          <a:lstStyle/>
          <a:p>
            <a:pPr marL="0" indent="0" algn="ctr">
              <a:buNone/>
            </a:pPr>
            <a:r>
              <a:rPr lang="ru-RU" altLang="ru-RU" b="1" dirty="0" smtClean="0"/>
              <a:t>Интернет-магазин </a:t>
            </a:r>
            <a:r>
              <a:rPr lang="ru-RU" altLang="ru-RU" b="1" dirty="0" smtClean="0"/>
              <a:t>«</a:t>
            </a:r>
            <a:r>
              <a:rPr lang="ru-RU" altLang="ru-RU" b="1" dirty="0" smtClean="0"/>
              <a:t>ТИТУЛ» </a:t>
            </a:r>
          </a:p>
          <a:p>
            <a:pPr marL="0" indent="0" algn="ctr">
              <a:buNone/>
            </a:pPr>
            <a:r>
              <a:rPr lang="en-US" altLang="ru-RU" dirty="0" smtClean="0">
                <a:hlinkClick r:id="rId2"/>
              </a:rPr>
              <a:t>https://www.englishteachers.ru/shop</a:t>
            </a:r>
            <a:r>
              <a:rPr lang="en-US" altLang="ru-RU" dirty="0" smtClean="0"/>
              <a:t> </a:t>
            </a:r>
          </a:p>
          <a:p>
            <a:pPr marL="0" indent="0" algn="ctr">
              <a:buNone/>
            </a:pPr>
            <a:endParaRPr lang="en-US" altLang="ru-RU" dirty="0" smtClean="0"/>
          </a:p>
          <a:p>
            <a:pPr marL="0" indent="0" algn="ctr">
              <a:buNone/>
            </a:pPr>
            <a:r>
              <a:rPr lang="ru-RU" altLang="ru-RU" u="sng" dirty="0" smtClean="0"/>
              <a:t>«ТИТУЛ» в социальных сетях</a:t>
            </a:r>
          </a:p>
          <a:p>
            <a:pPr marL="0" indent="0">
              <a:buNone/>
            </a:pPr>
            <a:r>
              <a:rPr lang="ru-RU" altLang="ru-RU" dirty="0" err="1" smtClean="0"/>
              <a:t>ВКонтакте</a:t>
            </a:r>
            <a:r>
              <a:rPr lang="ru-RU" altLang="ru-RU" dirty="0" smtClean="0"/>
              <a:t> - </a:t>
            </a:r>
            <a:r>
              <a:rPr lang="en-US" altLang="ru-RU" dirty="0" smtClean="0">
                <a:hlinkClick r:id="rId3"/>
              </a:rPr>
              <a:t>http://vk.com/titulpublishers</a:t>
            </a:r>
            <a:r>
              <a:rPr lang="ru-RU" altLang="ru-RU" dirty="0" smtClean="0"/>
              <a:t> </a:t>
            </a:r>
          </a:p>
          <a:p>
            <a:pPr marL="0" indent="0">
              <a:buNone/>
            </a:pPr>
            <a:r>
              <a:rPr lang="en-US" altLang="ru-RU" dirty="0" err="1" smtClean="0"/>
              <a:t>Facebook</a:t>
            </a:r>
            <a:r>
              <a:rPr lang="en-US" altLang="ru-RU" dirty="0" smtClean="0"/>
              <a:t> - </a:t>
            </a:r>
            <a:r>
              <a:rPr lang="en-US" altLang="ru-RU" dirty="0" smtClean="0">
                <a:hlinkClick r:id="rId4"/>
              </a:rPr>
              <a:t>https://www.facebook.com/titulpublishers</a:t>
            </a:r>
            <a:endParaRPr lang="ru-RU" altLang="ru-RU" dirty="0" smtClean="0"/>
          </a:p>
          <a:p>
            <a:pPr marL="0" indent="0">
              <a:buNone/>
            </a:pPr>
            <a:r>
              <a:rPr lang="en-US" altLang="ru-RU" dirty="0" err="1" smtClean="0"/>
              <a:t>Instagram</a:t>
            </a:r>
            <a:r>
              <a:rPr lang="en-US" altLang="ru-RU" dirty="0" smtClean="0"/>
              <a:t> </a:t>
            </a:r>
            <a:r>
              <a:rPr lang="ru-RU" altLang="ru-RU" dirty="0" smtClean="0"/>
              <a:t>и </a:t>
            </a:r>
            <a:r>
              <a:rPr lang="en-US" altLang="ru-RU" dirty="0" smtClean="0"/>
              <a:t>Twitter - </a:t>
            </a:r>
            <a:r>
              <a:rPr lang="en-US" altLang="ru-RU" dirty="0" smtClean="0">
                <a:solidFill>
                  <a:srgbClr val="0033CC"/>
                </a:solidFill>
              </a:rPr>
              <a:t>@titulpublishers</a:t>
            </a:r>
            <a:r>
              <a:rPr lang="ru-RU" altLang="ru-RU" dirty="0" smtClean="0">
                <a:solidFill>
                  <a:srgbClr val="0033CC"/>
                </a:solidFill>
              </a:rPr>
              <a:t> </a:t>
            </a:r>
            <a:r>
              <a:rPr lang="en-US" altLang="ru-RU" dirty="0" smtClean="0">
                <a:solidFill>
                  <a:srgbClr val="0033CC"/>
                </a:solidFill>
              </a:rPr>
              <a:t>  </a:t>
            </a:r>
          </a:p>
          <a:p>
            <a:endParaRPr lang="en-US" dirty="0" smtClean="0"/>
          </a:p>
          <a:p>
            <a:pPr>
              <a:buNone/>
            </a:pPr>
            <a:r>
              <a:rPr lang="en-US" dirty="0" smtClean="0">
                <a:solidFill>
                  <a:srgbClr val="0000FF"/>
                </a:solidFill>
              </a:rPr>
              <a:t>           #</a:t>
            </a:r>
            <a:r>
              <a:rPr lang="ru-RU" dirty="0" err="1" smtClean="0">
                <a:solidFill>
                  <a:srgbClr val="0000FF"/>
                </a:solidFill>
              </a:rPr>
              <a:t>издательствотитул</a:t>
            </a:r>
            <a:r>
              <a:rPr lang="ru-RU" dirty="0" smtClean="0">
                <a:solidFill>
                  <a:srgbClr val="0000FF"/>
                </a:solidFill>
              </a:rPr>
              <a:t>   </a:t>
            </a:r>
            <a:r>
              <a:rPr lang="en-US" dirty="0" smtClean="0">
                <a:solidFill>
                  <a:srgbClr val="0000FF"/>
                </a:solidFill>
              </a:rPr>
              <a:t>#titulpublishers</a:t>
            </a:r>
            <a:endParaRPr lang="ru-RU" dirty="0">
              <a:solidFill>
                <a:srgbClr val="0000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Важные аспекты</a:t>
            </a:r>
            <a:endParaRPr lang="ru-RU" dirty="0"/>
          </a:p>
        </p:txBody>
      </p:sp>
      <p:sp>
        <p:nvSpPr>
          <p:cNvPr id="3" name="Содержимое 2"/>
          <p:cNvSpPr>
            <a:spLocks noGrp="1"/>
          </p:cNvSpPr>
          <p:nvPr>
            <p:ph idx="1"/>
          </p:nvPr>
        </p:nvSpPr>
        <p:spPr>
          <a:xfrm>
            <a:off x="179512" y="1556792"/>
            <a:ext cx="8507288" cy="4569371"/>
          </a:xfrm>
        </p:spPr>
        <p:txBody>
          <a:bodyPr>
            <a:normAutofit fontScale="92500" lnSpcReduction="10000"/>
          </a:bodyPr>
          <a:lstStyle/>
          <a:p>
            <a:r>
              <a:rPr lang="ru-RU" dirty="0" smtClean="0"/>
              <a:t>Огромное значение для формирования </a:t>
            </a:r>
            <a:r>
              <a:rPr lang="ru-RU" dirty="0" err="1" smtClean="0"/>
              <a:t>социокультурной</a:t>
            </a:r>
            <a:r>
              <a:rPr lang="ru-RU" dirty="0" smtClean="0"/>
              <a:t> компетенции имеет </a:t>
            </a:r>
            <a:r>
              <a:rPr lang="ru-RU" b="1" i="1" dirty="0" smtClean="0"/>
              <a:t>изучение культуры иноязычных стран</a:t>
            </a:r>
            <a:r>
              <a:rPr lang="ru-RU" dirty="0" smtClean="0"/>
              <a:t>: знакомство с их историей, с выдающимися писателями, поэтами, учеными.</a:t>
            </a:r>
          </a:p>
          <a:p>
            <a:r>
              <a:rPr lang="ru-RU" dirty="0" smtClean="0"/>
              <a:t>Формирование </a:t>
            </a:r>
            <a:r>
              <a:rPr lang="ru-RU" dirty="0" err="1" smtClean="0"/>
              <a:t>социокультурной</a:t>
            </a:r>
            <a:r>
              <a:rPr lang="ru-RU" dirty="0" smtClean="0"/>
              <a:t> компетенции на занятиях английского языка подразумевает обогащение лингвистических,  эстетических и этических знаний учащихся о стране изучаемого языка.</a:t>
            </a:r>
            <a:endParaRPr lang="ru-RU"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157192"/>
            <a:ext cx="8229600" cy="1143000"/>
          </a:xfrm>
        </p:spPr>
        <p:txBody>
          <a:bodyPr>
            <a:normAutofit fontScale="90000"/>
          </a:bodyPr>
          <a:lstStyle/>
          <a:p>
            <a:r>
              <a:rPr lang="ru-RU" dirty="0" smtClean="0"/>
              <a:t>Регистрация - </a:t>
            </a:r>
            <a:r>
              <a:rPr lang="en-US" dirty="0" smtClean="0">
                <a:hlinkClick r:id="rId2"/>
              </a:rPr>
              <a:t>https://</a:t>
            </a:r>
            <a:r>
              <a:rPr lang="en-US" dirty="0" smtClean="0">
                <a:hlinkClick r:id="rId2"/>
              </a:rPr>
              <a:t>goo.gl/gYZq8z</a:t>
            </a:r>
            <a:r>
              <a:rPr lang="ru-RU" dirty="0" smtClean="0"/>
              <a:t> </a:t>
            </a:r>
            <a:endParaRPr lang="ru-RU" dirty="0"/>
          </a:p>
        </p:txBody>
      </p:sp>
      <p:pic>
        <p:nvPicPr>
          <p:cNvPr id="4" name="Содержимое 3" descr="объявление про семинар-тренинг.png"/>
          <p:cNvPicPr>
            <a:picLocks noGrp="1" noChangeAspect="1"/>
          </p:cNvPicPr>
          <p:nvPr>
            <p:ph idx="1"/>
          </p:nvPr>
        </p:nvPicPr>
        <p:blipFill>
          <a:blip r:embed="rId3" cstate="print"/>
          <a:stretch>
            <a:fillRect/>
          </a:stretch>
        </p:blipFill>
        <p:spPr>
          <a:xfrm>
            <a:off x="467544" y="548680"/>
            <a:ext cx="8271836" cy="4536504"/>
          </a:xfrm>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548680"/>
            <a:ext cx="8229600" cy="5904656"/>
          </a:xfrm>
        </p:spPr>
        <p:txBody>
          <a:bodyPr>
            <a:normAutofit fontScale="70000" lnSpcReduction="20000"/>
          </a:bodyPr>
          <a:lstStyle/>
          <a:p>
            <a:r>
              <a:rPr lang="ru-RU" b="1" u="sng" dirty="0" smtClean="0"/>
              <a:t>В программе тренинги:</a:t>
            </a:r>
            <a:r>
              <a:rPr lang="ru-RU" dirty="0" smtClean="0"/>
              <a:t/>
            </a:r>
            <a:br>
              <a:rPr lang="ru-RU" dirty="0" smtClean="0"/>
            </a:br>
            <a:r>
              <a:rPr lang="ru-RU" dirty="0" smtClean="0"/>
              <a:t/>
            </a:r>
            <a:br>
              <a:rPr lang="ru-RU" dirty="0" smtClean="0"/>
            </a:br>
            <a:r>
              <a:rPr lang="ru-RU" dirty="0" smtClean="0"/>
              <a:t/>
            </a:r>
            <a:br>
              <a:rPr lang="ru-RU" dirty="0" smtClean="0"/>
            </a:br>
            <a:r>
              <a:rPr lang="ru-RU" b="1" dirty="0" smtClean="0"/>
              <a:t>«</a:t>
            </a:r>
            <a:r>
              <a:rPr lang="ru-RU" b="1" dirty="0" smtClean="0"/>
              <a:t>Как научить читать по-английски» </a:t>
            </a:r>
            <a:r>
              <a:rPr lang="ru-RU" dirty="0" smtClean="0"/>
              <a:t>К.И. Кауфман, автор курса “HappyEnglish.ru” и учебных пособий </a:t>
            </a:r>
            <a:br>
              <a:rPr lang="ru-RU" dirty="0" smtClean="0"/>
            </a:br>
            <a:r>
              <a:rPr lang="ru-RU" dirty="0" smtClean="0"/>
              <a:t/>
            </a:r>
            <a:br>
              <a:rPr lang="ru-RU" dirty="0" smtClean="0"/>
            </a:br>
            <a:r>
              <a:rPr lang="ru-RU" b="1" dirty="0" smtClean="0"/>
              <a:t>«</a:t>
            </a:r>
            <a:r>
              <a:rPr lang="ru-RU" b="1" dirty="0" smtClean="0"/>
              <a:t>Определяем достижение метапредметных результатов»</a:t>
            </a:r>
            <a:r>
              <a:rPr lang="ru-RU" dirty="0" smtClean="0"/>
              <a:t> А.Е. Казеичева, зам. руководителя центра образовательных программ издательства “Титул”, автор учебных пособий </a:t>
            </a:r>
            <a:br>
              <a:rPr lang="ru-RU" dirty="0" smtClean="0"/>
            </a:br>
            <a:r>
              <a:rPr lang="ru-RU" dirty="0" smtClean="0"/>
              <a:t/>
            </a:r>
            <a:br>
              <a:rPr lang="ru-RU" dirty="0" smtClean="0"/>
            </a:br>
            <a:r>
              <a:rPr lang="ru-RU" b="1" dirty="0" smtClean="0"/>
              <a:t>«</a:t>
            </a:r>
            <a:r>
              <a:rPr lang="ru-RU" b="1" dirty="0" smtClean="0"/>
              <a:t>Готовим победителей олимпиад по английскому языку» </a:t>
            </a:r>
            <a:r>
              <a:rPr lang="ru-RU" dirty="0" smtClean="0"/>
              <a:t>А.П. Гулов, к. </a:t>
            </a:r>
            <a:r>
              <a:rPr lang="ru-RU" dirty="0" err="1" smtClean="0"/>
              <a:t>пед</a:t>
            </a:r>
            <a:r>
              <a:rPr lang="ru-RU" dirty="0" smtClean="0"/>
              <a:t>. наук, методист ГАОУ ДПО Центр Педагогического Мастерства г. Москва, учитель-наставник абсолютных победителей заключительных этапов всероссийских олимпиад школьников 2015 и 2016 гг., тренер команды г. Москва по подготовке к всероссийской олимпиаде школьников, автор учебных пособий </a:t>
            </a:r>
            <a:br>
              <a:rPr lang="ru-RU" dirty="0" smtClean="0"/>
            </a:br>
            <a:r>
              <a:rPr lang="ru-RU" dirty="0" smtClean="0"/>
              <a:t/>
            </a:r>
            <a:br>
              <a:rPr lang="ru-RU" dirty="0" smtClean="0"/>
            </a:br>
            <a:r>
              <a:rPr lang="ru-RU" b="1" dirty="0" smtClean="0"/>
              <a:t> </a:t>
            </a:r>
            <a:r>
              <a:rPr lang="ru-RU" b="1" dirty="0" smtClean="0"/>
              <a:t>«Пишем эссе по-английски» </a:t>
            </a:r>
            <a:r>
              <a:rPr lang="ru-RU" dirty="0" smtClean="0"/>
              <a:t>Конобеев А.В. </a:t>
            </a:r>
            <a:r>
              <a:rPr lang="ru-RU" dirty="0" err="1" smtClean="0"/>
              <a:t>к.пед.н</a:t>
            </a:r>
            <a:r>
              <a:rPr lang="ru-RU" dirty="0" smtClean="0"/>
              <a:t>., главный редактор издательства «Титул», автор учебных пособий </a:t>
            </a:r>
            <a:endParaRPr lang="ru-RU"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028" name="Picture 4" descr="https://pp.userapi.com/c847017/v847017569/77cb1/dHPQbTaJqJk.jpg"/>
          <p:cNvPicPr>
            <a:picLocks noChangeAspect="1" noChangeArrowheads="1"/>
          </p:cNvPicPr>
          <p:nvPr/>
        </p:nvPicPr>
        <p:blipFill>
          <a:blip r:embed="rId2" cstate="print"/>
          <a:srcRect/>
          <a:stretch>
            <a:fillRect/>
          </a:stretch>
        </p:blipFill>
        <p:spPr bwMode="auto">
          <a:xfrm>
            <a:off x="0" y="1196752"/>
            <a:ext cx="9144000" cy="4572001"/>
          </a:xfrm>
          <a:prstGeom prst="rect">
            <a:avLst/>
          </a:prstGeom>
          <a:noFill/>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89090" name="Picture 2" descr="https://pp.userapi.com/c847017/v847017569/77cbb/gCPeG0jYE7M.jpg"/>
          <p:cNvPicPr>
            <a:picLocks noChangeAspect="1" noChangeArrowheads="1"/>
          </p:cNvPicPr>
          <p:nvPr/>
        </p:nvPicPr>
        <p:blipFill>
          <a:blip r:embed="rId2" cstate="print"/>
          <a:srcRect/>
          <a:stretch>
            <a:fillRect/>
          </a:stretch>
        </p:blipFill>
        <p:spPr bwMode="auto">
          <a:xfrm>
            <a:off x="0" y="1268760"/>
            <a:ext cx="9144000" cy="4572001"/>
          </a:xfrm>
          <a:prstGeom prst="rect">
            <a:avLst/>
          </a:prstGeom>
          <a:noFill/>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pic>
        <p:nvPicPr>
          <p:cNvPr id="5122" name="Picture 2" descr="https://pp.userapi.com/c406422/v406422776/62fa/kqG0IR0lGU4.jpg"/>
          <p:cNvPicPr>
            <a:picLocks noChangeAspect="1" noChangeArrowheads="1"/>
          </p:cNvPicPr>
          <p:nvPr/>
        </p:nvPicPr>
        <p:blipFill>
          <a:blip r:embed="rId2" cstate="print"/>
          <a:srcRect/>
          <a:stretch>
            <a:fillRect/>
          </a:stretch>
        </p:blipFill>
        <p:spPr bwMode="auto">
          <a:xfrm>
            <a:off x="0" y="332656"/>
            <a:ext cx="9143515" cy="6192688"/>
          </a:xfrm>
          <a:prstGeom prst="rect">
            <a:avLst/>
          </a:prstGeom>
          <a:noFill/>
        </p:spPr>
      </p:pic>
      <p:sp>
        <p:nvSpPr>
          <p:cNvPr id="6" name="Содержимое 5"/>
          <p:cNvSpPr>
            <a:spLocks noGrp="1"/>
          </p:cNvSpPr>
          <p:nvPr>
            <p:ph idx="1"/>
          </p:nvPr>
        </p:nvSpPr>
        <p:spPr>
          <a:xfrm>
            <a:off x="0" y="0"/>
            <a:ext cx="9144000" cy="6858000"/>
          </a:xfrm>
          <a:solidFill>
            <a:srgbClr val="FFFFFF">
              <a:alpha val="21176"/>
            </a:srgbClr>
          </a:solidFill>
        </p:spPr>
        <p:txBody>
          <a:bodyPr>
            <a:normAutofit/>
          </a:bodyPr>
          <a:lstStyle/>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lgn="r">
              <a:buNone/>
            </a:pPr>
            <a:endParaRPr lang="ru-RU" dirty="0" smtClean="0"/>
          </a:p>
          <a:p>
            <a:pPr algn="ctr">
              <a:buNone/>
            </a:pPr>
            <a:endParaRPr lang="ru-RU" dirty="0" smtClean="0"/>
          </a:p>
          <a:p>
            <a:pPr algn="ctr">
              <a:buNone/>
            </a:pPr>
            <a:r>
              <a:rPr lang="ru-RU" dirty="0" smtClean="0"/>
              <a:t>                               </a:t>
            </a:r>
            <a:r>
              <a:rPr lang="en-US" dirty="0" smtClean="0"/>
              <a:t>   </a:t>
            </a:r>
            <a:r>
              <a:rPr lang="ru-RU" sz="4000" b="1" dirty="0" smtClean="0">
                <a:solidFill>
                  <a:schemeClr val="bg1"/>
                </a:solidFill>
              </a:rPr>
              <a:t>Спасибо за внимание!</a:t>
            </a:r>
          </a:p>
          <a:p>
            <a:pPr>
              <a:buNone/>
            </a:pPr>
            <a:r>
              <a:rPr lang="en-US" sz="2000" dirty="0" smtClean="0">
                <a:solidFill>
                  <a:srgbClr val="002060"/>
                </a:solidFill>
              </a:rPr>
              <a:t>©</a:t>
            </a:r>
            <a:r>
              <a:rPr lang="en-US" sz="2000" dirty="0" err="1" smtClean="0">
                <a:solidFill>
                  <a:srgbClr val="002060"/>
                </a:solidFill>
              </a:rPr>
              <a:t>AlyonaKazeicheva</a:t>
            </a:r>
            <a:endParaRPr lang="ru-RU" sz="1800" dirty="0">
              <a:solidFill>
                <a:srgbClr val="002060"/>
              </a:solidFill>
            </a:endParaRPr>
          </a:p>
        </p:txBody>
      </p:sp>
    </p:spTree>
    <p:extLst>
      <p:ext uri="{BB962C8B-B14F-4D97-AF65-F5344CB8AC3E}">
        <p14:creationId xmlns:p14="http://schemas.microsoft.com/office/powerpoint/2010/main" xmlns="" val="1045212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0"/>
            <a:ext cx="8229600" cy="1143000"/>
          </a:xfrm>
        </p:spPr>
        <p:txBody>
          <a:bodyPr>
            <a:normAutofit/>
          </a:bodyPr>
          <a:lstStyle/>
          <a:p>
            <a:r>
              <a:rPr lang="ru-RU" sz="3200" b="1" dirty="0" smtClean="0"/>
              <a:t>Критерии отбора страноведческой информации </a:t>
            </a:r>
            <a:endParaRPr lang="ru-RU" sz="3200" b="1" dirty="0"/>
          </a:p>
        </p:txBody>
      </p:sp>
      <p:sp>
        <p:nvSpPr>
          <p:cNvPr id="3" name="Содержимое 2"/>
          <p:cNvSpPr>
            <a:spLocks noGrp="1"/>
          </p:cNvSpPr>
          <p:nvPr>
            <p:ph idx="1"/>
          </p:nvPr>
        </p:nvSpPr>
        <p:spPr>
          <a:xfrm>
            <a:off x="251520" y="1143000"/>
            <a:ext cx="8712968" cy="5715000"/>
          </a:xfrm>
        </p:spPr>
        <p:txBody>
          <a:bodyPr>
            <a:noAutofit/>
          </a:bodyPr>
          <a:lstStyle/>
          <a:p>
            <a:pPr>
              <a:spcBef>
                <a:spcPts val="1200"/>
              </a:spcBef>
            </a:pPr>
            <a:r>
              <a:rPr lang="ru-RU" sz="2000" dirty="0" smtClean="0"/>
              <a:t>«</a:t>
            </a:r>
            <a:r>
              <a:rPr lang="en-US" sz="2000" b="1" dirty="0" err="1" smtClean="0"/>
              <a:t>Содержательная</a:t>
            </a:r>
            <a:r>
              <a:rPr lang="en-US" sz="2000" b="1" dirty="0" smtClean="0"/>
              <a:t> </a:t>
            </a:r>
            <a:r>
              <a:rPr lang="en-US" sz="2000" b="1" dirty="0" err="1"/>
              <a:t>ценность</a:t>
            </a:r>
            <a:r>
              <a:rPr lang="en-US" sz="2000" b="1" dirty="0"/>
              <a:t> </a:t>
            </a:r>
            <a:r>
              <a:rPr lang="en-US" sz="2000" dirty="0" err="1"/>
              <a:t>текста</a:t>
            </a:r>
            <a:r>
              <a:rPr lang="en-US" sz="2000" dirty="0"/>
              <a:t> </a:t>
            </a:r>
            <a:r>
              <a:rPr lang="en-US" sz="2000" dirty="0" err="1"/>
              <a:t>определяется</a:t>
            </a:r>
            <a:r>
              <a:rPr lang="en-US" sz="2000" dirty="0"/>
              <a:t> </a:t>
            </a:r>
            <a:r>
              <a:rPr lang="en-US" sz="2000" dirty="0" err="1"/>
              <a:t>его</a:t>
            </a:r>
            <a:r>
              <a:rPr lang="en-US" sz="2000" dirty="0"/>
              <a:t> </a:t>
            </a:r>
            <a:r>
              <a:rPr lang="en-US" sz="2000" dirty="0" err="1"/>
              <a:t>страноведческим</a:t>
            </a:r>
            <a:r>
              <a:rPr lang="en-US" sz="2000" dirty="0"/>
              <a:t> </a:t>
            </a:r>
            <a:r>
              <a:rPr lang="en-US" sz="2000" dirty="0" err="1"/>
              <a:t>наполнением</a:t>
            </a:r>
            <a:r>
              <a:rPr lang="en-US" sz="2000" dirty="0"/>
              <a:t>. </a:t>
            </a:r>
            <a:r>
              <a:rPr lang="en-US" sz="2000" dirty="0" err="1"/>
              <a:t>Чем</a:t>
            </a:r>
            <a:r>
              <a:rPr lang="en-US" sz="2000" dirty="0"/>
              <a:t> </a:t>
            </a:r>
            <a:r>
              <a:rPr lang="en-US" sz="2000" dirty="0" err="1"/>
              <a:t>больше</a:t>
            </a:r>
            <a:r>
              <a:rPr lang="en-US" sz="2000" dirty="0"/>
              <a:t> </a:t>
            </a:r>
            <a:r>
              <a:rPr lang="en-US" sz="2000" dirty="0" err="1"/>
              <a:t>текст</a:t>
            </a:r>
            <a:r>
              <a:rPr lang="en-US" sz="2000" dirty="0"/>
              <a:t> </a:t>
            </a:r>
            <a:r>
              <a:rPr lang="en-US" sz="2000" dirty="0" err="1"/>
              <a:t>содержит</a:t>
            </a:r>
            <a:r>
              <a:rPr lang="en-US" sz="2000" dirty="0"/>
              <a:t> </a:t>
            </a:r>
            <a:r>
              <a:rPr lang="en-US" sz="2000" dirty="0" err="1"/>
              <a:t>страноведческих</a:t>
            </a:r>
            <a:r>
              <a:rPr lang="en-US" sz="2000" dirty="0"/>
              <a:t> </a:t>
            </a:r>
            <a:r>
              <a:rPr lang="en-US" sz="2000" dirty="0" err="1"/>
              <a:t>сведений</a:t>
            </a:r>
            <a:r>
              <a:rPr lang="en-US" sz="2000" dirty="0"/>
              <a:t>, </a:t>
            </a:r>
            <a:r>
              <a:rPr lang="en-US" sz="2000" dirty="0" err="1"/>
              <a:t>тем</a:t>
            </a:r>
            <a:r>
              <a:rPr lang="en-US" sz="2000" dirty="0"/>
              <a:t> </a:t>
            </a:r>
            <a:r>
              <a:rPr lang="en-US" sz="2000" dirty="0" err="1"/>
              <a:t>существеннее</a:t>
            </a:r>
            <a:r>
              <a:rPr lang="en-US" sz="2000" dirty="0"/>
              <a:t> </a:t>
            </a:r>
            <a:r>
              <a:rPr lang="en-US" sz="2000" dirty="0" err="1"/>
              <a:t>они</a:t>
            </a:r>
            <a:r>
              <a:rPr lang="en-US" sz="2000" dirty="0"/>
              <a:t> </a:t>
            </a:r>
            <a:r>
              <a:rPr lang="en-US" sz="2000" dirty="0" err="1"/>
              <a:t>для</a:t>
            </a:r>
            <a:r>
              <a:rPr lang="en-US" sz="2000" dirty="0"/>
              <a:t> </a:t>
            </a:r>
            <a:r>
              <a:rPr lang="en-US" sz="2000" dirty="0" err="1"/>
              <a:t>культуры</a:t>
            </a:r>
            <a:r>
              <a:rPr lang="en-US" sz="2000" dirty="0"/>
              <a:t>, </a:t>
            </a:r>
            <a:r>
              <a:rPr lang="en-US" sz="2000" dirty="0" err="1"/>
              <a:t>тем</a:t>
            </a:r>
            <a:r>
              <a:rPr lang="en-US" sz="2000" dirty="0"/>
              <a:t> </a:t>
            </a:r>
            <a:r>
              <a:rPr lang="en-US" sz="2000" dirty="0" err="1"/>
              <a:t>легче</a:t>
            </a:r>
            <a:r>
              <a:rPr lang="en-US" sz="2000" dirty="0"/>
              <a:t> </a:t>
            </a:r>
            <a:r>
              <a:rPr lang="en-US" sz="2000" dirty="0" err="1"/>
              <a:t>они</a:t>
            </a:r>
            <a:r>
              <a:rPr lang="en-US" sz="2000" dirty="0"/>
              <a:t> </a:t>
            </a:r>
            <a:r>
              <a:rPr lang="en-US" sz="2000" dirty="0" err="1"/>
              <a:t>воспринимаются</a:t>
            </a:r>
            <a:r>
              <a:rPr lang="en-US" sz="2000" dirty="0"/>
              <a:t> и </a:t>
            </a:r>
            <a:r>
              <a:rPr lang="en-US" sz="2000" dirty="0" err="1" smtClean="0"/>
              <a:t>запоминаются</a:t>
            </a:r>
            <a:r>
              <a:rPr lang="en-US" sz="2000" dirty="0" smtClean="0"/>
              <a:t>. </a:t>
            </a:r>
            <a:endParaRPr lang="ru-RU" sz="2000" dirty="0" smtClean="0"/>
          </a:p>
          <a:p>
            <a:pPr>
              <a:spcBef>
                <a:spcPts val="1200"/>
              </a:spcBef>
            </a:pPr>
            <a:r>
              <a:rPr lang="en-US" sz="2000" b="1" dirty="0" err="1" smtClean="0"/>
              <a:t>Эффективность</a:t>
            </a:r>
            <a:r>
              <a:rPr lang="en-US" sz="2000" dirty="0" smtClean="0"/>
              <a:t> </a:t>
            </a:r>
            <a:r>
              <a:rPr lang="en-US" sz="2000" dirty="0" err="1"/>
              <a:t>учебного</a:t>
            </a:r>
            <a:r>
              <a:rPr lang="en-US" sz="2000" dirty="0"/>
              <a:t> </a:t>
            </a:r>
            <a:r>
              <a:rPr lang="en-US" sz="2000" dirty="0" err="1"/>
              <a:t>текста</a:t>
            </a:r>
            <a:r>
              <a:rPr lang="en-US" sz="2000" dirty="0"/>
              <a:t> </a:t>
            </a:r>
            <a:r>
              <a:rPr lang="en-US" sz="2000" dirty="0" err="1"/>
              <a:t>обусловлена</a:t>
            </a:r>
            <a:r>
              <a:rPr lang="en-US" sz="2000" dirty="0"/>
              <a:t> </a:t>
            </a:r>
            <a:r>
              <a:rPr lang="en-US" sz="2000" dirty="0" err="1"/>
              <a:t>тем</a:t>
            </a:r>
            <a:r>
              <a:rPr lang="en-US" sz="2000" dirty="0"/>
              <a:t>, </a:t>
            </a:r>
            <a:r>
              <a:rPr lang="en-US" sz="2000" dirty="0" err="1"/>
              <a:t>насколько</a:t>
            </a:r>
            <a:r>
              <a:rPr lang="en-US" sz="2000" dirty="0"/>
              <a:t> в </a:t>
            </a:r>
            <a:r>
              <a:rPr lang="en-US" sz="2000" dirty="0" err="1"/>
              <a:t>нем</a:t>
            </a:r>
            <a:r>
              <a:rPr lang="en-US" sz="2000" dirty="0"/>
              <a:t> </a:t>
            </a:r>
            <a:r>
              <a:rPr lang="en-US" sz="2000" dirty="0" err="1"/>
              <a:t>учтены</a:t>
            </a:r>
            <a:r>
              <a:rPr lang="en-US" sz="2000" dirty="0"/>
              <a:t> </a:t>
            </a:r>
            <a:r>
              <a:rPr lang="en-US" sz="2000" dirty="0" err="1"/>
              <a:t>возрастные</a:t>
            </a:r>
            <a:r>
              <a:rPr lang="en-US" sz="2000" dirty="0"/>
              <a:t> </a:t>
            </a:r>
            <a:r>
              <a:rPr lang="en-US" sz="2000" dirty="0" err="1"/>
              <a:t>особенности</a:t>
            </a:r>
            <a:r>
              <a:rPr lang="en-US" sz="2000" dirty="0"/>
              <a:t>, </a:t>
            </a:r>
            <a:r>
              <a:rPr lang="en-US" sz="2000" dirty="0" err="1"/>
              <a:t>так</a:t>
            </a:r>
            <a:r>
              <a:rPr lang="en-US" sz="2000" dirty="0"/>
              <a:t> </a:t>
            </a:r>
            <a:r>
              <a:rPr lang="en-US" sz="2000" dirty="0" err="1"/>
              <a:t>что</a:t>
            </a:r>
            <a:r>
              <a:rPr lang="en-US" sz="2000" dirty="0"/>
              <a:t> </a:t>
            </a:r>
            <a:r>
              <a:rPr lang="en-US" sz="2000" dirty="0" err="1"/>
              <a:t>следует</a:t>
            </a:r>
            <a:r>
              <a:rPr lang="en-US" sz="2000" dirty="0"/>
              <a:t> </a:t>
            </a:r>
            <a:r>
              <a:rPr lang="en-US" sz="2000" dirty="0" err="1"/>
              <a:t>принимать</a:t>
            </a:r>
            <a:r>
              <a:rPr lang="en-US" sz="2000" dirty="0"/>
              <a:t> </a:t>
            </a:r>
            <a:r>
              <a:rPr lang="en-US" sz="2000" dirty="0" err="1"/>
              <a:t>во</a:t>
            </a:r>
            <a:r>
              <a:rPr lang="en-US" sz="2000" dirty="0"/>
              <a:t> </a:t>
            </a:r>
            <a:r>
              <a:rPr lang="en-US" sz="2000" dirty="0" err="1"/>
              <a:t>внимание</a:t>
            </a:r>
            <a:r>
              <a:rPr lang="en-US" sz="2000" dirty="0"/>
              <a:t> </a:t>
            </a:r>
            <a:r>
              <a:rPr lang="en-US" sz="2000" dirty="0" err="1"/>
              <a:t>соотношение</a:t>
            </a:r>
            <a:r>
              <a:rPr lang="en-US" sz="2000" dirty="0"/>
              <a:t> </a:t>
            </a:r>
            <a:r>
              <a:rPr lang="en-US" sz="2000" dirty="0" err="1"/>
              <a:t>длины</a:t>
            </a:r>
            <a:r>
              <a:rPr lang="en-US" sz="2000" dirty="0"/>
              <a:t> </a:t>
            </a:r>
            <a:r>
              <a:rPr lang="en-US" sz="2000" dirty="0" err="1"/>
              <a:t>текста</a:t>
            </a:r>
            <a:r>
              <a:rPr lang="en-US" sz="2000" dirty="0"/>
              <a:t> и </a:t>
            </a:r>
            <a:r>
              <a:rPr lang="en-US" sz="2000" dirty="0" err="1"/>
              <a:t>количества</a:t>
            </a:r>
            <a:r>
              <a:rPr lang="en-US" sz="2000" dirty="0"/>
              <a:t> </a:t>
            </a:r>
            <a:r>
              <a:rPr lang="en-US" sz="2000" dirty="0" err="1"/>
              <a:t>вводимой</a:t>
            </a:r>
            <a:r>
              <a:rPr lang="en-US" sz="2000" dirty="0"/>
              <a:t> в </a:t>
            </a:r>
            <a:r>
              <a:rPr lang="en-US" sz="2000" dirty="0" err="1"/>
              <a:t>нем</a:t>
            </a:r>
            <a:r>
              <a:rPr lang="en-US" sz="2000" dirty="0"/>
              <a:t> </a:t>
            </a:r>
            <a:r>
              <a:rPr lang="en-US" sz="2000" dirty="0" err="1"/>
              <a:t>информации</a:t>
            </a:r>
            <a:r>
              <a:rPr lang="en-US" sz="2000" dirty="0" smtClean="0"/>
              <a:t>.</a:t>
            </a:r>
            <a:endParaRPr lang="ru-RU" sz="2000" dirty="0" smtClean="0"/>
          </a:p>
          <a:p>
            <a:pPr>
              <a:spcBef>
                <a:spcPts val="1200"/>
              </a:spcBef>
            </a:pPr>
            <a:r>
              <a:rPr lang="ru-RU" sz="2000" b="1" dirty="0" smtClean="0"/>
              <a:t>Принцип </a:t>
            </a:r>
            <a:r>
              <a:rPr lang="en-US" sz="2000" b="1" dirty="0" err="1" smtClean="0"/>
              <a:t>актуального</a:t>
            </a:r>
            <a:r>
              <a:rPr lang="en-US" sz="2000" b="1" dirty="0" smtClean="0"/>
              <a:t> </a:t>
            </a:r>
            <a:r>
              <a:rPr lang="en-US" sz="2000" b="1" dirty="0" err="1" smtClean="0"/>
              <a:t>историзма</a:t>
            </a:r>
            <a:r>
              <a:rPr lang="ru-RU" sz="2000" dirty="0" smtClean="0"/>
              <a:t>.</a:t>
            </a:r>
            <a:r>
              <a:rPr lang="en-US" sz="2000" dirty="0" smtClean="0"/>
              <a:t> </a:t>
            </a:r>
            <a:r>
              <a:rPr lang="en-US" sz="2000" dirty="0" err="1" smtClean="0"/>
              <a:t>Исторический</a:t>
            </a:r>
            <a:r>
              <a:rPr lang="en-US" sz="2000" dirty="0" smtClean="0"/>
              <a:t> </a:t>
            </a:r>
            <a:r>
              <a:rPr lang="en-US" sz="2000" dirty="0" err="1"/>
              <a:t>характер</a:t>
            </a:r>
            <a:r>
              <a:rPr lang="en-US" sz="2000" dirty="0"/>
              <a:t> </a:t>
            </a:r>
            <a:r>
              <a:rPr lang="en-US" sz="2000" dirty="0" err="1"/>
              <a:t>культуры</a:t>
            </a:r>
            <a:r>
              <a:rPr lang="en-US" sz="2000" dirty="0"/>
              <a:t> </a:t>
            </a:r>
            <a:r>
              <a:rPr lang="en-US" sz="2000" dirty="0" err="1"/>
              <a:t>в</a:t>
            </a:r>
            <a:r>
              <a:rPr lang="en-US" sz="2000" dirty="0"/>
              <a:t> </a:t>
            </a:r>
            <a:r>
              <a:rPr lang="en-US" sz="2000" dirty="0" err="1"/>
              <a:t>ее</a:t>
            </a:r>
            <a:r>
              <a:rPr lang="en-US" sz="2000" dirty="0"/>
              <a:t> </a:t>
            </a:r>
            <a:r>
              <a:rPr lang="en-US" sz="2000" dirty="0" err="1"/>
              <a:t>современном</a:t>
            </a:r>
            <a:r>
              <a:rPr lang="en-US" sz="2000" dirty="0"/>
              <a:t> </a:t>
            </a:r>
            <a:r>
              <a:rPr lang="en-US" sz="2000" dirty="0" err="1"/>
              <a:t>состоянии</a:t>
            </a:r>
            <a:r>
              <a:rPr lang="en-US" sz="2000" dirty="0"/>
              <a:t> </a:t>
            </a:r>
            <a:r>
              <a:rPr lang="en-US" sz="2000" dirty="0" err="1"/>
              <a:t>совершенно</a:t>
            </a:r>
            <a:r>
              <a:rPr lang="en-US" sz="2000" dirty="0"/>
              <a:t> </a:t>
            </a:r>
            <a:r>
              <a:rPr lang="en-US" sz="2000" dirty="0" err="1"/>
              <a:t>очевиден</a:t>
            </a:r>
            <a:r>
              <a:rPr lang="en-US" sz="2000" dirty="0"/>
              <a:t>, </a:t>
            </a:r>
            <a:r>
              <a:rPr lang="en-US" sz="2000" dirty="0" err="1"/>
              <a:t>поэтому</a:t>
            </a:r>
            <a:r>
              <a:rPr lang="en-US" sz="2000" dirty="0"/>
              <a:t> </a:t>
            </a:r>
            <a:r>
              <a:rPr lang="en-US" sz="2000" dirty="0" err="1"/>
              <a:t>не</a:t>
            </a:r>
            <a:r>
              <a:rPr lang="en-US" sz="2000" dirty="0"/>
              <a:t> </a:t>
            </a:r>
            <a:r>
              <a:rPr lang="en-US" sz="2000" dirty="0" err="1"/>
              <a:t>должно</a:t>
            </a:r>
            <a:r>
              <a:rPr lang="en-US" sz="2000" dirty="0"/>
              <a:t> </a:t>
            </a:r>
            <a:r>
              <a:rPr lang="en-US" sz="2000" dirty="0" err="1"/>
              <a:t>быть</a:t>
            </a:r>
            <a:r>
              <a:rPr lang="en-US" sz="2000" dirty="0"/>
              <a:t> </a:t>
            </a:r>
            <a:r>
              <a:rPr lang="en-US" sz="2000" dirty="0" err="1"/>
              <a:t>учебников</a:t>
            </a:r>
            <a:r>
              <a:rPr lang="en-US" sz="2000" dirty="0"/>
              <a:t>, </a:t>
            </a:r>
            <a:r>
              <a:rPr lang="en-US" sz="2000" dirty="0" err="1"/>
              <a:t>в</a:t>
            </a:r>
            <a:r>
              <a:rPr lang="en-US" sz="2000" dirty="0"/>
              <a:t> </a:t>
            </a:r>
            <a:r>
              <a:rPr lang="en-US" sz="2000" dirty="0" err="1"/>
              <a:t>которых</a:t>
            </a:r>
            <a:r>
              <a:rPr lang="en-US" sz="2000" dirty="0"/>
              <a:t> </a:t>
            </a:r>
            <a:r>
              <a:rPr lang="en-US" sz="2000" dirty="0" err="1"/>
              <a:t>не</a:t>
            </a:r>
            <a:r>
              <a:rPr lang="en-US" sz="2000" dirty="0"/>
              <a:t> </a:t>
            </a:r>
            <a:r>
              <a:rPr lang="en-US" sz="2000" dirty="0" err="1"/>
              <a:t>было</a:t>
            </a:r>
            <a:r>
              <a:rPr lang="en-US" sz="2000" dirty="0"/>
              <a:t> </a:t>
            </a:r>
            <a:r>
              <a:rPr lang="en-US" sz="2000" dirty="0" err="1"/>
              <a:t>бы</a:t>
            </a:r>
            <a:r>
              <a:rPr lang="en-US" sz="2000" dirty="0"/>
              <a:t> </a:t>
            </a:r>
            <a:r>
              <a:rPr lang="en-US" sz="2000" dirty="0" err="1"/>
              <a:t>стихов</a:t>
            </a:r>
            <a:r>
              <a:rPr lang="en-US" sz="2000" dirty="0"/>
              <a:t> </a:t>
            </a:r>
            <a:r>
              <a:rPr lang="en-US" sz="2000" dirty="0" err="1"/>
              <a:t>Р</a:t>
            </a:r>
            <a:r>
              <a:rPr lang="en-US" sz="2000" dirty="0"/>
              <a:t>. </a:t>
            </a:r>
            <a:r>
              <a:rPr lang="en-US" sz="2000" dirty="0" err="1"/>
              <a:t>Бернса</a:t>
            </a:r>
            <a:r>
              <a:rPr lang="en-US" sz="2000" dirty="0"/>
              <a:t>, </a:t>
            </a:r>
            <a:r>
              <a:rPr lang="en-US" sz="2000" dirty="0" err="1"/>
              <a:t>рассказов</a:t>
            </a:r>
            <a:r>
              <a:rPr lang="en-US" sz="2000" dirty="0"/>
              <a:t> </a:t>
            </a:r>
            <a:r>
              <a:rPr lang="en-US" sz="2000" dirty="0" err="1"/>
              <a:t>М</a:t>
            </a:r>
            <a:r>
              <a:rPr lang="en-US" sz="2000" dirty="0"/>
              <a:t>. </a:t>
            </a:r>
            <a:r>
              <a:rPr lang="en-US" sz="2000" dirty="0" err="1"/>
              <a:t>Твена</a:t>
            </a:r>
            <a:r>
              <a:rPr lang="en-US" sz="2000" dirty="0"/>
              <a:t>, </a:t>
            </a:r>
            <a:r>
              <a:rPr lang="ru-RU" sz="2000" dirty="0" smtClean="0"/>
              <a:t/>
            </a:r>
            <a:br>
              <a:rPr lang="ru-RU" sz="2000" dirty="0" smtClean="0"/>
            </a:br>
            <a:r>
              <a:rPr lang="en-US" sz="2000" dirty="0" err="1" smtClean="0"/>
              <a:t>не</a:t>
            </a:r>
            <a:r>
              <a:rPr lang="en-US" sz="2000" dirty="0" smtClean="0"/>
              <a:t> </a:t>
            </a:r>
            <a:r>
              <a:rPr lang="en-US" sz="2000" dirty="0" err="1"/>
              <a:t>говорилось</a:t>
            </a:r>
            <a:r>
              <a:rPr lang="en-US" sz="2000" dirty="0"/>
              <a:t> </a:t>
            </a:r>
            <a:r>
              <a:rPr lang="en-US" sz="2000" dirty="0" err="1"/>
              <a:t>бы</a:t>
            </a:r>
            <a:r>
              <a:rPr lang="en-US" sz="2000" dirty="0"/>
              <a:t> о </a:t>
            </a:r>
            <a:r>
              <a:rPr lang="en-US" sz="2000" dirty="0" err="1"/>
              <a:t>возникновении</a:t>
            </a:r>
            <a:r>
              <a:rPr lang="en-US" sz="2000" dirty="0"/>
              <a:t> </a:t>
            </a:r>
            <a:r>
              <a:rPr lang="en-US" sz="2000" dirty="0" err="1"/>
              <a:t>Великобритании</a:t>
            </a:r>
            <a:r>
              <a:rPr lang="en-US" sz="2000" dirty="0"/>
              <a:t>.</a:t>
            </a:r>
            <a:endParaRPr lang="ru-RU" sz="2000" dirty="0"/>
          </a:p>
          <a:p>
            <a:pPr>
              <a:spcBef>
                <a:spcPts val="1200"/>
              </a:spcBef>
            </a:pPr>
            <a:r>
              <a:rPr lang="ru-RU" sz="2000" b="1" dirty="0" smtClean="0"/>
              <a:t>Т</a:t>
            </a:r>
            <a:r>
              <a:rPr lang="en-US" sz="2000" b="1" dirty="0" err="1" smtClean="0"/>
              <a:t>ипичност</a:t>
            </a:r>
            <a:r>
              <a:rPr lang="ru-RU" sz="2000" b="1" dirty="0" err="1" smtClean="0"/>
              <a:t>ь</a:t>
            </a:r>
            <a:r>
              <a:rPr lang="en-US" sz="2000" b="1" dirty="0" smtClean="0"/>
              <a:t> </a:t>
            </a:r>
            <a:r>
              <a:rPr lang="en-US" sz="2000" b="1" dirty="0" err="1"/>
              <a:t>отражаемых</a:t>
            </a:r>
            <a:r>
              <a:rPr lang="en-US" sz="2000" b="1" dirty="0"/>
              <a:t> </a:t>
            </a:r>
            <a:r>
              <a:rPr lang="en-US" sz="2000" b="1" dirty="0" err="1" smtClean="0"/>
              <a:t>фактов</a:t>
            </a:r>
            <a:r>
              <a:rPr lang="en-US" sz="2000" dirty="0"/>
              <a:t>. </a:t>
            </a:r>
            <a:r>
              <a:rPr lang="ru-RU" sz="2000" dirty="0" smtClean="0"/>
              <a:t>В учебнике не должно быть </a:t>
            </a:r>
            <a:r>
              <a:rPr lang="en-US" sz="2000" dirty="0" smtClean="0"/>
              <a:t> </a:t>
            </a:r>
            <a:r>
              <a:rPr lang="en-US" sz="2000" dirty="0" err="1" smtClean="0"/>
              <a:t>материал</a:t>
            </a:r>
            <a:r>
              <a:rPr lang="ru-RU" sz="2000" dirty="0" err="1" smtClean="0"/>
              <a:t>ов</a:t>
            </a:r>
            <a:r>
              <a:rPr lang="en-US" sz="2000" dirty="0" smtClean="0"/>
              <a:t>, </a:t>
            </a:r>
            <a:r>
              <a:rPr lang="en-US" sz="2000" dirty="0"/>
              <a:t>в </a:t>
            </a:r>
            <a:r>
              <a:rPr lang="en-US" sz="2000" dirty="0" err="1"/>
              <a:t>которых</a:t>
            </a:r>
            <a:r>
              <a:rPr lang="en-US" sz="2000" dirty="0"/>
              <a:t> </a:t>
            </a:r>
            <a:r>
              <a:rPr lang="en-US" sz="2000" dirty="0" err="1" smtClean="0"/>
              <a:t>обсуждаются</a:t>
            </a:r>
            <a:r>
              <a:rPr lang="en-US" sz="2000" dirty="0" smtClean="0"/>
              <a:t> </a:t>
            </a:r>
            <a:r>
              <a:rPr lang="en-US" sz="2000" dirty="0" err="1"/>
              <a:t>пусть</a:t>
            </a:r>
            <a:r>
              <a:rPr lang="en-US" sz="2000" dirty="0"/>
              <a:t> </a:t>
            </a:r>
            <a:r>
              <a:rPr lang="en-US" sz="2000" dirty="0" err="1"/>
              <a:t>яркие</a:t>
            </a:r>
            <a:r>
              <a:rPr lang="en-US" sz="2000" dirty="0"/>
              <a:t>, </a:t>
            </a:r>
            <a:r>
              <a:rPr lang="en-US" sz="2000" dirty="0" err="1"/>
              <a:t>но</a:t>
            </a:r>
            <a:r>
              <a:rPr lang="en-US" sz="2000" dirty="0"/>
              <a:t> </a:t>
            </a:r>
            <a:r>
              <a:rPr lang="en-US" sz="2000" dirty="0" err="1"/>
              <a:t>редкие</a:t>
            </a:r>
            <a:r>
              <a:rPr lang="en-US" sz="2000" dirty="0"/>
              <a:t> </a:t>
            </a:r>
            <a:r>
              <a:rPr lang="en-US" sz="2000" dirty="0" err="1"/>
              <a:t>явления</a:t>
            </a:r>
            <a:r>
              <a:rPr lang="en-US" sz="2000" dirty="0"/>
              <a:t>. </a:t>
            </a:r>
            <a:r>
              <a:rPr lang="en-US" sz="2000" dirty="0" err="1"/>
              <a:t>Учащиеся</a:t>
            </a:r>
            <a:r>
              <a:rPr lang="en-US" sz="2000" dirty="0"/>
              <a:t> </a:t>
            </a:r>
            <a:r>
              <a:rPr lang="en-US" sz="2000" dirty="0" err="1"/>
              <a:t>могут</a:t>
            </a:r>
            <a:r>
              <a:rPr lang="en-US" sz="2000" dirty="0"/>
              <a:t> </a:t>
            </a:r>
            <a:r>
              <a:rPr lang="en-US" sz="2000" dirty="0" err="1"/>
              <a:t>такими</a:t>
            </a:r>
            <a:r>
              <a:rPr lang="en-US" sz="2000" dirty="0"/>
              <a:t> </a:t>
            </a:r>
            <a:r>
              <a:rPr lang="en-US" sz="2000" dirty="0" err="1"/>
              <a:t>фоновыми</a:t>
            </a:r>
            <a:r>
              <a:rPr lang="en-US" sz="2000" dirty="0"/>
              <a:t> </a:t>
            </a:r>
            <a:r>
              <a:rPr lang="en-US" sz="2000" dirty="0" err="1"/>
              <a:t>знаниями</a:t>
            </a:r>
            <a:r>
              <a:rPr lang="en-US" sz="2000" dirty="0"/>
              <a:t> </a:t>
            </a:r>
            <a:r>
              <a:rPr lang="en-US" sz="2000" dirty="0" err="1"/>
              <a:t>не</a:t>
            </a:r>
            <a:r>
              <a:rPr lang="en-US" sz="2000" dirty="0"/>
              <a:t> </a:t>
            </a:r>
            <a:r>
              <a:rPr lang="en-US" sz="2000" dirty="0" err="1"/>
              <a:t>располагать</a:t>
            </a:r>
            <a:r>
              <a:rPr lang="en-US" sz="2000" dirty="0"/>
              <a:t>, </a:t>
            </a:r>
            <a:r>
              <a:rPr lang="en-US" sz="2000" dirty="0" err="1"/>
              <a:t>поэтому</a:t>
            </a:r>
            <a:r>
              <a:rPr lang="en-US" sz="2000" dirty="0"/>
              <a:t> </a:t>
            </a:r>
            <a:r>
              <a:rPr lang="en-US" sz="2000" dirty="0" err="1"/>
              <a:t>они</a:t>
            </a:r>
            <a:r>
              <a:rPr lang="en-US" sz="2000" dirty="0"/>
              <a:t> </a:t>
            </a:r>
            <a:r>
              <a:rPr lang="en-US" sz="2000" dirty="0" err="1"/>
              <a:t>могут</a:t>
            </a:r>
            <a:r>
              <a:rPr lang="en-US" sz="2000" dirty="0"/>
              <a:t> </a:t>
            </a:r>
            <a:r>
              <a:rPr lang="en-US" sz="2000" dirty="0" err="1"/>
              <a:t>принять</a:t>
            </a:r>
            <a:r>
              <a:rPr lang="en-US" sz="2000" dirty="0"/>
              <a:t> </a:t>
            </a:r>
            <a:r>
              <a:rPr lang="en-US" sz="2000" dirty="0" err="1"/>
              <a:t>редкое</a:t>
            </a:r>
            <a:r>
              <a:rPr lang="en-US" sz="2000" dirty="0"/>
              <a:t> </a:t>
            </a:r>
            <a:r>
              <a:rPr lang="en-US" sz="2000" dirty="0" err="1"/>
              <a:t>за</a:t>
            </a:r>
            <a:r>
              <a:rPr lang="en-US" sz="2000" dirty="0"/>
              <a:t> </a:t>
            </a:r>
            <a:r>
              <a:rPr lang="en-US" sz="2000" dirty="0" err="1"/>
              <a:t>обычное</a:t>
            </a:r>
            <a:r>
              <a:rPr lang="en-US" sz="2000" dirty="0"/>
              <a:t>, </a:t>
            </a:r>
            <a:r>
              <a:rPr lang="en-US" sz="2000" dirty="0" err="1"/>
              <a:t>случайное</a:t>
            </a:r>
            <a:r>
              <a:rPr lang="en-US" sz="2000" dirty="0"/>
              <a:t> </a:t>
            </a:r>
            <a:r>
              <a:rPr lang="en-US" sz="2000" dirty="0" err="1"/>
              <a:t>за</a:t>
            </a:r>
            <a:r>
              <a:rPr lang="en-US" sz="2000" dirty="0"/>
              <a:t> </a:t>
            </a:r>
            <a:r>
              <a:rPr lang="en-US" sz="2000" dirty="0" err="1" smtClean="0"/>
              <a:t>распространенное</a:t>
            </a:r>
            <a:r>
              <a:rPr lang="ru-RU" sz="2000" dirty="0" smtClean="0"/>
              <a:t>.» </a:t>
            </a:r>
          </a:p>
          <a:p>
            <a:pPr>
              <a:spcBef>
                <a:spcPts val="1200"/>
              </a:spcBef>
              <a:buNone/>
            </a:pPr>
            <a:r>
              <a:rPr lang="ru-RU" sz="2000" i="1" dirty="0" smtClean="0"/>
              <a:t>(</a:t>
            </a:r>
            <a:r>
              <a:rPr lang="ru-RU" sz="2000" i="1" dirty="0" smtClean="0"/>
              <a:t>З</a:t>
            </a:r>
            <a:r>
              <a:rPr lang="ru-RU" sz="2000" i="1" dirty="0" smtClean="0"/>
              <a:t>инаида</a:t>
            </a:r>
            <a:r>
              <a:rPr lang="ru-RU" sz="2000" i="1" dirty="0" smtClean="0"/>
              <a:t> Николаевна </a:t>
            </a:r>
            <a:r>
              <a:rPr lang="ru-RU" sz="2000" i="1" dirty="0" smtClean="0"/>
              <a:t>Никитенко)</a:t>
            </a:r>
            <a:endParaRPr lang="ru-RU" sz="2000" i="1" dirty="0"/>
          </a:p>
        </p:txBody>
      </p:sp>
    </p:spTree>
    <p:extLst>
      <p:ext uri="{BB962C8B-B14F-4D97-AF65-F5344CB8AC3E}">
        <p14:creationId xmlns:p14="http://schemas.microsoft.com/office/powerpoint/2010/main" xmlns="" val="15520414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noAutofit/>
          </a:bodyPr>
          <a:lstStyle/>
          <a:p>
            <a:r>
              <a:rPr lang="ru-RU" sz="2800" b="1" dirty="0" smtClean="0"/>
              <a:t>Примеры </a:t>
            </a:r>
            <a:r>
              <a:rPr lang="ru-RU" sz="2800" dirty="0" smtClean="0"/>
              <a:t>лингвострановедческого материала, содержащего реалии, в УМК </a:t>
            </a:r>
            <a:r>
              <a:rPr lang="en-US" sz="2800" dirty="0" smtClean="0"/>
              <a:t>“Happy English.ru”</a:t>
            </a:r>
            <a:endParaRPr lang="ru-RU" sz="2800" dirty="0"/>
          </a:p>
        </p:txBody>
      </p:sp>
      <p:sp>
        <p:nvSpPr>
          <p:cNvPr id="3" name="Содержимое 2"/>
          <p:cNvSpPr>
            <a:spLocks noGrp="1"/>
          </p:cNvSpPr>
          <p:nvPr>
            <p:ph idx="1"/>
          </p:nvPr>
        </p:nvSpPr>
        <p:spPr>
          <a:xfrm>
            <a:off x="251520" y="1412776"/>
            <a:ext cx="8712968" cy="5256584"/>
          </a:xfrm>
        </p:spPr>
        <p:txBody>
          <a:bodyPr>
            <a:noAutofit/>
          </a:bodyPr>
          <a:lstStyle/>
          <a:p>
            <a:r>
              <a:rPr lang="ru-RU" sz="1800" u="sng" dirty="0" smtClean="0"/>
              <a:t>4 класс</a:t>
            </a:r>
            <a:r>
              <a:rPr lang="ru-RU" sz="1800" dirty="0" smtClean="0"/>
              <a:t>: </a:t>
            </a:r>
          </a:p>
          <a:p>
            <a:pPr marL="0">
              <a:buNone/>
            </a:pPr>
            <a:r>
              <a:rPr lang="ru-RU" sz="1800" dirty="0" smtClean="0"/>
              <a:t>Романы Дж. К. </a:t>
            </a:r>
            <a:r>
              <a:rPr lang="ru-RU" sz="1800" dirty="0" err="1" smtClean="0"/>
              <a:t>Роулинг</a:t>
            </a:r>
            <a:r>
              <a:rPr lang="ru-RU" sz="1800" dirty="0" smtClean="0"/>
              <a:t> о Гарри </a:t>
            </a:r>
            <a:r>
              <a:rPr lang="ru-RU" sz="1800" dirty="0" err="1" smtClean="0"/>
              <a:t>Поттере</a:t>
            </a:r>
            <a:r>
              <a:rPr lang="ru-RU" sz="1800" dirty="0" smtClean="0"/>
              <a:t>; Достопримечательности Лондона; Рождество; Страны мира; Празднование дня рождения в странах мира; Ролевая игра „Чаепитие в 5 часов“.</a:t>
            </a:r>
          </a:p>
          <a:p>
            <a:r>
              <a:rPr lang="ru-RU" sz="1800" u="sng" dirty="0" smtClean="0"/>
              <a:t>5 класс</a:t>
            </a:r>
            <a:r>
              <a:rPr lang="ru-RU" sz="1800" dirty="0" smtClean="0"/>
              <a:t>: </a:t>
            </a:r>
          </a:p>
          <a:p>
            <a:pPr marL="0">
              <a:buNone/>
            </a:pPr>
            <a:r>
              <a:rPr lang="ru-RU" sz="1800" dirty="0" smtClean="0"/>
              <a:t>Мировые достопримечательности; Жизнь в современной Англии (Дом / Квартира); Правила поведения пассажиров в аэропорту; Современная Великобритания; </a:t>
            </a:r>
            <a:r>
              <a:rPr lang="en-US" sz="1800" dirty="0" smtClean="0"/>
              <a:t>Do you live in London?</a:t>
            </a:r>
            <a:r>
              <a:rPr lang="ru-RU" sz="1800" dirty="0" smtClean="0"/>
              <a:t>; </a:t>
            </a:r>
            <a:r>
              <a:rPr lang="ru-RU" sz="1800" dirty="0" err="1" smtClean="0"/>
              <a:t>My</a:t>
            </a:r>
            <a:r>
              <a:rPr lang="ru-RU" sz="1800" dirty="0" smtClean="0"/>
              <a:t> </a:t>
            </a:r>
            <a:r>
              <a:rPr lang="ru-RU" sz="1800" dirty="0" err="1" smtClean="0"/>
              <a:t>Edinburgh</a:t>
            </a:r>
            <a:r>
              <a:rPr lang="ru-RU" sz="1800" dirty="0" smtClean="0"/>
              <a:t>; </a:t>
            </a:r>
            <a:r>
              <a:rPr lang="en-US" sz="1800" dirty="0" smtClean="0"/>
              <a:t>My pet is </a:t>
            </a:r>
            <a:r>
              <a:rPr lang="en-US" sz="1800" dirty="0" err="1" smtClean="0"/>
              <a:t>Nessie</a:t>
            </a:r>
            <a:r>
              <a:rPr lang="ru-RU" sz="1800" dirty="0" smtClean="0"/>
              <a:t>; </a:t>
            </a:r>
            <a:r>
              <a:rPr lang="en-US" sz="1800" dirty="0" smtClean="0"/>
              <a:t>Do you celebrate Easter?</a:t>
            </a:r>
            <a:r>
              <a:rPr lang="ru-RU" sz="1800" dirty="0" smtClean="0"/>
              <a:t>; </a:t>
            </a:r>
            <a:r>
              <a:rPr lang="en-US" sz="1800" dirty="0" smtClean="0"/>
              <a:t>Does it rain in England in December?</a:t>
            </a:r>
            <a:r>
              <a:rPr lang="ru-RU" sz="1800" dirty="0" smtClean="0"/>
              <a:t>; Крупные города Англии: Бирмингем, Ливерпуль, Йорк и т. д.; Вестминстерское аббатство, королева Мария Стюарт, Камень </a:t>
            </a:r>
            <a:r>
              <a:rPr lang="ru-RU" sz="1800" dirty="0" err="1" smtClean="0"/>
              <a:t>cудьбы</a:t>
            </a:r>
            <a:r>
              <a:rPr lang="ru-RU" sz="1800" dirty="0" smtClean="0"/>
              <a:t>.</a:t>
            </a:r>
          </a:p>
          <a:p>
            <a:pPr marL="0"/>
            <a:r>
              <a:rPr lang="ru-RU" sz="1800" u="sng" dirty="0" smtClean="0"/>
              <a:t>6 класс</a:t>
            </a:r>
            <a:r>
              <a:rPr lang="ru-RU" sz="1800" dirty="0" smtClean="0"/>
              <a:t>:</a:t>
            </a:r>
          </a:p>
          <a:p>
            <a:pPr marL="0">
              <a:buNone/>
            </a:pPr>
            <a:r>
              <a:rPr lang="en-US" sz="1800" dirty="0" smtClean="0"/>
              <a:t>Shakespeare</a:t>
            </a:r>
            <a:r>
              <a:rPr lang="ru-RU" sz="1800" dirty="0" smtClean="0"/>
              <a:t>; </a:t>
            </a:r>
            <a:r>
              <a:rPr lang="ru-RU" sz="1800" dirty="0" err="1" smtClean="0"/>
              <a:t>In</a:t>
            </a:r>
            <a:r>
              <a:rPr lang="ru-RU" sz="1800" dirty="0" smtClean="0"/>
              <a:t> </a:t>
            </a:r>
            <a:r>
              <a:rPr lang="ru-RU" sz="1800" dirty="0" err="1" smtClean="0"/>
              <a:t>Westminster</a:t>
            </a:r>
            <a:r>
              <a:rPr lang="ru-RU" sz="1800" dirty="0" smtClean="0"/>
              <a:t> </a:t>
            </a:r>
            <a:r>
              <a:rPr lang="ru-RU" sz="1800" dirty="0" err="1" smtClean="0"/>
              <a:t>Abbey</a:t>
            </a:r>
            <a:r>
              <a:rPr lang="ru-RU" sz="1800" dirty="0" smtClean="0"/>
              <a:t>; Необычные экскурсии английских школьников; </a:t>
            </a:r>
            <a:r>
              <a:rPr lang="ru-RU" sz="1800" dirty="0" err="1" smtClean="0"/>
              <a:t>Where</a:t>
            </a:r>
            <a:r>
              <a:rPr lang="ru-RU" sz="1800" dirty="0" smtClean="0"/>
              <a:t> </a:t>
            </a:r>
            <a:r>
              <a:rPr lang="ru-RU" sz="1800" dirty="0" err="1" smtClean="0"/>
              <a:t>is</a:t>
            </a:r>
            <a:r>
              <a:rPr lang="ru-RU" sz="1800" dirty="0" smtClean="0"/>
              <a:t> </a:t>
            </a:r>
            <a:r>
              <a:rPr lang="ru-RU" sz="1800" dirty="0" err="1" smtClean="0"/>
              <a:t>Charing</a:t>
            </a:r>
            <a:r>
              <a:rPr lang="ru-RU" sz="1800" dirty="0" smtClean="0"/>
              <a:t> </a:t>
            </a:r>
            <a:r>
              <a:rPr lang="ru-RU" sz="1800" dirty="0" err="1" smtClean="0"/>
              <a:t>Cross</a:t>
            </a:r>
            <a:r>
              <a:rPr lang="ru-RU" sz="1800" dirty="0" smtClean="0"/>
              <a:t>?; Правила поведения гостя в английской семье; Как делать международные звонки; Исторические корни современных английских праздников ; </a:t>
            </a:r>
            <a:r>
              <a:rPr lang="ru-RU" sz="1800" dirty="0" err="1" smtClean="0"/>
              <a:t>Bonfire</a:t>
            </a:r>
            <a:r>
              <a:rPr lang="ru-RU" sz="1800" dirty="0" smtClean="0"/>
              <a:t> </a:t>
            </a:r>
            <a:r>
              <a:rPr lang="ru-RU" sz="1800" dirty="0" err="1" smtClean="0"/>
              <a:t>Night</a:t>
            </a:r>
            <a:r>
              <a:rPr lang="ru-RU" sz="1800" dirty="0" smtClean="0"/>
              <a:t>; </a:t>
            </a:r>
            <a:r>
              <a:rPr lang="ru-RU" sz="1800" dirty="0" err="1" smtClean="0"/>
              <a:t>Presents</a:t>
            </a:r>
            <a:r>
              <a:rPr lang="ru-RU" sz="1800" dirty="0" smtClean="0"/>
              <a:t> </a:t>
            </a:r>
            <a:r>
              <a:rPr lang="ru-RU" sz="1800" dirty="0" err="1" smtClean="0"/>
              <a:t>in</a:t>
            </a:r>
            <a:r>
              <a:rPr lang="ru-RU" sz="1800" dirty="0" smtClean="0"/>
              <a:t> </a:t>
            </a:r>
            <a:r>
              <a:rPr lang="ru-RU" sz="1800" dirty="0" err="1" smtClean="0"/>
              <a:t>the</a:t>
            </a:r>
            <a:r>
              <a:rPr lang="ru-RU" sz="1800" dirty="0" smtClean="0"/>
              <a:t> </a:t>
            </a:r>
            <a:r>
              <a:rPr lang="ru-RU" sz="1800" dirty="0" err="1" smtClean="0"/>
              <a:t>stockings</a:t>
            </a:r>
            <a:r>
              <a:rPr lang="ru-RU" sz="1800" dirty="0" smtClean="0"/>
              <a:t>; Подготовка и празднование Рождества в Англии; Особенности жизни и быта англичан; Тоннель под </a:t>
            </a:r>
            <a:r>
              <a:rPr lang="ru-RU" sz="1800" dirty="0" err="1" smtClean="0"/>
              <a:t>ЛаМаншем</a:t>
            </a:r>
            <a:r>
              <a:rPr lang="ru-RU" sz="1800" dirty="0" smtClean="0"/>
              <a:t> — одна из достопримечательностей современной Англии; Лимерики; A </a:t>
            </a:r>
            <a:r>
              <a:rPr lang="ru-RU" sz="1800" dirty="0" err="1" smtClean="0"/>
              <a:t>Ballad</a:t>
            </a:r>
            <a:r>
              <a:rPr lang="ru-RU" sz="1800" dirty="0" smtClean="0"/>
              <a:t> of </a:t>
            </a:r>
            <a:r>
              <a:rPr lang="ru-RU" sz="1800" dirty="0" err="1" smtClean="0"/>
              <a:t>Stonehenge</a:t>
            </a:r>
            <a:r>
              <a:rPr lang="ru-RU" sz="1800" dirty="0" smtClean="0"/>
              <a:t>.</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837</TotalTime>
  <Words>1377</Words>
  <Application>Microsoft Office PowerPoint</Application>
  <PresentationFormat>Экран (4:3)</PresentationFormat>
  <Paragraphs>135</Paragraphs>
  <Slides>74</Slides>
  <Notes>7</Notes>
  <HiddenSlides>0</HiddenSlides>
  <MMClips>0</MMClips>
  <ScaleCrop>false</ScaleCrop>
  <HeadingPairs>
    <vt:vector size="4" baseType="variant">
      <vt:variant>
        <vt:lpstr>Тема</vt:lpstr>
      </vt:variant>
      <vt:variant>
        <vt:i4>1</vt:i4>
      </vt:variant>
      <vt:variant>
        <vt:lpstr>Заголовки слайдов</vt:lpstr>
      </vt:variant>
      <vt:variant>
        <vt:i4>74</vt:i4>
      </vt:variant>
    </vt:vector>
  </HeadingPairs>
  <TitlesOfParts>
    <vt:vector size="75" baseType="lpstr">
      <vt:lpstr>Тема Office</vt:lpstr>
      <vt:lpstr>Использование лингвострановедческого подхода в обучении английскому языку  во 2 – 11  классах  (на примере курсов и пособий издательства «Титул»)</vt:lpstr>
      <vt:lpstr>Вопрос</vt:lpstr>
      <vt:lpstr>Лингвострановедческий подход</vt:lpstr>
      <vt:lpstr>Лингвострановедение сочетает </vt:lpstr>
      <vt:lpstr>Что такое «лингвострановедение»?</vt:lpstr>
      <vt:lpstr>Лингвострановедение</vt:lpstr>
      <vt:lpstr>Важные аспекты</vt:lpstr>
      <vt:lpstr>Критерии отбора страноведческой информации </vt:lpstr>
      <vt:lpstr>Примеры лингвострановедческого материала, содержащего реалии, в УМК “Happy English.ru”</vt:lpstr>
      <vt:lpstr>“Happy English.ru”, 2 класс</vt:lpstr>
      <vt:lpstr>Слайд 11</vt:lpstr>
      <vt:lpstr>Слайд 12</vt:lpstr>
      <vt:lpstr>Слайд 13</vt:lpstr>
      <vt:lpstr>Слайд 14</vt:lpstr>
      <vt:lpstr>Слайд 15</vt:lpstr>
      <vt:lpstr>Слайд 16</vt:lpstr>
      <vt:lpstr>Слайд 17</vt:lpstr>
      <vt:lpstr>В средней и старшей школе требуется:</vt:lpstr>
      <vt:lpstr>Слайд 19</vt:lpstr>
      <vt:lpstr>Слайд 20</vt:lpstr>
      <vt:lpstr>«Страницы британской истории» (К.И.Кауфман, М.Ю.Кауфман)</vt:lpstr>
      <vt:lpstr>Слайд 22</vt:lpstr>
      <vt:lpstr>Слайд 23</vt:lpstr>
      <vt:lpstr>Слайд 24</vt:lpstr>
      <vt:lpstr>Слайд 25</vt:lpstr>
      <vt:lpstr>Слайд 26</vt:lpstr>
      <vt:lpstr>Слайд 27</vt:lpstr>
      <vt:lpstr>“Deep Are the Roots...”  (Ю.Ф.Гурьева)</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Серия пособий “Метапредметный портфель”  (А.Е. Казеичева)</vt:lpstr>
      <vt:lpstr>Лингвострановедение в пособиях «Метапредметный портфель»</vt:lpstr>
      <vt:lpstr>Слайд 52</vt:lpstr>
      <vt:lpstr>Слайд 53</vt:lpstr>
      <vt:lpstr>Слайд 54</vt:lpstr>
      <vt:lpstr>Слайд 55</vt:lpstr>
      <vt:lpstr>Слайд 56</vt:lpstr>
      <vt:lpstr>Кенсингтонский дворец</vt:lpstr>
      <vt:lpstr>Слайд 58</vt:lpstr>
      <vt:lpstr>Слайд 59</vt:lpstr>
      <vt:lpstr>Знакомство с историей стран изучаемого языка в ходе внеурочной деятельности</vt:lpstr>
      <vt:lpstr>Бесплатные интернет-ресурсы  online webcams</vt:lpstr>
      <vt:lpstr>Слайд 62</vt:lpstr>
      <vt:lpstr>Слайд 63</vt:lpstr>
      <vt:lpstr>Слайд 64</vt:lpstr>
      <vt:lpstr>Слайд 65</vt:lpstr>
      <vt:lpstr>Слайд 66</vt:lpstr>
      <vt:lpstr>Выводы:</vt:lpstr>
      <vt:lpstr>Использованная литература по теме лингвострановедческого подхода</vt:lpstr>
      <vt:lpstr>Слайд 69</vt:lpstr>
      <vt:lpstr>Регистрация - https://goo.gl/gYZq8z </vt:lpstr>
      <vt:lpstr>Слайд 71</vt:lpstr>
      <vt:lpstr>Слайд 72</vt:lpstr>
      <vt:lpstr>Слайд 73</vt:lpstr>
      <vt:lpstr>Слайд 74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Формирование социокультурной компетенции на уроках английского языка: от начальной к старшей школе</dc:title>
  <dc:creator>titul</dc:creator>
  <cp:lastModifiedBy>bae</cp:lastModifiedBy>
  <cp:revision>140</cp:revision>
  <dcterms:created xsi:type="dcterms:W3CDTF">2015-11-29T20:09:16Z</dcterms:created>
  <dcterms:modified xsi:type="dcterms:W3CDTF">2018-06-14T07:08:54Z</dcterms:modified>
</cp:coreProperties>
</file>