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2"/>
  </p:notesMasterIdLst>
  <p:sldIdLst>
    <p:sldId id="256" r:id="rId2"/>
    <p:sldId id="312" r:id="rId3"/>
    <p:sldId id="279" r:id="rId4"/>
    <p:sldId id="330" r:id="rId5"/>
    <p:sldId id="280" r:id="rId6"/>
    <p:sldId id="286" r:id="rId7"/>
    <p:sldId id="290" r:id="rId8"/>
    <p:sldId id="291" r:id="rId9"/>
    <p:sldId id="292" r:id="rId10"/>
    <p:sldId id="288" r:id="rId11"/>
    <p:sldId id="289" r:id="rId12"/>
    <p:sldId id="295" r:id="rId13"/>
    <p:sldId id="296" r:id="rId14"/>
    <p:sldId id="281" r:id="rId15"/>
    <p:sldId id="282" r:id="rId16"/>
    <p:sldId id="283" r:id="rId17"/>
    <p:sldId id="314" r:id="rId18"/>
    <p:sldId id="315" r:id="rId19"/>
    <p:sldId id="316" r:id="rId20"/>
    <p:sldId id="322" r:id="rId21"/>
    <p:sldId id="331" r:id="rId22"/>
    <p:sldId id="332" r:id="rId23"/>
    <p:sldId id="333" r:id="rId24"/>
    <p:sldId id="334" r:id="rId25"/>
    <p:sldId id="303" r:id="rId26"/>
    <p:sldId id="335" r:id="rId27"/>
    <p:sldId id="336" r:id="rId28"/>
    <p:sldId id="337" r:id="rId29"/>
    <p:sldId id="338" r:id="rId30"/>
    <p:sldId id="323" r:id="rId31"/>
    <p:sldId id="324" r:id="rId32"/>
    <p:sldId id="325" r:id="rId33"/>
    <p:sldId id="339" r:id="rId34"/>
    <p:sldId id="340" r:id="rId35"/>
    <p:sldId id="341" r:id="rId36"/>
    <p:sldId id="328" r:id="rId37"/>
    <p:sldId id="329" r:id="rId38"/>
    <p:sldId id="345" r:id="rId39"/>
    <p:sldId id="344" r:id="rId40"/>
    <p:sldId id="317" r:id="rId4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A9E"/>
    <a:srgbClr val="B92D14"/>
    <a:srgbClr val="333333"/>
    <a:srgbClr val="35759D"/>
    <a:srgbClr val="35B19D"/>
    <a:srgbClr val="9C6834"/>
    <a:srgbClr val="4D4D4D"/>
    <a:srgbClr val="0961FF"/>
    <a:srgbClr val="297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94" autoAdjust="0"/>
    <p:restoredTop sz="95596" autoAdjust="0"/>
  </p:normalViewPr>
  <p:slideViewPr>
    <p:cSldViewPr>
      <p:cViewPr>
        <p:scale>
          <a:sx n="70" d="100"/>
          <a:sy n="70" d="100"/>
        </p:scale>
        <p:origin x="-139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59C3916-73AF-4F2A-993D-D15F9FA753D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F93E5A-6041-4468-9D8C-674C80885CAD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10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11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12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13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14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15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16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17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18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19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20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21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22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23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24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25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26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27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28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29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30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31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32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33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34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35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36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37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38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39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4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40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5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6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7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8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9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1308E5-BC26-47A3-895B-0BB91E20A453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640A2-1CBA-4397-825D-1376D52E6E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1308E5-BC26-47A3-895B-0BB91E20A453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640A2-1CBA-4397-825D-1376D52E6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1308E5-BC26-47A3-895B-0BB91E20A453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640A2-1CBA-4397-825D-1376D52E6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1308E5-BC26-47A3-895B-0BB91E20A453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640A2-1CBA-4397-825D-1376D52E6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1308E5-BC26-47A3-895B-0BB91E20A453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640A2-1CBA-4397-825D-1376D52E6E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1308E5-BC26-47A3-895B-0BB91E20A453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640A2-1CBA-4397-825D-1376D52E6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1308E5-BC26-47A3-895B-0BB91E20A453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640A2-1CBA-4397-825D-1376D52E6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1308E5-BC26-47A3-895B-0BB91E20A453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640A2-1CBA-4397-825D-1376D52E6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1308E5-BC26-47A3-895B-0BB91E20A453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640A2-1CBA-4397-825D-1376D52E6E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1308E5-BC26-47A3-895B-0BB91E20A453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640A2-1CBA-4397-825D-1376D52E6E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1308E5-BC26-47A3-895B-0BB91E20A453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640A2-1CBA-4397-825D-1376D52E6E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91308E5-BC26-47A3-895B-0BB91E20A453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7C640A2-1CBA-4397-825D-1376D52E6E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4.jpeg"/><Relationship Id="rId7" Type="http://schemas.openxmlformats.org/officeDocument/2006/relationships/hyperlink" Target="https://www.facebook.com/titulpublishers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k.com/titulpublishers" TargetMode="External"/><Relationship Id="rId5" Type="http://schemas.openxmlformats.org/officeDocument/2006/relationships/hyperlink" Target="https://www.englishteachers.ru/shop" TargetMode="External"/><Relationship Id="rId10" Type="http://schemas.openxmlformats.org/officeDocument/2006/relationships/image" Target="../media/image31.png"/><Relationship Id="rId4" Type="http://schemas.openxmlformats.org/officeDocument/2006/relationships/hyperlink" Target="https://www.englishteachers.ru/forum/index.php?showforum=65" TargetMode="External"/><Relationship Id="rId9" Type="http://schemas.openxmlformats.org/officeDocument/2006/relationships/image" Target="../media/image3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hyperlink" Target="https://www.englishteachers.ru/shop/category/66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87624" y="2132856"/>
            <a:ext cx="7668344" cy="223001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монологической речи в начальной школе</a:t>
            </a: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2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427984" y="5733256"/>
            <a:ext cx="4572000" cy="1008112"/>
          </a:xfrm>
        </p:spPr>
        <p:txBody>
          <a:bodyPr>
            <a:noAutofit/>
          </a:bodyPr>
          <a:lstStyle/>
          <a:p>
            <a:pPr algn="l"/>
            <a:r>
              <a:rPr lang="ru-RU" sz="2000" b="1" dirty="0">
                <a:solidFill>
                  <a:srgbClr val="005A9E"/>
                </a:solidFill>
                <a:latin typeface="Times New Roman" pitchFamily="18" charset="0"/>
                <a:cs typeface="Times New Roman" pitchFamily="18" charset="0"/>
              </a:rPr>
              <a:t>Буров Илья Михайлович</a:t>
            </a:r>
            <a:r>
              <a:rPr lang="ru-RU" sz="2000" dirty="0">
                <a:solidFill>
                  <a:srgbClr val="005A9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sz="2000" dirty="0" smtClean="0">
              <a:solidFill>
                <a:srgbClr val="005A9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 smtClean="0">
                <a:solidFill>
                  <a:srgbClr val="005A9E"/>
                </a:solidFill>
                <a:latin typeface="Times New Roman" pitchFamily="18" charset="0"/>
                <a:cs typeface="Times New Roman" pitchFamily="18" charset="0"/>
              </a:rPr>
              <a:t>ведущий </a:t>
            </a:r>
            <a:r>
              <a:rPr lang="ru-RU" sz="2000" dirty="0">
                <a:solidFill>
                  <a:srgbClr val="005A9E"/>
                </a:solidFill>
                <a:latin typeface="Times New Roman" pitchFamily="18" charset="0"/>
                <a:cs typeface="Times New Roman" pitchFamily="18" charset="0"/>
              </a:rPr>
              <a:t>методист издательства «Титул</a:t>
            </a:r>
            <a:r>
              <a:rPr lang="ru-RU" sz="2000" dirty="0" smtClean="0">
                <a:solidFill>
                  <a:srgbClr val="005A9E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solidFill>
                <a:srgbClr val="005A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80" name="Picture 4" descr="Y:\Delo\ОГР\Буров\TIT_Logo_kvadra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-387424"/>
            <a:ext cx="252028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332656"/>
            <a:ext cx="5256584" cy="7159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Условия для совершенствования </a:t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речевых навыков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1844824"/>
            <a:ext cx="6934200" cy="475252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Текст должен обеспечивать необходимую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повторяемость материала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изученного ранее;</a:t>
            </a:r>
          </a:p>
          <a:p>
            <a:pPr>
              <a:lnSpc>
                <a:spcPct val="80000"/>
              </a:lnSpc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Новизна часто достигается при помощи новых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комбинаций слов;</a:t>
            </a:r>
          </a:p>
          <a:p>
            <a:pPr>
              <a:lnSpc>
                <a:spcPct val="80000"/>
              </a:lnSpc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разговорный текст можно предъявлять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визуально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а потом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аудитивно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Тексты должны быть интересными 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мотивирующими учеников к общению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ситуативно-обусловленными.</a:t>
            </a:r>
          </a:p>
          <a:p>
            <a:pPr>
              <a:lnSpc>
                <a:spcPct val="80000"/>
              </a:lnSpc>
            </a:pPr>
            <a:endParaRPr lang="ru-RU" sz="2800" dirty="0" smtClean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dirty="0" smtClean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6934200" cy="7159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Параметры контроля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1700808"/>
            <a:ext cx="6934200" cy="4771256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Могут приниматься во внимание: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объем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высказывания;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темп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речи;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речи;</a:t>
            </a:r>
          </a:p>
          <a:p>
            <a:pPr>
              <a:lnSpc>
                <a:spcPct val="80000"/>
              </a:lnSpc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чистота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речи;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количество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простых и сложных предложений…</a:t>
            </a:r>
          </a:p>
          <a:p>
            <a:pPr>
              <a:lnSpc>
                <a:spcPct val="80000"/>
              </a:lnSpc>
            </a:pPr>
            <a:endParaRPr lang="ru-RU" sz="2800" dirty="0" smtClean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188640"/>
            <a:ext cx="4896544" cy="7159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Объекты контроля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187624" y="1556792"/>
            <a:ext cx="7272808" cy="4771256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Количественные критерии: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разнообразие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лексических единиц и грамматических структур;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развернутость и логичность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сообщения;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соответствие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языковых средств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ситуации и стилю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общения;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наличие речевого намерения и его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реализация;</a:t>
            </a:r>
          </a:p>
          <a:p>
            <a:pPr>
              <a:lnSpc>
                <a:spcPct val="80000"/>
              </a:lnSpc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6934200" cy="7159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Объекты контроля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484784"/>
            <a:ext cx="6934200" cy="477125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Качественные критерии: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соответствие высказывания исходному тексту (теме);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полнота раскрытия темы;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аргументированность и логичность высказывания.</a:t>
            </a:r>
          </a:p>
          <a:p>
            <a:pPr>
              <a:lnSpc>
                <a:spcPct val="80000"/>
              </a:lnSpc>
            </a:pPr>
            <a:endParaRPr lang="ru-RU" sz="2800" dirty="0" smtClean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6934200" cy="7159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Типы упражнений </a:t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(В.Л. Скалкин)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1916832"/>
            <a:ext cx="6934200" cy="4267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Описание картинок;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Репродуктивные упражнения;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Ситуативные упражнения;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Дискутивные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упражнения;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Композиционные упражнения;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260648"/>
            <a:ext cx="6934200" cy="7159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Типы упражнений </a:t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(В.Л. Скалкин)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988840"/>
            <a:ext cx="6934200" cy="426720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Описание картинок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перевод зрительного кода в вербальный.</a:t>
            </a:r>
          </a:p>
          <a:p>
            <a:pPr>
              <a:lnSpc>
                <a:spcPct val="170000"/>
              </a:lnSpc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Репродуктивные упражнения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традиционный пересказ, рас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матриваемый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 подготовка к свободному выражению своих мыслей и чувств.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6934200" cy="7159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Типы упражнений </a:t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(В.Л. Скалкин)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187624" y="1340768"/>
            <a:ext cx="6934200" cy="5256584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Ситуативные упражнения –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 средство монологической речи используются ситуации как реальные, так и воображаемые.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Дискутивные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упражнения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учебная дискуссия, когда высказывание каждого участника развернутое и связанное.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Композиционные упражнения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разновидности устного сочинения.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88640"/>
            <a:ext cx="6934200" cy="7159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Стереотип №1 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052736"/>
            <a:ext cx="8100392" cy="5256584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Font typeface="Arial" pitchFamily="34" charset="0"/>
              <a:buChar char="•"/>
            </a:pPr>
            <a:endParaRPr lang="ru-RU" sz="3600" dirty="0" smtClean="0"/>
          </a:p>
          <a:p>
            <a:pPr>
              <a:lnSpc>
                <a:spcPct val="170000"/>
              </a:lnSpc>
              <a:buNone/>
            </a:pPr>
            <a:r>
              <a:rPr lang="ru-RU" sz="3600" dirty="0" smtClean="0"/>
              <a:t>«Чем больше человек заучит наизусть, тем лучше он будет говорить»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-396552" y="188640"/>
            <a:ext cx="6934200" cy="7159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Стереотип №2 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052736"/>
            <a:ext cx="8100392" cy="5256584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Font typeface="Arial" pitchFamily="34" charset="0"/>
              <a:buChar char="•"/>
            </a:pPr>
            <a:endParaRPr lang="ru-RU" sz="3600" dirty="0" smtClean="0"/>
          </a:p>
          <a:p>
            <a:pPr>
              <a:lnSpc>
                <a:spcPct val="170000"/>
              </a:lnSpc>
              <a:buNone/>
            </a:pPr>
            <a:r>
              <a:rPr lang="ru-RU" sz="3600" dirty="0" smtClean="0"/>
              <a:t>«Если попасть в языковую среду на неделю, то можно научиться свободно изъясняться на иностранном языке»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16632"/>
            <a:ext cx="6934200" cy="7159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Стереотип №3 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052736"/>
            <a:ext cx="8100392" cy="5256584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Font typeface="Arial" pitchFamily="34" charset="0"/>
              <a:buChar char="•"/>
            </a:pPr>
            <a:endParaRPr lang="ru-RU" sz="3600" dirty="0" smtClean="0"/>
          </a:p>
          <a:p>
            <a:pPr>
              <a:lnSpc>
                <a:spcPct val="170000"/>
              </a:lnSpc>
              <a:buNone/>
            </a:pPr>
            <a:r>
              <a:rPr lang="ru-RU" sz="3600" dirty="0" smtClean="0"/>
              <a:t>«Педагог – носитель языка быстрее научит говорить на иностранном языке»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88640"/>
            <a:ext cx="7632848" cy="715963"/>
          </a:xfrm>
        </p:spPr>
        <p:txBody>
          <a:bodyPr/>
          <a:lstStyle/>
          <a:p>
            <a:pPr algn="ctr"/>
            <a:endParaRPr lang="en-US" sz="3600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187624" y="1052736"/>
            <a:ext cx="7488832" cy="513129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3600" dirty="0" smtClean="0"/>
              <a:t>Сложно ли начать обучать монологической речи с нуля?</a:t>
            </a:r>
          </a:p>
          <a:p>
            <a:pPr>
              <a:lnSpc>
                <a:spcPct val="80000"/>
              </a:lnSpc>
            </a:pPr>
            <a:r>
              <a:rPr lang="ru-RU" sz="3600" dirty="0" smtClean="0"/>
              <a:t>Работают ли одинаковые приемы со всеми учащимися или группами учащихся?</a:t>
            </a:r>
          </a:p>
          <a:p>
            <a:pPr>
              <a:lnSpc>
                <a:spcPct val="80000"/>
              </a:lnSpc>
            </a:pPr>
            <a:r>
              <a:rPr lang="ru-RU" sz="3600" dirty="0" smtClean="0"/>
              <a:t>Что сложнее научить читать или научить говорить учащихся вторых классов?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764704"/>
            <a:ext cx="6934200" cy="7159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Система приемов обучения говорению в УМК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«</a:t>
            </a:r>
            <a:r>
              <a:rPr lang="en-US" sz="3600" dirty="0" smtClean="0">
                <a:solidFill>
                  <a:schemeClr val="tx1"/>
                </a:solidFill>
              </a:rPr>
              <a:t>Happy English.ru</a:t>
            </a:r>
            <a:r>
              <a:rPr lang="ru-RU" sz="3600" dirty="0" smtClean="0">
                <a:solidFill>
                  <a:schemeClr val="tx1"/>
                </a:solidFill>
              </a:rPr>
              <a:t>»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115616" y="2057400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Используется путь от языка к речи.</a:t>
            </a:r>
          </a:p>
          <a:p>
            <a:r>
              <a:rPr lang="ru-RU" sz="2400" dirty="0" smtClean="0"/>
              <a:t>опора на родной язык (с последним уменьшением доли использования родного языка);</a:t>
            </a:r>
          </a:p>
          <a:p>
            <a:r>
              <a:rPr lang="ru-RU" sz="2400" dirty="0" smtClean="0"/>
              <a:t>посильность, </a:t>
            </a:r>
            <a:r>
              <a:rPr lang="ru-RU" sz="2400" dirty="0" err="1" smtClean="0"/>
              <a:t>поэтапность</a:t>
            </a:r>
            <a:r>
              <a:rPr lang="ru-RU" sz="2400" dirty="0" smtClean="0"/>
              <a:t> формирования навыков;</a:t>
            </a:r>
          </a:p>
          <a:p>
            <a:r>
              <a:rPr lang="ru-RU" sz="2400" dirty="0" smtClean="0"/>
              <a:t>наглядность</a:t>
            </a:r>
          </a:p>
          <a:p>
            <a:r>
              <a:rPr lang="ru-RU" sz="2400" dirty="0" smtClean="0"/>
              <a:t>многократность повторения изученных языковых структур и речевых моделей;</a:t>
            </a:r>
          </a:p>
          <a:p>
            <a:r>
              <a:rPr lang="ru-RU" sz="2400" dirty="0" smtClean="0"/>
              <a:t>проблемные задания репродуктивного характера;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32227" t="11027" r="32246" b="5289"/>
          <a:stretch>
            <a:fillRect/>
          </a:stretch>
        </p:blipFill>
        <p:spPr bwMode="auto">
          <a:xfrm>
            <a:off x="1547664" y="521296"/>
            <a:ext cx="4784859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s://3d-toy.ru/upload/resize_cache/iblock/589/410_410_1/589df4746a9d8ebb25f50a79b252540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96551" y="1"/>
            <a:ext cx="2448631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33951" t="11610" r="33397" b="6688"/>
          <a:stretch>
            <a:fillRect/>
          </a:stretch>
        </p:blipFill>
        <p:spPr bwMode="auto">
          <a:xfrm>
            <a:off x="1763688" y="172240"/>
            <a:ext cx="4752528" cy="668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s://3d-toy.ru/upload/resize_cache/iblock/589/410_410_1/589df4746a9d8ebb25f50a79b252540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96551" y="1"/>
            <a:ext cx="2448631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35608" y="1844824"/>
            <a:ext cx="5296632" cy="440357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 l="32372" t="10454" r="32762" b="6250"/>
          <a:stretch>
            <a:fillRect/>
          </a:stretch>
        </p:blipFill>
        <p:spPr bwMode="auto">
          <a:xfrm>
            <a:off x="1547664" y="0"/>
            <a:ext cx="5112568" cy="686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s://3d-toy.ru/upload/resize_cache/iblock/589/410_410_1/589df4746a9d8ebb25f50a79b252540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96551" y="1"/>
            <a:ext cx="2448631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35608" y="1844824"/>
            <a:ext cx="5296632" cy="440357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 l="32925" t="10454" r="32762" b="6250"/>
          <a:stretch>
            <a:fillRect/>
          </a:stretch>
        </p:blipFill>
        <p:spPr bwMode="auto">
          <a:xfrm>
            <a:off x="1547664" y="404664"/>
            <a:ext cx="4608512" cy="628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s://3d-toy.ru/upload/resize_cache/iblock/589/410_410_1/589df4746a9d8ebb25f50a79b252540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96551" y="1"/>
            <a:ext cx="2448631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188640"/>
            <a:ext cx="6934200" cy="715963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6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0"/>
            <a:ext cx="4824536" cy="6566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8" name="Picture 10" descr="http://www.titul.ru/central/pickup.php?s=www_titul_ru&amp;i=lnw7z0j59pc11mwzml7wlcsni79jqz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890905" cy="19888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516216" y="2852936"/>
            <a:ext cx="2397696" cy="1512168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35608" y="1844824"/>
            <a:ext cx="5296632" cy="440357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 l="32925" t="9469" r="32762" b="6250"/>
          <a:stretch>
            <a:fillRect/>
          </a:stretch>
        </p:blipFill>
        <p:spPr bwMode="auto">
          <a:xfrm>
            <a:off x="1763688" y="294934"/>
            <a:ext cx="4752528" cy="6563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http://www.titul.ru/central/pickup.php?s=www_titul_ru&amp;i=lnw7z0j59pc11mwzml7wlcsni79jqz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890905" cy="19888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516216" y="2852936"/>
            <a:ext cx="2397696" cy="1512168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35608" y="1844824"/>
            <a:ext cx="5296632" cy="440357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 l="32925" t="9470" r="32762" b="6250"/>
          <a:stretch>
            <a:fillRect/>
          </a:stretch>
        </p:blipFill>
        <p:spPr bwMode="auto">
          <a:xfrm>
            <a:off x="1907704" y="195494"/>
            <a:ext cx="4824536" cy="6662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http://www.titul.ru/central/pickup.php?s=www_titul_ru&amp;i=lnw7z0j59pc11mwzml7wlcsni79jqz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890905" cy="19888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516216" y="2852936"/>
            <a:ext cx="2397696" cy="1512168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35608" y="1844824"/>
            <a:ext cx="5296632" cy="440357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 l="32925" t="9469" r="33315" b="6250"/>
          <a:stretch>
            <a:fillRect/>
          </a:stretch>
        </p:blipFill>
        <p:spPr bwMode="auto">
          <a:xfrm>
            <a:off x="1907704" y="0"/>
            <a:ext cx="4886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http://www.titul.ru/central/pickup.php?s=www_titul_ru&amp;i=lnw7z0j59pc11mwzml7wlcsni79jqz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890905" cy="19888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516216" y="2852936"/>
            <a:ext cx="2397696" cy="1512168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35608" y="1844824"/>
            <a:ext cx="5296632" cy="440357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 l="34586" t="14391" r="34422" b="9813"/>
          <a:stretch>
            <a:fillRect/>
          </a:stretch>
        </p:blipFill>
        <p:spPr bwMode="auto">
          <a:xfrm>
            <a:off x="1691680" y="188640"/>
            <a:ext cx="4850444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http://www.titul.ru/central/pickup.php?s=www_titul_ru&amp;i=lnw7z0j59pc11mwzml7wlcsni79jqz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890905" cy="19888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2564904"/>
            <a:ext cx="7776864" cy="136815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Проблема развития связной речи является одной из центральных задач школьного образования.»</a:t>
            </a:r>
            <a: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71592" y="4293096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М.Л.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Вайсбурд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www.titul.ru/central/pickup.php?s=www_titul_ru&amp;i=8pcl355684em89kmz5csr3xazp6kkm5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403648" cy="1970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6934200" cy="7159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Система приемов обучения говорению в УМК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«</a:t>
            </a:r>
            <a:r>
              <a:rPr lang="en-US" sz="3600" dirty="0" smtClean="0">
                <a:solidFill>
                  <a:schemeClr val="tx1"/>
                </a:solidFill>
              </a:rPr>
              <a:t>Millie</a:t>
            </a:r>
            <a:r>
              <a:rPr lang="ru-RU" sz="3600" dirty="0" smtClean="0">
                <a:solidFill>
                  <a:schemeClr val="tx1"/>
                </a:solidFill>
              </a:rPr>
              <a:t>»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043608" y="1628800"/>
            <a:ext cx="7498080" cy="4800600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ru-RU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dirty="0" smtClean="0">
                <a:latin typeface="Calibri" pitchFamily="34" charset="0"/>
              </a:rPr>
              <a:t>Введение лексики через контекст;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dirty="0" smtClean="0">
                <a:latin typeface="Calibri" pitchFamily="34" charset="0"/>
              </a:rPr>
              <a:t>Использование песен, рифмовок для введения структур и формирования фонетических навыков;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dirty="0" smtClean="0">
                <a:latin typeface="Calibri" pitchFamily="34" charset="0"/>
              </a:rPr>
              <a:t>Игры для тренировки лексики и структур;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dirty="0" smtClean="0">
                <a:latin typeface="Calibri" pitchFamily="34" charset="0"/>
              </a:rPr>
              <a:t>Изготовление поделок;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dirty="0" err="1" smtClean="0">
                <a:latin typeface="Calibri" pitchFamily="34" charset="0"/>
              </a:rPr>
              <a:t>Персонализация</a:t>
            </a:r>
            <a:r>
              <a:rPr lang="ru-RU" dirty="0" smtClean="0">
                <a:latin typeface="Calibri" pitchFamily="34" charset="0"/>
              </a:rPr>
              <a:t>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404664"/>
            <a:ext cx="6934200" cy="715963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8698" y="1447800"/>
            <a:ext cx="6792153" cy="48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http://www.titul.ru/central/pickup.php?s=www_titul_ru&amp;i=gmuzskochz9pdmrnmao0ftuvcewwwq8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649907" cy="227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404664"/>
            <a:ext cx="6934200" cy="715963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234085"/>
            <a:ext cx="3969181" cy="5435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http://www.titul.ru/central/pickup.php?s=www_titul_ru&amp;i=7umroii4g08in63gozoviang7w4gndu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702087" cy="2348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404664"/>
            <a:ext cx="6934200" cy="715963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 l="32925" t="9469" r="33869" b="6250"/>
          <a:stretch>
            <a:fillRect/>
          </a:stretch>
        </p:blipFill>
        <p:spPr bwMode="auto">
          <a:xfrm>
            <a:off x="1403648" y="-1"/>
            <a:ext cx="4824536" cy="688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https://sibverk.ru/image/trumb/500x500/13-760356.jpg"/>
          <p:cNvPicPr>
            <a:picLocks noChangeAspect="1" noChangeArrowheads="1"/>
          </p:cNvPicPr>
          <p:nvPr/>
        </p:nvPicPr>
        <p:blipFill>
          <a:blip r:embed="rId5" cstate="print"/>
          <a:srcRect l="13198" r="12318" b="2403"/>
          <a:stretch>
            <a:fillRect/>
          </a:stretch>
        </p:blipFill>
        <p:spPr bwMode="auto">
          <a:xfrm>
            <a:off x="0" y="0"/>
            <a:ext cx="1627745" cy="213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404664"/>
            <a:ext cx="6934200" cy="715963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/>
          <a:srcRect l="32926" t="10454" r="32761" b="6250"/>
          <a:stretch>
            <a:fillRect/>
          </a:stretch>
        </p:blipFill>
        <p:spPr bwMode="auto">
          <a:xfrm>
            <a:off x="1475656" y="0"/>
            <a:ext cx="50247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s://sibverk.ru/image/trumb/500x500/13-760356.jpg"/>
          <p:cNvPicPr>
            <a:picLocks noChangeAspect="1" noChangeArrowheads="1"/>
          </p:cNvPicPr>
          <p:nvPr/>
        </p:nvPicPr>
        <p:blipFill>
          <a:blip r:embed="rId5" cstate="print"/>
          <a:srcRect l="13198" r="12318" b="2403"/>
          <a:stretch>
            <a:fillRect/>
          </a:stretch>
        </p:blipFill>
        <p:spPr bwMode="auto">
          <a:xfrm>
            <a:off x="0" y="0"/>
            <a:ext cx="1627745" cy="213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404664"/>
            <a:ext cx="6934200" cy="715963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/>
          <a:srcRect l="32925" t="10453" r="32762" b="6250"/>
          <a:stretch>
            <a:fillRect/>
          </a:stretch>
        </p:blipFill>
        <p:spPr bwMode="auto">
          <a:xfrm>
            <a:off x="1619672" y="0"/>
            <a:ext cx="5040560" cy="687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s://sibverk.ru/image/trumb/500x500/13-760356.jpg"/>
          <p:cNvPicPr>
            <a:picLocks noChangeAspect="1" noChangeArrowheads="1"/>
          </p:cNvPicPr>
          <p:nvPr/>
        </p:nvPicPr>
        <p:blipFill>
          <a:blip r:embed="rId5" cstate="print"/>
          <a:srcRect l="13198" r="12318" b="2403"/>
          <a:stretch>
            <a:fillRect/>
          </a:stretch>
        </p:blipFill>
        <p:spPr bwMode="auto">
          <a:xfrm>
            <a:off x="0" y="0"/>
            <a:ext cx="1627745" cy="213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260648"/>
            <a:ext cx="4752528" cy="715963"/>
          </a:xfrm>
        </p:spPr>
        <p:txBody>
          <a:bodyPr>
            <a:normAutofit/>
          </a:bodyPr>
          <a:lstStyle/>
          <a:p>
            <a:pPr algn="ctr"/>
            <a:r>
              <a:rPr lang="ru-RU" altLang="ru-RU" sz="3600" dirty="0" smtClean="0">
                <a:solidFill>
                  <a:schemeClr val="tx1"/>
                </a:solidFill>
              </a:rPr>
              <a:t>Контроль в 4 классе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979712" y="935037"/>
            <a:ext cx="4310062" cy="5922963"/>
          </a:xfrm>
          <a:prstGeom prst="rect">
            <a:avLst/>
          </a:prstGeom>
          <a:noFill/>
        </p:spPr>
      </p:pic>
      <p:pic>
        <p:nvPicPr>
          <p:cNvPr id="8" name="Picture 8" descr="https://www.englishteachers.ru/uploadedfiles/waresimgs/5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4288" y="0"/>
            <a:ext cx="1993901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404664"/>
            <a:ext cx="6934200" cy="715963"/>
          </a:xfrm>
        </p:spPr>
        <p:txBody>
          <a:bodyPr>
            <a:normAutofit/>
          </a:bodyPr>
          <a:lstStyle/>
          <a:p>
            <a:pPr algn="ctr"/>
            <a:r>
              <a:rPr lang="ru-RU" altLang="ru-RU" sz="3600" dirty="0" smtClean="0">
                <a:solidFill>
                  <a:schemeClr val="tx1"/>
                </a:solidFill>
              </a:rPr>
              <a:t>Контроль в 4 классе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835696" y="1033462"/>
            <a:ext cx="4238625" cy="5824538"/>
          </a:xfrm>
          <a:prstGeom prst="rect">
            <a:avLst/>
          </a:prstGeom>
          <a:noFill/>
        </p:spPr>
      </p:pic>
      <p:pic>
        <p:nvPicPr>
          <p:cNvPr id="8" name="Picture 4" descr="https://www.englishteachers.ru/uploadedfiles/waresimgs/5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-14288"/>
            <a:ext cx="1982788" cy="272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620688"/>
            <a:ext cx="74168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hlinkClick r:id="rId4"/>
              </a:rPr>
              <a:t>https://www.englishteachers.ru/forum/</a:t>
            </a:r>
            <a:endParaRPr lang="ru-RU" sz="2000" dirty="0" smtClean="0"/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Интернет-магазин «Титул»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hlinkClick r:id="rId5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fontAlgn="auto">
              <a:spcAft>
                <a:spcPts val="0"/>
              </a:spcAft>
              <a:defRPr/>
            </a:pPr>
            <a:endParaRPr lang="ru-RU" altLang="ru-RU" u="sng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altLang="ru-RU" b="1" u="sng" dirty="0" smtClean="0"/>
              <a:t>«ТИТУЛ» в социальных сетях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6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7"/>
              </a:rPr>
              <a:t>https://www.facebook.com/titulpublishers</a:t>
            </a:r>
            <a:endParaRPr lang="ru-RU" altLang="ru-RU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altLang="ru-RU" dirty="0" smtClean="0"/>
              <a:t>   </a:t>
            </a:r>
            <a:r>
              <a:rPr lang="en-US" altLang="ru-RU" dirty="0" err="1" smtClean="0"/>
              <a:t>Instagram</a:t>
            </a:r>
            <a:r>
              <a:rPr lang="en-US" altLang="ru-RU" dirty="0" smtClean="0"/>
              <a:t> </a:t>
            </a:r>
            <a:r>
              <a:rPr lang="en-US" altLang="ru-RU" dirty="0" smtClean="0"/>
              <a:t>- </a:t>
            </a:r>
            <a:r>
              <a:rPr lang="en-US" altLang="ru-RU" dirty="0" smtClean="0">
                <a:solidFill>
                  <a:srgbClr val="0033CC"/>
                </a:solidFill>
              </a:rPr>
              <a:t>@</a:t>
            </a:r>
            <a:r>
              <a:rPr lang="en-US" altLang="ru-RU" dirty="0" err="1" smtClean="0">
                <a:solidFill>
                  <a:srgbClr val="0033CC"/>
                </a:solidFill>
              </a:rPr>
              <a:t>titulpublishers</a:t>
            </a:r>
            <a:endParaRPr lang="en-US" altLang="ru-RU" dirty="0" smtClean="0">
              <a:solidFill>
                <a:srgbClr val="0033CC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0033CC"/>
                </a:solidFill>
              </a:rPr>
              <a:t>#</a:t>
            </a:r>
            <a:r>
              <a:rPr lang="ru-RU" sz="32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200" dirty="0" smtClean="0">
                <a:solidFill>
                  <a:srgbClr val="0033CC"/>
                </a:solidFill>
              </a:rPr>
              <a:t> 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0033CC"/>
                </a:solidFill>
              </a:rPr>
              <a:t>#</a:t>
            </a:r>
            <a:r>
              <a:rPr lang="en-US" sz="3200" dirty="0" err="1" smtClean="0">
                <a:solidFill>
                  <a:srgbClr val="0033CC"/>
                </a:solidFill>
              </a:rPr>
              <a:t>titulpublishers</a:t>
            </a:r>
            <a:r>
              <a:rPr lang="en-US" sz="3200" dirty="0" smtClean="0">
                <a:solidFill>
                  <a:srgbClr val="0033CC"/>
                </a:solidFill>
              </a:rPr>
              <a:t> </a:t>
            </a:r>
            <a:endParaRPr lang="ru-RU" sz="3200" dirty="0"/>
          </a:p>
        </p:txBody>
      </p:sp>
      <p:grpSp>
        <p:nvGrpSpPr>
          <p:cNvPr id="4" name="Группа 8"/>
          <p:cNvGrpSpPr>
            <a:grpSpLocks/>
          </p:cNvGrpSpPr>
          <p:nvPr/>
        </p:nvGrpSpPr>
        <p:grpSpPr bwMode="auto">
          <a:xfrm>
            <a:off x="1115616" y="3140968"/>
            <a:ext cx="2088232" cy="1152525"/>
            <a:chOff x="467544" y="3429000"/>
            <a:chExt cx="2161848" cy="1152128"/>
          </a:xfrm>
        </p:grpSpPr>
        <p:pic>
          <p:nvPicPr>
            <p:cNvPr id="5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10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88640"/>
            <a:ext cx="7560840" cy="715963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rgbClr val="005A9E"/>
                </a:solidFill>
                <a:hlinkClick r:id="rId4"/>
              </a:rPr>
              <a:t>https://www.englishteachers.ru/shop/category/66</a:t>
            </a:r>
            <a:r>
              <a:rPr lang="en-US" sz="2800" dirty="0" smtClean="0">
                <a:solidFill>
                  <a:srgbClr val="005A9E"/>
                </a:solidFill>
              </a:rPr>
              <a:t> </a:t>
            </a:r>
            <a:endParaRPr lang="en-US" sz="2800" dirty="0">
              <a:solidFill>
                <a:srgbClr val="005A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3_07_18_1 (1)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1043608" y="836713"/>
            <a:ext cx="8100392" cy="54005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88640"/>
            <a:ext cx="6934200" cy="715963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  <a:t>Терминология</a:t>
            </a:r>
            <a:endParaRPr lang="en-US" sz="3600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187624" y="1916832"/>
            <a:ext cx="6934200" cy="4267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4D4D4D"/>
                </a:solidFill>
              </a:rPr>
              <a:t>Монолог </a:t>
            </a:r>
            <a:r>
              <a:rPr lang="ru-RU" sz="2800" dirty="0" smtClean="0">
                <a:solidFill>
                  <a:srgbClr val="4D4D4D"/>
                </a:solidFill>
              </a:rPr>
              <a:t>– это высказывание, содержащее речь одного лица </a:t>
            </a:r>
          </a:p>
          <a:p>
            <a:pPr algn="r">
              <a:lnSpc>
                <a:spcPct val="80000"/>
              </a:lnSpc>
              <a:buNone/>
            </a:pPr>
            <a:r>
              <a:rPr lang="ru-RU" sz="2800" i="1" dirty="0" smtClean="0">
                <a:solidFill>
                  <a:srgbClr val="4D4D4D"/>
                </a:solidFill>
              </a:rPr>
              <a:t>(А.Н. Щукин)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4D4D4D"/>
                </a:solidFill>
              </a:rPr>
              <a:t>Монологическая речь </a:t>
            </a:r>
            <a:r>
              <a:rPr lang="ru-RU" sz="2800" dirty="0" smtClean="0">
                <a:solidFill>
                  <a:srgbClr val="4D4D4D"/>
                </a:solidFill>
              </a:rPr>
              <a:t>является формой речи, продуцируемой одним говорящим</a:t>
            </a:r>
          </a:p>
          <a:p>
            <a:pPr algn="r">
              <a:lnSpc>
                <a:spcPct val="80000"/>
              </a:lnSpc>
              <a:buNone/>
            </a:pPr>
            <a:r>
              <a:rPr lang="ru-RU" sz="2800" i="1" dirty="0" smtClean="0">
                <a:solidFill>
                  <a:srgbClr val="4D4D4D"/>
                </a:solidFill>
              </a:rPr>
              <a:t> (А.А. Миролюбов)</a:t>
            </a:r>
          </a:p>
          <a:p>
            <a:pPr>
              <a:lnSpc>
                <a:spcPct val="80000"/>
              </a:lnSpc>
            </a:pPr>
            <a:endParaRPr lang="ru-RU" sz="28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4D4D4D"/>
                </a:solidFill>
              </a:rPr>
              <a:t>Монолог</a:t>
            </a:r>
            <a:r>
              <a:rPr lang="ru-RU" sz="2800" dirty="0" smtClean="0">
                <a:solidFill>
                  <a:srgbClr val="4D4D4D"/>
                </a:solidFill>
              </a:rPr>
              <a:t> является такой формой речи, когда ее выстраивает один человек, сам определяя структуру, композицию и языковые средства</a:t>
            </a:r>
          </a:p>
          <a:p>
            <a:pPr algn="r">
              <a:lnSpc>
                <a:spcPct val="80000"/>
              </a:lnSpc>
              <a:buNone/>
            </a:pPr>
            <a:r>
              <a:rPr lang="ru-RU" sz="2800" i="1" dirty="0" smtClean="0">
                <a:solidFill>
                  <a:srgbClr val="4D4D4D"/>
                </a:solidFill>
              </a:rPr>
              <a:t>(Г.В. Рогова)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solidFill>
                <a:srgbClr val="4D4D4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C:\Documents and Settings\bim\Рабочий стол\Titul_fon_web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700808"/>
            <a:ext cx="8172400" cy="515719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619672" y="332656"/>
            <a:ext cx="7113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7200800" cy="7159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 обучения</a:t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монологической речи: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187624" y="1628800"/>
            <a:ext cx="6934200" cy="468052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Научить: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выражать законченную мысль;</a:t>
            </a:r>
          </a:p>
          <a:p>
            <a:pPr>
              <a:lnSpc>
                <a:spcPct val="80000"/>
              </a:lnSpc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развертывать мысль;</a:t>
            </a:r>
          </a:p>
          <a:p>
            <a:pPr>
              <a:lnSpc>
                <a:spcPct val="80000"/>
              </a:lnSpc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рассуждать, сопоставлять и обобщать факты;</a:t>
            </a:r>
          </a:p>
          <a:p>
            <a:pPr>
              <a:lnSpc>
                <a:spcPct val="80000"/>
              </a:lnSpc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строить высказывание с соблюдением норм языка и особенностей избранного жанра.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60648"/>
            <a:ext cx="6934200" cy="7159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Разновидности монолога: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619672" y="1556792"/>
            <a:ext cx="6934200" cy="42672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цели: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обосновать мнение;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объяснить причину;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похвалить;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покритиковать;</a:t>
            </a:r>
          </a:p>
          <a:p>
            <a:pPr>
              <a:lnSpc>
                <a:spcPct val="80000"/>
              </a:lnSpc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виду: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лекция;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доклад;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презентация; 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приветственная речь;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рассказ;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т.д.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0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260648"/>
            <a:ext cx="576064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Принципы обучения </a:t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монологической речи: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844824"/>
            <a:ext cx="6934200" cy="4267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«путь сверху»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 текста к предложению</a:t>
            </a:r>
          </a:p>
          <a:p>
            <a:pPr>
              <a:lnSpc>
                <a:spcPct val="80000"/>
              </a:lnSpc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«путь снизу»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от предложения к тексту</a:t>
            </a:r>
          </a:p>
          <a:p>
            <a:pPr>
              <a:lnSpc>
                <a:spcPct val="80000"/>
              </a:lnSpc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188640"/>
            <a:ext cx="504056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Принципы обучения </a:t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монологической речи: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1628800"/>
            <a:ext cx="6934200" cy="4267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endParaRPr lang="ru-RU" dirty="0" smtClean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«путь сверху»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исходная единица текст-образец</a:t>
            </a:r>
          </a:p>
          <a:p>
            <a:pPr>
              <a:lnSpc>
                <a:spcPct val="80000"/>
              </a:lnSpc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Этапы: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«присвоение» содержательного плана текста</a:t>
            </a:r>
          </a:p>
          <a:p>
            <a:pPr>
              <a:lnSpc>
                <a:spcPct val="8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пересказ</a:t>
            </a:r>
          </a:p>
          <a:p>
            <a:pPr>
              <a:lnSpc>
                <a:spcPct val="80000"/>
              </a:lnSpc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изменение ситуативных условий</a:t>
            </a:r>
          </a:p>
          <a:p>
            <a:pPr>
              <a:lnSpc>
                <a:spcPct val="80000"/>
              </a:lnSpc>
              <a:buNone/>
            </a:pPr>
            <a:endParaRPr lang="ru-RU" sz="2800" dirty="0" smtClean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116632"/>
            <a:ext cx="4464496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Принципы обучения </a:t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монологической речи:</a:t>
            </a:r>
            <a:endParaRPr lang="en-US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484784"/>
            <a:ext cx="6934200" cy="496855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6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«путь снизу»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развертывание высказывания от элементарной единицы-предложения к законченному монологу</a:t>
            </a:r>
          </a:p>
          <a:p>
            <a:pPr>
              <a:lnSpc>
                <a:spcPct val="160000"/>
              </a:lnSpc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Этапы:</a:t>
            </a:r>
          </a:p>
          <a:p>
            <a:pPr>
              <a:lnSpc>
                <a:spcPct val="16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задания стимулирующие к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короткому высказыванию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 теме</a:t>
            </a:r>
          </a:p>
          <a:p>
            <a:pPr>
              <a:lnSpc>
                <a:spcPct val="16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Конкретизация 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уточнение сказанного</a:t>
            </a:r>
          </a:p>
          <a:p>
            <a:pPr>
              <a:lnSpc>
                <a:spcPct val="16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самостоятельное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развернутое высказывание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</a:pPr>
            <a:endParaRPr lang="ru-RU" sz="2800" dirty="0" smtClean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</a:pPr>
            <a:endParaRPr lang="ru-RU" sz="2400" dirty="0" smtClean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2101</TotalTime>
  <Words>678</Words>
  <Application>Microsoft Office PowerPoint</Application>
  <PresentationFormat>Экран (4:3)</PresentationFormat>
  <Paragraphs>199</Paragraphs>
  <Slides>40</Slides>
  <Notes>40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Солнцестояние</vt:lpstr>
      <vt:lpstr>Обучение монологической речи в начальной школе </vt:lpstr>
      <vt:lpstr>Слайд 2</vt:lpstr>
      <vt:lpstr>    «Проблема развития связной речи является одной из центральных задач школьного образования.»   </vt:lpstr>
      <vt:lpstr>Терминология</vt:lpstr>
      <vt:lpstr>Задачи обучения  монологической речи:</vt:lpstr>
      <vt:lpstr>Разновидности монолога:</vt:lpstr>
      <vt:lpstr>Принципы обучения  монологической речи:</vt:lpstr>
      <vt:lpstr>Принципы обучения  монологической речи:</vt:lpstr>
      <vt:lpstr>Принципы обучения  монологической речи:</vt:lpstr>
      <vt:lpstr>Условия для совершенствования  речевых навыков</vt:lpstr>
      <vt:lpstr>Параметры контроля</vt:lpstr>
      <vt:lpstr>Объекты контроля</vt:lpstr>
      <vt:lpstr>Объекты контроля</vt:lpstr>
      <vt:lpstr>Типы упражнений  (В.Л. Скалкин)</vt:lpstr>
      <vt:lpstr>Типы упражнений  (В.Л. Скалкин)</vt:lpstr>
      <vt:lpstr>Типы упражнений  (В.Л. Скалкин)</vt:lpstr>
      <vt:lpstr>Стереотип №1 </vt:lpstr>
      <vt:lpstr>Стереотип №2 </vt:lpstr>
      <vt:lpstr>Стереотип №3 </vt:lpstr>
      <vt:lpstr>Система приемов обучения говорению в УМК  «Happy English.ru»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Система приемов обучения говорению в УМК «Millie» </vt:lpstr>
      <vt:lpstr>Слайд 31</vt:lpstr>
      <vt:lpstr>Слайд 32</vt:lpstr>
      <vt:lpstr>Слайд 33</vt:lpstr>
      <vt:lpstr>Слайд 34</vt:lpstr>
      <vt:lpstr>Слайд 35</vt:lpstr>
      <vt:lpstr>Контроль в 4 классе</vt:lpstr>
      <vt:lpstr>Контроль в 4 классе</vt:lpstr>
      <vt:lpstr>Слайд 38</vt:lpstr>
      <vt:lpstr>https://www.englishteachers.ru/shop/category/66 </vt:lpstr>
      <vt:lpstr>Слайд 40</vt:lpstr>
    </vt:vector>
  </TitlesOfParts>
  <Company>TITUL PUBLISHERS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обучения монологической речи  (на примерах курсов “Enjoy English”, “Happy English.ru”, “Millie – New Millennium English” для 2-11 классов)</dc:title>
  <dc:creator>bim</dc:creator>
  <cp:lastModifiedBy>user</cp:lastModifiedBy>
  <cp:revision>147</cp:revision>
  <dcterms:created xsi:type="dcterms:W3CDTF">2014-09-17T06:52:10Z</dcterms:created>
  <dcterms:modified xsi:type="dcterms:W3CDTF">2018-07-25T21:02:09Z</dcterms:modified>
</cp:coreProperties>
</file>