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5" r:id="rId29"/>
    <p:sldId id="283" r:id="rId30"/>
    <p:sldId id="284"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Средний стиль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20"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en-US"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Образец подзаголовка</a:t>
            </a:r>
            <a:endParaRPr lang="ru-RU"/>
          </a:p>
        </p:txBody>
      </p:sp>
      <p:sp>
        <p:nvSpPr>
          <p:cNvPr id="4" name="Дата 3"/>
          <p:cNvSpPr>
            <a:spLocks noGrp="1"/>
          </p:cNvSpPr>
          <p:nvPr>
            <p:ph type="dt" sz="half" idx="10"/>
          </p:nvPr>
        </p:nvSpPr>
        <p:spPr/>
        <p:txBody>
          <a:body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172225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1361905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921204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932618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1040755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D20746D-92FC-2843-86CF-9B957AD3168F}" type="datetimeFigureOut">
              <a:rPr lang="ru-RU" smtClean="0"/>
              <a:t>25.08.18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12995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D20746D-92FC-2843-86CF-9B957AD3168F}" type="datetimeFigureOut">
              <a:rPr lang="ru-RU" smtClean="0"/>
              <a:t>25.08.18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220407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D20746D-92FC-2843-86CF-9B957AD3168F}" type="datetimeFigureOut">
              <a:rPr lang="ru-RU" smtClean="0"/>
              <a:t>25.08.18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2309188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D20746D-92FC-2843-86CF-9B957AD3168F}" type="datetimeFigureOut">
              <a:rPr lang="ru-RU" smtClean="0"/>
              <a:t>25.08.18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2954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D20746D-92FC-2843-86CF-9B957AD3168F}" type="datetimeFigureOut">
              <a:rPr lang="ru-RU" smtClean="0"/>
              <a:t>25.08.18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417881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D20746D-92FC-2843-86CF-9B957AD3168F}" type="datetimeFigureOut">
              <a:rPr lang="ru-RU" smtClean="0"/>
              <a:t>25.08.18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8E81AB-1AAB-BF43-A836-01101DEEF7DB}" type="slidenum">
              <a:rPr lang="ru-RU" smtClean="0"/>
              <a:t>‹#›</a:t>
            </a:fld>
            <a:endParaRPr lang="ru-RU"/>
          </a:p>
        </p:txBody>
      </p:sp>
    </p:spTree>
    <p:extLst>
      <p:ext uri="{BB962C8B-B14F-4D97-AF65-F5344CB8AC3E}">
        <p14:creationId xmlns:p14="http://schemas.microsoft.com/office/powerpoint/2010/main" val="33423541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0746D-92FC-2843-86CF-9B957AD3168F}" type="datetimeFigureOut">
              <a:rPr lang="ru-RU" smtClean="0"/>
              <a:t>25.08.18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8E81AB-1AAB-BF43-A836-01101DEEF7DB}" type="slidenum">
              <a:rPr lang="ru-RU" smtClean="0"/>
              <a:t>‹#›</a:t>
            </a:fld>
            <a:endParaRPr lang="ru-RU"/>
          </a:p>
        </p:txBody>
      </p:sp>
    </p:spTree>
    <p:extLst>
      <p:ext uri="{BB962C8B-B14F-4D97-AF65-F5344CB8AC3E}">
        <p14:creationId xmlns:p14="http://schemas.microsoft.com/office/powerpoint/2010/main" val="1460698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156302"/>
            <a:ext cx="7772400" cy="2305313"/>
          </a:xfrm>
        </p:spPr>
        <p:txBody>
          <a:bodyPr/>
          <a:lstStyle/>
          <a:p>
            <a:r>
              <a:rPr lang="en-US" dirty="0"/>
              <a:t>  </a:t>
            </a:r>
            <a:r>
              <a:rPr lang="ru-RU" dirty="0" smtClean="0"/>
              <a:t>ТИПИЧНЫЕ ТРУДНОСТИ В ОГЭ И КАК ИХ ПРЕОДОЛЕВАТЬ</a:t>
            </a:r>
            <a:endParaRPr lang="ru-RU" dirty="0"/>
          </a:p>
        </p:txBody>
      </p:sp>
      <p:sp>
        <p:nvSpPr>
          <p:cNvPr id="3" name="Подзаголовок 2"/>
          <p:cNvSpPr>
            <a:spLocks noGrp="1"/>
          </p:cNvSpPr>
          <p:nvPr>
            <p:ph type="subTitle" idx="1"/>
          </p:nvPr>
        </p:nvSpPr>
        <p:spPr>
          <a:xfrm>
            <a:off x="1371600" y="4599397"/>
            <a:ext cx="6400800" cy="1752600"/>
          </a:xfrm>
        </p:spPr>
        <p:txBody>
          <a:bodyPr/>
          <a:lstStyle/>
          <a:p>
            <a:r>
              <a:rPr lang="ru-RU" dirty="0" smtClean="0">
                <a:solidFill>
                  <a:srgbClr val="000000"/>
                </a:solidFill>
              </a:rPr>
              <a:t>Е.Ю. </a:t>
            </a:r>
            <a:r>
              <a:rPr lang="ru-RU" dirty="0" err="1" smtClean="0">
                <a:solidFill>
                  <a:srgbClr val="000000"/>
                </a:solidFill>
              </a:rPr>
              <a:t>Лихошерстов</a:t>
            </a:r>
            <a:endParaRPr lang="ru-RU" dirty="0" smtClean="0">
              <a:solidFill>
                <a:srgbClr val="000000"/>
              </a:solidFill>
            </a:endParaRPr>
          </a:p>
          <a:p>
            <a:r>
              <a:rPr lang="ru-RU" dirty="0" smtClean="0">
                <a:solidFill>
                  <a:srgbClr val="000000"/>
                </a:solidFill>
              </a:rPr>
              <a:t>2018 г. </a:t>
            </a:r>
            <a:endParaRPr lang="ru-RU" dirty="0">
              <a:solidFill>
                <a:srgbClr val="000000"/>
              </a:solidFill>
            </a:endParaRPr>
          </a:p>
        </p:txBody>
      </p:sp>
    </p:spTree>
    <p:extLst>
      <p:ext uri="{BB962C8B-B14F-4D97-AF65-F5344CB8AC3E}">
        <p14:creationId xmlns:p14="http://schemas.microsoft.com/office/powerpoint/2010/main" val="45610971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270338" y="814860"/>
            <a:ext cx="9710428" cy="5475123"/>
            <a:chOff x="-270338" y="165517"/>
            <a:chExt cx="9710428" cy="5475123"/>
          </a:xfrm>
        </p:grpSpPr>
        <p:pic>
          <p:nvPicPr>
            <p:cNvPr id="4" name="Содержимое 3" descr="пример чтения.pdf"/>
            <p:cNvPicPr>
              <a:picLocks noChangeAspect="1"/>
            </p:cNvPicPr>
            <p:nvPr/>
          </p:nvPicPr>
          <p:blipFill rotWithShape="1">
            <a:blip r:embed="rId2">
              <a:extLst>
                <a:ext uri="{28A0092B-C50C-407E-A947-70E740481C1C}">
                  <a14:useLocalDpi xmlns:a14="http://schemas.microsoft.com/office/drawing/2010/main" val="0"/>
                </a:ext>
              </a:extLst>
            </a:blip>
            <a:srcRect r="2179" b="65215"/>
            <a:stretch/>
          </p:blipFill>
          <p:spPr>
            <a:xfrm>
              <a:off x="-270338" y="165517"/>
              <a:ext cx="9710428" cy="5475123"/>
            </a:xfrm>
            <a:prstGeom prst="rect">
              <a:avLst/>
            </a:prstGeom>
            <a:ln>
              <a:noFill/>
            </a:ln>
          </p:spPr>
        </p:pic>
        <p:cxnSp>
          <p:nvCxnSpPr>
            <p:cNvPr id="6" name="Прямая соединительная линия 5"/>
            <p:cNvCxnSpPr/>
            <p:nvPr/>
          </p:nvCxnSpPr>
          <p:spPr>
            <a:xfrm>
              <a:off x="2328333" y="3217333"/>
              <a:ext cx="53975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Прямая соединительная линия 7"/>
            <p:cNvCxnSpPr/>
            <p:nvPr/>
          </p:nvCxnSpPr>
          <p:spPr>
            <a:xfrm>
              <a:off x="6383866" y="3522133"/>
              <a:ext cx="77046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a:off x="1892300" y="3795184"/>
              <a:ext cx="62653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a:off x="3597272" y="3795184"/>
              <a:ext cx="953559"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Прямая соединительная линия 10"/>
            <p:cNvCxnSpPr/>
            <p:nvPr/>
          </p:nvCxnSpPr>
          <p:spPr>
            <a:xfrm>
              <a:off x="5957357" y="5488516"/>
              <a:ext cx="97472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a:off x="1373716" y="4057651"/>
              <a:ext cx="53975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a:off x="3327397" y="4650316"/>
              <a:ext cx="53975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3"/>
            <p:cNvCxnSpPr/>
            <p:nvPr/>
          </p:nvCxnSpPr>
          <p:spPr>
            <a:xfrm>
              <a:off x="3244844" y="5190065"/>
              <a:ext cx="77576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4" name="Название 1"/>
          <p:cNvSpPr>
            <a:spLocks noGrp="1"/>
          </p:cNvSpPr>
          <p:nvPr>
            <p:ph type="title"/>
          </p:nvPr>
        </p:nvSpPr>
        <p:spPr>
          <a:xfrm>
            <a:off x="457200" y="0"/>
            <a:ext cx="8229600" cy="1721519"/>
          </a:xfrm>
        </p:spPr>
        <p:txBody>
          <a:bodyPr>
            <a:normAutofit/>
          </a:bodyPr>
          <a:lstStyle/>
          <a:p>
            <a:r>
              <a:rPr lang="ru-RU" dirty="0" smtClean="0"/>
              <a:t>Примеры ошибок</a:t>
            </a:r>
            <a:endParaRPr lang="ru-RU" dirty="0"/>
          </a:p>
        </p:txBody>
      </p:sp>
    </p:spTree>
    <p:extLst>
      <p:ext uri="{BB962C8B-B14F-4D97-AF65-F5344CB8AC3E}">
        <p14:creationId xmlns:p14="http://schemas.microsoft.com/office/powerpoint/2010/main" val="1557169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422771"/>
            <a:ext cx="8229600" cy="1143000"/>
          </a:xfrm>
        </p:spPr>
        <p:txBody>
          <a:bodyPr>
            <a:normAutofit fontScale="90000"/>
          </a:bodyPr>
          <a:lstStyle/>
          <a:p>
            <a:r>
              <a:rPr lang="ru-RU" b="1" dirty="0" smtClean="0"/>
              <a:t>Варианты преодоления трудностей</a:t>
            </a:r>
            <a:endParaRPr lang="ru-RU" b="1" dirty="0"/>
          </a:p>
        </p:txBody>
      </p:sp>
      <p:sp>
        <p:nvSpPr>
          <p:cNvPr id="4" name="Прямоугольник 3"/>
          <p:cNvSpPr/>
          <p:nvPr/>
        </p:nvSpPr>
        <p:spPr>
          <a:xfrm>
            <a:off x="457200" y="1622619"/>
            <a:ext cx="7685356" cy="5262979"/>
          </a:xfrm>
          <a:prstGeom prst="rect">
            <a:avLst/>
          </a:prstGeom>
        </p:spPr>
        <p:txBody>
          <a:bodyPr wrap="square">
            <a:spAutoFit/>
          </a:bodyPr>
          <a:lstStyle/>
          <a:p>
            <a:r>
              <a:rPr lang="en-US" sz="2400" dirty="0" smtClean="0"/>
              <a:t>1</a:t>
            </a:r>
            <a:r>
              <a:rPr lang="en-US" dirty="0" smtClean="0"/>
              <a:t>. </a:t>
            </a:r>
            <a:r>
              <a:rPr lang="ru-RU" sz="2400" dirty="0" smtClean="0"/>
              <a:t>Табличка – памятка. </a:t>
            </a:r>
            <a:r>
              <a:rPr lang="ru-RU" sz="2400" i="1" u="sng" dirty="0" smtClean="0"/>
              <a:t>Цель</a:t>
            </a:r>
            <a:r>
              <a:rPr lang="ru-RU" sz="2400" dirty="0"/>
              <a:t>:</a:t>
            </a:r>
            <a:r>
              <a:rPr lang="en-US" sz="2400" i="1" dirty="0" smtClean="0"/>
              <a:t> </a:t>
            </a:r>
            <a:r>
              <a:rPr lang="ru-RU" sz="2400" dirty="0" smtClean="0"/>
              <a:t>закрепление звуков</a:t>
            </a:r>
            <a:r>
              <a:rPr lang="ru-RU" sz="2400" dirty="0"/>
              <a:t>;</a:t>
            </a:r>
            <a:endParaRPr lang="en-US" sz="2400" dirty="0" smtClean="0"/>
          </a:p>
          <a:p>
            <a:endParaRPr lang="ru-RU" sz="2400" i="1" dirty="0" smtClean="0"/>
          </a:p>
          <a:p>
            <a:r>
              <a:rPr lang="en-US" sz="2400" dirty="0" smtClean="0"/>
              <a:t>2. </a:t>
            </a:r>
            <a:r>
              <a:rPr lang="ru-RU" sz="2400" dirty="0" smtClean="0"/>
              <a:t>«</a:t>
            </a:r>
            <a:r>
              <a:rPr lang="en-US" sz="2400" dirty="0" smtClean="0"/>
              <a:t>PERSONIFICATION</a:t>
            </a:r>
            <a:r>
              <a:rPr lang="ru-RU" sz="2400" dirty="0" smtClean="0"/>
              <a:t>» </a:t>
            </a:r>
            <a:r>
              <a:rPr lang="ru-RU" sz="2400" i="1" u="sng" dirty="0" smtClean="0"/>
              <a:t>Цель</a:t>
            </a:r>
            <a:r>
              <a:rPr lang="ru-RU" sz="2400" dirty="0" smtClean="0"/>
              <a:t>: </a:t>
            </a:r>
            <a:r>
              <a:rPr lang="ru-RU" sz="2400" dirty="0" err="1" smtClean="0"/>
              <a:t>отрабатывание</a:t>
            </a:r>
            <a:r>
              <a:rPr lang="ru-RU" sz="2400" dirty="0" smtClean="0"/>
              <a:t> произношения;</a:t>
            </a:r>
            <a:endParaRPr lang="en-US" sz="2400" dirty="0" smtClean="0"/>
          </a:p>
          <a:p>
            <a:endParaRPr lang="ru-RU" sz="2400" dirty="0" smtClean="0"/>
          </a:p>
          <a:p>
            <a:r>
              <a:rPr lang="en-US" sz="2400" dirty="0" smtClean="0"/>
              <a:t>3. Tongue twisters</a:t>
            </a:r>
            <a:r>
              <a:rPr lang="en-US" sz="2400" dirty="0"/>
              <a:t> </a:t>
            </a:r>
            <a:r>
              <a:rPr lang="en-US" sz="2400" dirty="0" smtClean="0"/>
              <a:t>(</a:t>
            </a:r>
            <a:r>
              <a:rPr lang="ru-RU" sz="2400" dirty="0" smtClean="0"/>
              <a:t>скороговорки)</a:t>
            </a:r>
            <a:r>
              <a:rPr lang="en-US" sz="2400" dirty="0" smtClean="0"/>
              <a:t>. </a:t>
            </a:r>
            <a:r>
              <a:rPr lang="ru-RU" sz="2400" i="1" u="sng" dirty="0" smtClean="0"/>
              <a:t>Цель</a:t>
            </a:r>
            <a:r>
              <a:rPr lang="ru-RU" sz="2400" dirty="0" smtClean="0"/>
              <a:t>: </a:t>
            </a:r>
            <a:r>
              <a:rPr lang="ru-RU" sz="2400" dirty="0" err="1"/>
              <a:t>о</a:t>
            </a:r>
            <a:r>
              <a:rPr lang="ru-RU" sz="2400" dirty="0" err="1" smtClean="0"/>
              <a:t>трабатывание</a:t>
            </a:r>
            <a:r>
              <a:rPr lang="ru-RU" sz="2400" dirty="0" smtClean="0"/>
              <a:t> произношения и беглого темпа речи;</a:t>
            </a:r>
            <a:endParaRPr lang="en-US" sz="2400" dirty="0" smtClean="0"/>
          </a:p>
          <a:p>
            <a:endParaRPr lang="ru-RU" sz="2400" dirty="0" smtClean="0"/>
          </a:p>
          <a:p>
            <a:r>
              <a:rPr lang="en-US" sz="2400" dirty="0" smtClean="0"/>
              <a:t>4. Rhyme Ping-Pong (</a:t>
            </a:r>
            <a:r>
              <a:rPr lang="ru-RU" sz="2400" dirty="0" smtClean="0"/>
              <a:t>рифмованный </a:t>
            </a:r>
            <a:r>
              <a:rPr lang="ru-RU" sz="2400" dirty="0" err="1" smtClean="0"/>
              <a:t>Пинг</a:t>
            </a:r>
            <a:r>
              <a:rPr lang="ru-RU" sz="2400" dirty="0" smtClean="0"/>
              <a:t>- </a:t>
            </a:r>
            <a:r>
              <a:rPr lang="ru-RU" sz="2400" dirty="0" err="1" smtClean="0"/>
              <a:t>Понг</a:t>
            </a:r>
            <a:r>
              <a:rPr lang="ru-RU" sz="2400" dirty="0" smtClean="0"/>
              <a:t>)  </a:t>
            </a:r>
            <a:r>
              <a:rPr lang="ru-RU" sz="2400" i="1" u="sng" dirty="0" smtClean="0"/>
              <a:t>Цель</a:t>
            </a:r>
            <a:r>
              <a:rPr lang="ru-RU" sz="2400" dirty="0" smtClean="0"/>
              <a:t>: практика произношения</a:t>
            </a:r>
            <a:r>
              <a:rPr lang="en-US" sz="2400" dirty="0" smtClean="0"/>
              <a:t>;</a:t>
            </a:r>
          </a:p>
          <a:p>
            <a:endParaRPr lang="en-US" sz="2400" dirty="0"/>
          </a:p>
          <a:p>
            <a:r>
              <a:rPr lang="en-US" sz="2400" dirty="0" smtClean="0"/>
              <a:t>5. </a:t>
            </a:r>
            <a:r>
              <a:rPr lang="ru-RU" sz="2400" dirty="0" smtClean="0"/>
              <a:t>«</a:t>
            </a:r>
            <a:r>
              <a:rPr lang="en-US" sz="2400" dirty="0" smtClean="0"/>
              <a:t>Conductor</a:t>
            </a:r>
            <a:r>
              <a:rPr lang="ru-RU" sz="2400" dirty="0" smtClean="0"/>
              <a:t>» (дирижер). </a:t>
            </a:r>
            <a:r>
              <a:rPr lang="ru-RU" sz="2400" i="1" dirty="0" smtClean="0"/>
              <a:t>Цель:</a:t>
            </a:r>
            <a:r>
              <a:rPr lang="ru-RU" sz="2400" dirty="0" smtClean="0"/>
              <a:t> </a:t>
            </a:r>
            <a:r>
              <a:rPr lang="ru-RU" sz="2400" dirty="0" err="1" smtClean="0"/>
              <a:t>отрабатывание</a:t>
            </a:r>
            <a:r>
              <a:rPr lang="ru-RU" sz="2400" dirty="0" smtClean="0"/>
              <a:t> произношения и беглого темпа чтения.</a:t>
            </a:r>
            <a:endParaRPr lang="en-US" sz="2400" dirty="0" smtClean="0"/>
          </a:p>
          <a:p>
            <a:r>
              <a:rPr lang="ru-RU" sz="2400" dirty="0" smtClean="0"/>
              <a:t>                              </a:t>
            </a:r>
          </a:p>
        </p:txBody>
      </p:sp>
    </p:spTree>
    <p:extLst>
      <p:ext uri="{BB962C8B-B14F-4D97-AF65-F5344CB8AC3E}">
        <p14:creationId xmlns:p14="http://schemas.microsoft.com/office/powerpoint/2010/main" val="26131992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Табличка-памятка</a:t>
            </a:r>
            <a:endParaRPr lang="ru-RU" dirty="0"/>
          </a:p>
        </p:txBody>
      </p:sp>
      <p:sp>
        <p:nvSpPr>
          <p:cNvPr id="4" name="Содержимое 2"/>
          <p:cNvSpPr>
            <a:spLocks noGrp="1"/>
          </p:cNvSpPr>
          <p:nvPr>
            <p:ph idx="1"/>
          </p:nvPr>
        </p:nvSpPr>
        <p:spPr>
          <a:xfrm>
            <a:off x="457200" y="1600200"/>
            <a:ext cx="8229600" cy="4525963"/>
          </a:xfrm>
        </p:spPr>
        <p:txBody>
          <a:bodyPr numCol="2">
            <a:normAutofit fontScale="77500" lnSpcReduction="20000"/>
          </a:bodyPr>
          <a:lstStyle/>
          <a:p>
            <a:pPr marL="0" indent="0">
              <a:buNone/>
            </a:pPr>
            <a:r>
              <a:rPr lang="ru-RU" dirty="0"/>
              <a:t>Буквосочетание</a:t>
            </a:r>
          </a:p>
          <a:p>
            <a:r>
              <a:rPr lang="en-US" dirty="0" smtClean="0"/>
              <a:t>S</a:t>
            </a:r>
            <a:r>
              <a:rPr lang="ru-RU" dirty="0" err="1" smtClean="0"/>
              <a:t>h</a:t>
            </a:r>
            <a:endParaRPr lang="ru-RU" dirty="0"/>
          </a:p>
          <a:p>
            <a:r>
              <a:rPr lang="en-US" dirty="0" smtClean="0"/>
              <a:t>C</a:t>
            </a:r>
            <a:r>
              <a:rPr lang="ru-RU" dirty="0" err="1" smtClean="0"/>
              <a:t>h</a:t>
            </a:r>
            <a:endParaRPr lang="ru-RU" dirty="0"/>
          </a:p>
          <a:p>
            <a:r>
              <a:rPr lang="en-US" dirty="0" smtClean="0"/>
              <a:t>T</a:t>
            </a:r>
            <a:r>
              <a:rPr lang="ru-RU" dirty="0" err="1" smtClean="0"/>
              <a:t>ch</a:t>
            </a:r>
            <a:endParaRPr lang="ru-RU" dirty="0"/>
          </a:p>
          <a:p>
            <a:r>
              <a:rPr lang="en-US" dirty="0" smtClean="0"/>
              <a:t>C</a:t>
            </a:r>
            <a:r>
              <a:rPr lang="ru-RU" dirty="0" err="1" smtClean="0"/>
              <a:t>k</a:t>
            </a:r>
            <a:endParaRPr lang="ru-RU" dirty="0"/>
          </a:p>
          <a:p>
            <a:r>
              <a:rPr lang="en-US" dirty="0" smtClean="0"/>
              <a:t>T</a:t>
            </a:r>
            <a:r>
              <a:rPr lang="ru-RU" dirty="0" err="1" smtClean="0"/>
              <a:t>h</a:t>
            </a:r>
            <a:endParaRPr lang="ru-RU" dirty="0"/>
          </a:p>
          <a:p>
            <a:r>
              <a:rPr lang="en-US" dirty="0" smtClean="0"/>
              <a:t>W</a:t>
            </a:r>
            <a:r>
              <a:rPr lang="ru-RU" dirty="0" err="1" smtClean="0"/>
              <a:t>h</a:t>
            </a:r>
            <a:endParaRPr lang="ru-RU" dirty="0"/>
          </a:p>
          <a:p>
            <a:r>
              <a:rPr lang="en-US" dirty="0" smtClean="0"/>
              <a:t>N</a:t>
            </a:r>
            <a:r>
              <a:rPr lang="ru-RU" dirty="0" err="1" smtClean="0"/>
              <a:t>g</a:t>
            </a:r>
            <a:endParaRPr lang="ru-RU" dirty="0"/>
          </a:p>
          <a:p>
            <a:r>
              <a:rPr lang="en-US" dirty="0" smtClean="0"/>
              <a:t>W</a:t>
            </a:r>
            <a:r>
              <a:rPr lang="ru-RU" dirty="0" err="1" smtClean="0"/>
              <a:t>r</a:t>
            </a:r>
            <a:endParaRPr lang="ru-RU" dirty="0"/>
          </a:p>
          <a:p>
            <a:r>
              <a:rPr lang="en-US" dirty="0" smtClean="0"/>
              <a:t>K</a:t>
            </a:r>
            <a:r>
              <a:rPr lang="ru-RU" dirty="0" err="1" smtClean="0"/>
              <a:t>n</a:t>
            </a:r>
            <a:endParaRPr lang="ru-RU" dirty="0"/>
          </a:p>
          <a:p>
            <a:pPr marL="0" indent="0">
              <a:buNone/>
            </a:pPr>
            <a:endParaRPr lang="en-US" dirty="0" smtClean="0"/>
          </a:p>
          <a:p>
            <a:pPr marL="0" indent="0">
              <a:buNone/>
            </a:pPr>
            <a:r>
              <a:rPr lang="ru-RU" dirty="0" smtClean="0"/>
              <a:t>Примеры</a:t>
            </a:r>
            <a:endParaRPr lang="ru-RU" dirty="0"/>
          </a:p>
          <a:p>
            <a:r>
              <a:rPr lang="en-US" dirty="0" smtClean="0"/>
              <a:t>She</a:t>
            </a:r>
          </a:p>
          <a:p>
            <a:r>
              <a:rPr lang="en-US" dirty="0" smtClean="0"/>
              <a:t>Cheese</a:t>
            </a:r>
          </a:p>
          <a:p>
            <a:r>
              <a:rPr lang="en-US" dirty="0" smtClean="0"/>
              <a:t>Watch</a:t>
            </a:r>
          </a:p>
          <a:p>
            <a:r>
              <a:rPr lang="en-US" dirty="0" smtClean="0"/>
              <a:t>Sock</a:t>
            </a:r>
          </a:p>
          <a:p>
            <a:r>
              <a:rPr lang="en-US" dirty="0" smtClean="0"/>
              <a:t>Think/This</a:t>
            </a:r>
          </a:p>
          <a:p>
            <a:r>
              <a:rPr lang="en-US" dirty="0" smtClean="0"/>
              <a:t>What/Who</a:t>
            </a:r>
          </a:p>
          <a:p>
            <a:r>
              <a:rPr lang="en-US" dirty="0" smtClean="0"/>
              <a:t>Sing</a:t>
            </a:r>
          </a:p>
          <a:p>
            <a:r>
              <a:rPr lang="en-US" dirty="0" smtClean="0"/>
              <a:t>Wrong</a:t>
            </a:r>
          </a:p>
          <a:p>
            <a:r>
              <a:rPr lang="en-US" dirty="0" smtClean="0"/>
              <a:t>Knock</a:t>
            </a:r>
          </a:p>
          <a:p>
            <a:endParaRPr lang="ru-RU" dirty="0"/>
          </a:p>
        </p:txBody>
      </p:sp>
    </p:spTree>
    <p:extLst>
      <p:ext uri="{BB962C8B-B14F-4D97-AF65-F5344CB8AC3E}">
        <p14:creationId xmlns:p14="http://schemas.microsoft.com/office/powerpoint/2010/main" val="1894455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801838" y="0"/>
            <a:ext cx="8229600" cy="1143000"/>
          </a:xfrm>
        </p:spPr>
        <p:txBody>
          <a:bodyPr/>
          <a:lstStyle/>
          <a:p>
            <a:r>
              <a:rPr lang="en-US" dirty="0" smtClean="0"/>
              <a:t>PERSONIFICATION </a:t>
            </a:r>
            <a:endParaRPr lang="ru-RU" dirty="0"/>
          </a:p>
        </p:txBody>
      </p:sp>
      <p:sp>
        <p:nvSpPr>
          <p:cNvPr id="3" name="Содержимое 2"/>
          <p:cNvSpPr>
            <a:spLocks noGrp="1"/>
          </p:cNvSpPr>
          <p:nvPr>
            <p:ph idx="1"/>
          </p:nvPr>
        </p:nvSpPr>
        <p:spPr>
          <a:xfrm>
            <a:off x="457200" y="933696"/>
            <a:ext cx="8229600" cy="5924304"/>
          </a:xfrm>
        </p:spPr>
        <p:txBody>
          <a:bodyPr>
            <a:normAutofit fontScale="85000" lnSpcReduction="20000"/>
          </a:bodyPr>
          <a:lstStyle/>
          <a:p>
            <a:r>
              <a:rPr lang="en-US" b="1" dirty="0" smtClean="0">
                <a:solidFill>
                  <a:schemeClr val="bg1">
                    <a:lumMod val="85000"/>
                  </a:schemeClr>
                </a:solidFill>
              </a:rPr>
              <a:t>P</a:t>
            </a:r>
            <a:r>
              <a:rPr lang="en-US" dirty="0" smtClean="0"/>
              <a:t>ersonification</a:t>
            </a:r>
          </a:p>
          <a:p>
            <a:r>
              <a:rPr lang="en-US" dirty="0" smtClean="0">
                <a:solidFill>
                  <a:schemeClr val="bg1">
                    <a:lumMod val="85000"/>
                  </a:schemeClr>
                </a:solidFill>
              </a:rPr>
              <a:t>Pe</a:t>
            </a:r>
            <a:r>
              <a:rPr lang="en-US" dirty="0" smtClean="0"/>
              <a:t>rsonification</a:t>
            </a:r>
          </a:p>
          <a:p>
            <a:r>
              <a:rPr lang="en-US" dirty="0" smtClean="0">
                <a:solidFill>
                  <a:srgbClr val="D9D9D9"/>
                </a:solidFill>
              </a:rPr>
              <a:t>Per</a:t>
            </a:r>
            <a:r>
              <a:rPr lang="en-US" dirty="0" smtClean="0"/>
              <a:t>sonification</a:t>
            </a:r>
          </a:p>
          <a:p>
            <a:r>
              <a:rPr lang="en-US" dirty="0" smtClean="0">
                <a:solidFill>
                  <a:srgbClr val="D9D9D9"/>
                </a:solidFill>
              </a:rPr>
              <a:t>Pers</a:t>
            </a:r>
            <a:r>
              <a:rPr lang="en-US" dirty="0" smtClean="0"/>
              <a:t>onification</a:t>
            </a:r>
          </a:p>
          <a:p>
            <a:r>
              <a:rPr lang="en-US" dirty="0" smtClean="0">
                <a:solidFill>
                  <a:srgbClr val="D9D9D9"/>
                </a:solidFill>
              </a:rPr>
              <a:t>Perso</a:t>
            </a:r>
            <a:r>
              <a:rPr lang="en-US" dirty="0" smtClean="0"/>
              <a:t>nification</a:t>
            </a:r>
          </a:p>
          <a:p>
            <a:r>
              <a:rPr lang="en-US" dirty="0" smtClean="0">
                <a:solidFill>
                  <a:srgbClr val="D9D9D9"/>
                </a:solidFill>
              </a:rPr>
              <a:t>Person</a:t>
            </a:r>
            <a:r>
              <a:rPr lang="en-US" dirty="0" smtClean="0"/>
              <a:t>ification</a:t>
            </a:r>
          </a:p>
          <a:p>
            <a:r>
              <a:rPr lang="en-US" dirty="0" smtClean="0">
                <a:solidFill>
                  <a:srgbClr val="D9D9D9"/>
                </a:solidFill>
              </a:rPr>
              <a:t>Personi</a:t>
            </a:r>
            <a:r>
              <a:rPr lang="en-US" dirty="0" smtClean="0"/>
              <a:t>fication</a:t>
            </a:r>
          </a:p>
          <a:p>
            <a:r>
              <a:rPr lang="en-US" dirty="0" smtClean="0">
                <a:solidFill>
                  <a:srgbClr val="D9D9D9"/>
                </a:solidFill>
              </a:rPr>
              <a:t>Personif</a:t>
            </a:r>
            <a:r>
              <a:rPr lang="en-US" dirty="0" smtClean="0"/>
              <a:t>ication</a:t>
            </a:r>
          </a:p>
          <a:p>
            <a:r>
              <a:rPr lang="en-US" dirty="0" smtClean="0">
                <a:solidFill>
                  <a:srgbClr val="D9D9D9"/>
                </a:solidFill>
              </a:rPr>
              <a:t>Personifi</a:t>
            </a:r>
            <a:r>
              <a:rPr lang="en-US" dirty="0" smtClean="0"/>
              <a:t>cation</a:t>
            </a:r>
          </a:p>
          <a:p>
            <a:r>
              <a:rPr lang="en-US" dirty="0" smtClean="0">
                <a:solidFill>
                  <a:srgbClr val="D9D9D9"/>
                </a:solidFill>
              </a:rPr>
              <a:t>Personific</a:t>
            </a:r>
            <a:r>
              <a:rPr lang="en-US" dirty="0" smtClean="0"/>
              <a:t>ation</a:t>
            </a:r>
          </a:p>
          <a:p>
            <a:r>
              <a:rPr lang="en-US" dirty="0" smtClean="0">
                <a:solidFill>
                  <a:srgbClr val="D9D9D9"/>
                </a:solidFill>
              </a:rPr>
              <a:t>Personifica</a:t>
            </a:r>
            <a:r>
              <a:rPr lang="en-US" dirty="0" smtClean="0"/>
              <a:t>tion</a:t>
            </a:r>
          </a:p>
          <a:p>
            <a:r>
              <a:rPr lang="en-US" dirty="0" smtClean="0">
                <a:solidFill>
                  <a:srgbClr val="D9D9D9"/>
                </a:solidFill>
              </a:rPr>
              <a:t>Personificat</a:t>
            </a:r>
            <a:r>
              <a:rPr lang="en-US" dirty="0" smtClean="0"/>
              <a:t>ion</a:t>
            </a:r>
          </a:p>
          <a:p>
            <a:r>
              <a:rPr lang="en-US" dirty="0" smtClean="0">
                <a:solidFill>
                  <a:srgbClr val="D9D9D9"/>
                </a:solidFill>
              </a:rPr>
              <a:t>Personificati</a:t>
            </a:r>
            <a:r>
              <a:rPr lang="en-US" dirty="0" smtClean="0"/>
              <a:t>on</a:t>
            </a:r>
          </a:p>
          <a:p>
            <a:r>
              <a:rPr lang="en-US" dirty="0" smtClean="0">
                <a:solidFill>
                  <a:srgbClr val="D9D9D9"/>
                </a:solidFill>
              </a:rPr>
              <a:t>Personificatio</a:t>
            </a:r>
            <a:r>
              <a:rPr lang="en-US" dirty="0" smtClean="0"/>
              <a:t>n</a:t>
            </a:r>
          </a:p>
          <a:p>
            <a:endParaRPr lang="ru-RU" dirty="0"/>
          </a:p>
        </p:txBody>
      </p:sp>
    </p:spTree>
    <p:extLst>
      <p:ext uri="{BB962C8B-B14F-4D97-AF65-F5344CB8AC3E}">
        <p14:creationId xmlns:p14="http://schemas.microsoft.com/office/powerpoint/2010/main" val="6349879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539221"/>
            <a:ext cx="8229600" cy="1143000"/>
          </a:xfrm>
        </p:spPr>
        <p:txBody>
          <a:bodyPr/>
          <a:lstStyle/>
          <a:p>
            <a:r>
              <a:rPr lang="en-US" b="1" dirty="0" smtClean="0"/>
              <a:t>Tongue Twisters</a:t>
            </a:r>
            <a:endParaRPr lang="ru-RU" b="1" dirty="0"/>
          </a:p>
        </p:txBody>
      </p:sp>
      <p:sp>
        <p:nvSpPr>
          <p:cNvPr id="4" name="TextBox 3"/>
          <p:cNvSpPr txBox="1"/>
          <p:nvPr/>
        </p:nvSpPr>
        <p:spPr>
          <a:xfrm>
            <a:off x="793751" y="2169583"/>
            <a:ext cx="7122584" cy="2308324"/>
          </a:xfrm>
          <a:prstGeom prst="rect">
            <a:avLst/>
          </a:prstGeom>
          <a:noFill/>
        </p:spPr>
        <p:txBody>
          <a:bodyPr wrap="square" rtlCol="0">
            <a:spAutoFit/>
          </a:bodyPr>
          <a:lstStyle/>
          <a:p>
            <a:pPr marL="285750" indent="-285750">
              <a:buFontTx/>
              <a:buChar char="-"/>
            </a:pPr>
            <a:r>
              <a:rPr lang="en-US" sz="2400" dirty="0" smtClean="0"/>
              <a:t>She sells sea-shells by the seashore.</a:t>
            </a:r>
          </a:p>
          <a:p>
            <a:pPr marL="285750" indent="-285750">
              <a:buFontTx/>
              <a:buChar char="-"/>
            </a:pPr>
            <a:r>
              <a:rPr lang="en-US" sz="2400" dirty="0" smtClean="0"/>
              <a:t>Red leather, yellow leather.</a:t>
            </a:r>
          </a:p>
          <a:p>
            <a:pPr marL="285750" indent="-285750">
              <a:buFontTx/>
              <a:buChar char="-"/>
            </a:pPr>
            <a:r>
              <a:rPr lang="en-US" sz="2400" dirty="0" smtClean="0"/>
              <a:t>Thirty thousand feathers on a thirsty thrush’s throat.</a:t>
            </a:r>
          </a:p>
          <a:p>
            <a:pPr marL="285750" indent="-285750">
              <a:buFontTx/>
              <a:buChar char="-"/>
            </a:pPr>
            <a:r>
              <a:rPr lang="en-US" sz="2400" dirty="0" smtClean="0"/>
              <a:t>Peter Piper picked a peck of pickled peppers.</a:t>
            </a:r>
          </a:p>
          <a:p>
            <a:pPr marL="285750" indent="-285750">
              <a:buFontTx/>
              <a:buChar char="-"/>
            </a:pPr>
            <a:r>
              <a:rPr lang="en-US" sz="2400" dirty="0" smtClean="0"/>
              <a:t>Around the rugged rocks the ragged rascal ran.</a:t>
            </a:r>
          </a:p>
          <a:p>
            <a:r>
              <a:rPr lang="en-US" sz="2400" dirty="0" smtClean="0"/>
              <a:t>-   The </a:t>
            </a:r>
            <a:r>
              <a:rPr lang="en-US" sz="2400" dirty="0" err="1" smtClean="0"/>
              <a:t>Leith</a:t>
            </a:r>
            <a:r>
              <a:rPr lang="en-US" sz="2400" dirty="0" smtClean="0"/>
              <a:t> police dismisses us.</a:t>
            </a:r>
            <a:endParaRPr lang="ru-RU" sz="2400" dirty="0"/>
          </a:p>
        </p:txBody>
      </p:sp>
    </p:spTree>
    <p:extLst>
      <p:ext uri="{BB962C8B-B14F-4D97-AF65-F5344CB8AC3E}">
        <p14:creationId xmlns:p14="http://schemas.microsoft.com/office/powerpoint/2010/main" val="2709450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b="1" dirty="0" smtClean="0"/>
              <a:t>Rhyme Ping-Pong</a:t>
            </a:r>
            <a:endParaRPr lang="ru-RU" b="1" dirty="0"/>
          </a:p>
        </p:txBody>
      </p:sp>
      <p:sp>
        <p:nvSpPr>
          <p:cNvPr id="3" name="Содержимое 2"/>
          <p:cNvSpPr>
            <a:spLocks noGrp="1"/>
          </p:cNvSpPr>
          <p:nvPr>
            <p:ph idx="1"/>
          </p:nvPr>
        </p:nvSpPr>
        <p:spPr/>
        <p:txBody>
          <a:bodyPr/>
          <a:lstStyle/>
          <a:p>
            <a:r>
              <a:rPr lang="en-US" dirty="0" smtClean="0"/>
              <a:t>Student 1: </a:t>
            </a:r>
            <a:r>
              <a:rPr lang="en-US" i="1" dirty="0" smtClean="0"/>
              <a:t>dog </a:t>
            </a:r>
          </a:p>
          <a:p>
            <a:r>
              <a:rPr lang="en-US" dirty="0" smtClean="0"/>
              <a:t>Student 1: </a:t>
            </a:r>
            <a:r>
              <a:rPr lang="en-US" i="1" dirty="0" smtClean="0"/>
              <a:t>call</a:t>
            </a:r>
          </a:p>
          <a:p>
            <a:r>
              <a:rPr lang="en-US" dirty="0" smtClean="0"/>
              <a:t>Student 1: </a:t>
            </a:r>
            <a:r>
              <a:rPr lang="en-US" i="1" dirty="0" smtClean="0"/>
              <a:t>mop</a:t>
            </a:r>
          </a:p>
          <a:p>
            <a:r>
              <a:rPr lang="en-US" dirty="0" smtClean="0"/>
              <a:t>Teacher 1: </a:t>
            </a:r>
            <a:r>
              <a:rPr lang="en-US" i="1" dirty="0" smtClean="0"/>
              <a:t>light</a:t>
            </a:r>
          </a:p>
          <a:p>
            <a:r>
              <a:rPr lang="en-US" dirty="0" smtClean="0"/>
              <a:t>Teacher 1: </a:t>
            </a:r>
            <a:r>
              <a:rPr lang="en-US" i="1" dirty="0" smtClean="0"/>
              <a:t>dry </a:t>
            </a:r>
          </a:p>
          <a:p>
            <a:r>
              <a:rPr lang="en-US" dirty="0" smtClean="0"/>
              <a:t>Teacher 1: </a:t>
            </a:r>
            <a:r>
              <a:rPr lang="en-US" i="1" dirty="0" smtClean="0"/>
              <a:t>lizard</a:t>
            </a:r>
            <a:endParaRPr lang="en-US" dirty="0" smtClean="0"/>
          </a:p>
          <a:p>
            <a:pPr marL="0" indent="0">
              <a:buNone/>
            </a:pPr>
            <a:endParaRPr lang="ru-RU" dirty="0"/>
          </a:p>
        </p:txBody>
      </p:sp>
      <p:cxnSp>
        <p:nvCxnSpPr>
          <p:cNvPr id="5" name="Прямая со стрелкой 4"/>
          <p:cNvCxnSpPr/>
          <p:nvPr/>
        </p:nvCxnSpPr>
        <p:spPr>
          <a:xfrm>
            <a:off x="3517027" y="1975712"/>
            <a:ext cx="10312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678515" y="1600200"/>
            <a:ext cx="2705062" cy="584776"/>
          </a:xfrm>
          <a:prstGeom prst="rect">
            <a:avLst/>
          </a:prstGeom>
          <a:noFill/>
        </p:spPr>
        <p:txBody>
          <a:bodyPr wrap="none" rtlCol="0">
            <a:spAutoFit/>
          </a:bodyPr>
          <a:lstStyle/>
          <a:p>
            <a:pPr lvl="0">
              <a:spcBef>
                <a:spcPct val="20000"/>
              </a:spcBef>
            </a:pPr>
            <a:r>
              <a:rPr lang="en-US" sz="3200" dirty="0">
                <a:solidFill>
                  <a:prstClr val="black"/>
                </a:solidFill>
              </a:rPr>
              <a:t>Student 2: </a:t>
            </a:r>
            <a:r>
              <a:rPr lang="en-US" sz="3200" i="1" dirty="0" smtClean="0">
                <a:solidFill>
                  <a:prstClr val="black"/>
                </a:solidFill>
              </a:rPr>
              <a:t>log;</a:t>
            </a:r>
          </a:p>
        </p:txBody>
      </p:sp>
      <p:cxnSp>
        <p:nvCxnSpPr>
          <p:cNvPr id="9" name="Прямая со стрелкой 8"/>
          <p:cNvCxnSpPr/>
          <p:nvPr/>
        </p:nvCxnSpPr>
        <p:spPr>
          <a:xfrm>
            <a:off x="3517027" y="2508057"/>
            <a:ext cx="10312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678515" y="2187984"/>
            <a:ext cx="2634655" cy="584776"/>
          </a:xfrm>
          <a:prstGeom prst="rect">
            <a:avLst/>
          </a:prstGeom>
          <a:noFill/>
        </p:spPr>
        <p:txBody>
          <a:bodyPr wrap="none" rtlCol="0">
            <a:spAutoFit/>
          </a:bodyPr>
          <a:lstStyle/>
          <a:p>
            <a:r>
              <a:rPr lang="en-US" sz="3200" dirty="0" smtClean="0"/>
              <a:t>Student 2: tall; </a:t>
            </a:r>
            <a:endParaRPr lang="ru-RU" sz="3200" dirty="0"/>
          </a:p>
        </p:txBody>
      </p:sp>
      <p:cxnSp>
        <p:nvCxnSpPr>
          <p:cNvPr id="11" name="Прямая со стрелкой 10"/>
          <p:cNvCxnSpPr/>
          <p:nvPr/>
        </p:nvCxnSpPr>
        <p:spPr>
          <a:xfrm>
            <a:off x="3517027" y="3116391"/>
            <a:ext cx="10312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678515" y="2772760"/>
            <a:ext cx="2831023" cy="584776"/>
          </a:xfrm>
          <a:prstGeom prst="rect">
            <a:avLst/>
          </a:prstGeom>
          <a:noFill/>
        </p:spPr>
        <p:txBody>
          <a:bodyPr wrap="none" rtlCol="0">
            <a:spAutoFit/>
          </a:bodyPr>
          <a:lstStyle/>
          <a:p>
            <a:r>
              <a:rPr lang="en-US" sz="3200" dirty="0" smtClean="0"/>
              <a:t>Student 2: </a:t>
            </a:r>
            <a:r>
              <a:rPr lang="en-US" sz="3200" i="1" dirty="0" smtClean="0"/>
              <a:t>stop;</a:t>
            </a:r>
            <a:endParaRPr lang="ru-RU" sz="3200" dirty="0"/>
          </a:p>
        </p:txBody>
      </p:sp>
      <p:cxnSp>
        <p:nvCxnSpPr>
          <p:cNvPr id="13" name="Прямая со стрелкой 12"/>
          <p:cNvCxnSpPr/>
          <p:nvPr/>
        </p:nvCxnSpPr>
        <p:spPr>
          <a:xfrm>
            <a:off x="3517027" y="3670447"/>
            <a:ext cx="10312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708204" y="3398996"/>
            <a:ext cx="374822" cy="1569660"/>
          </a:xfrm>
          <a:prstGeom prst="rect">
            <a:avLst/>
          </a:prstGeom>
          <a:noFill/>
        </p:spPr>
        <p:txBody>
          <a:bodyPr wrap="none" rtlCol="0">
            <a:spAutoFit/>
          </a:bodyPr>
          <a:lstStyle/>
          <a:p>
            <a:r>
              <a:rPr lang="en-US" sz="3200" dirty="0" smtClean="0"/>
              <a:t>?</a:t>
            </a:r>
          </a:p>
          <a:p>
            <a:r>
              <a:rPr lang="en-US" sz="3200" dirty="0" smtClean="0"/>
              <a:t>?</a:t>
            </a:r>
          </a:p>
          <a:p>
            <a:r>
              <a:rPr lang="en-US" sz="3200" dirty="0" smtClean="0"/>
              <a:t>?</a:t>
            </a:r>
            <a:endParaRPr lang="en-US" sz="3200" dirty="0"/>
          </a:p>
        </p:txBody>
      </p:sp>
      <p:cxnSp>
        <p:nvCxnSpPr>
          <p:cNvPr id="15" name="Прямая со стрелкой 14"/>
          <p:cNvCxnSpPr/>
          <p:nvPr/>
        </p:nvCxnSpPr>
        <p:spPr>
          <a:xfrm>
            <a:off x="3517027" y="4256647"/>
            <a:ext cx="10312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Прямая со стрелкой 18"/>
          <p:cNvCxnSpPr/>
          <p:nvPr/>
        </p:nvCxnSpPr>
        <p:spPr>
          <a:xfrm flipV="1">
            <a:off x="3658143" y="4819869"/>
            <a:ext cx="890112" cy="108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970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86220"/>
            <a:ext cx="8229600" cy="1143000"/>
          </a:xfrm>
        </p:spPr>
        <p:txBody>
          <a:bodyPr/>
          <a:lstStyle/>
          <a:p>
            <a:r>
              <a:rPr lang="ru-RU" dirty="0" smtClean="0"/>
              <a:t>«</a:t>
            </a:r>
            <a:r>
              <a:rPr lang="en-US" dirty="0" smtClean="0"/>
              <a:t>Conductor</a:t>
            </a:r>
            <a:r>
              <a:rPr lang="ru-RU" dirty="0" smtClean="0"/>
              <a:t>» (дирижер).</a:t>
            </a:r>
            <a:endParaRPr lang="ru-RU" dirty="0"/>
          </a:p>
        </p:txBody>
      </p:sp>
      <p:pic>
        <p:nvPicPr>
          <p:cNvPr id="5" name="Содержимое 4" descr="труляля.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429" r="-1890"/>
          <a:stretch/>
        </p:blipFill>
        <p:spPr>
          <a:xfrm>
            <a:off x="2138440" y="1120660"/>
            <a:ext cx="4949890" cy="5638904"/>
          </a:xfrm>
        </p:spPr>
      </p:pic>
      <p:grpSp>
        <p:nvGrpSpPr>
          <p:cNvPr id="31" name="Группа 30"/>
          <p:cNvGrpSpPr/>
          <p:nvPr/>
        </p:nvGrpSpPr>
        <p:grpSpPr>
          <a:xfrm>
            <a:off x="2301265" y="1443789"/>
            <a:ext cx="3180522" cy="4103396"/>
            <a:chOff x="2301265" y="1443789"/>
            <a:chExt cx="3180522" cy="4103396"/>
          </a:xfrm>
        </p:grpSpPr>
        <p:cxnSp>
          <p:nvCxnSpPr>
            <p:cNvPr id="8" name="Прямая со стрелкой 7"/>
            <p:cNvCxnSpPr/>
            <p:nvPr/>
          </p:nvCxnSpPr>
          <p:spPr>
            <a:xfrm flipV="1">
              <a:off x="2301265" y="1443790"/>
              <a:ext cx="0" cy="112897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Прямая со стрелкой 9"/>
            <p:cNvCxnSpPr/>
            <p:nvPr/>
          </p:nvCxnSpPr>
          <p:spPr>
            <a:xfrm>
              <a:off x="4982456" y="1443789"/>
              <a:ext cx="0" cy="112897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Прямая со стрелкой 12"/>
            <p:cNvCxnSpPr/>
            <p:nvPr/>
          </p:nvCxnSpPr>
          <p:spPr>
            <a:xfrm flipH="1">
              <a:off x="4537399" y="5547185"/>
              <a:ext cx="586172"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Прямая со стрелкой 14"/>
            <p:cNvCxnSpPr/>
            <p:nvPr/>
          </p:nvCxnSpPr>
          <p:spPr>
            <a:xfrm>
              <a:off x="3462752" y="5536329"/>
              <a:ext cx="662156"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flipV="1">
              <a:off x="4863050" y="2963568"/>
              <a:ext cx="618737" cy="575345"/>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Прямая соединительная линия 23"/>
            <p:cNvCxnSpPr/>
            <p:nvPr/>
          </p:nvCxnSpPr>
          <p:spPr>
            <a:xfrm flipV="1">
              <a:off x="3278217" y="4429491"/>
              <a:ext cx="618737" cy="575345"/>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Прямая соединительная линия 25"/>
            <p:cNvCxnSpPr/>
            <p:nvPr/>
          </p:nvCxnSpPr>
          <p:spPr>
            <a:xfrm flipH="1" flipV="1">
              <a:off x="3191377" y="2963568"/>
              <a:ext cx="651302" cy="56449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Прямая соединительная линия 29"/>
            <p:cNvCxnSpPr/>
            <p:nvPr/>
          </p:nvCxnSpPr>
          <p:spPr>
            <a:xfrm flipH="1" flipV="1">
              <a:off x="4797920" y="4429491"/>
              <a:ext cx="651302" cy="564490"/>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10048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846138"/>
            <a:ext cx="8229600" cy="1143000"/>
          </a:xfrm>
        </p:spPr>
        <p:txBody>
          <a:bodyPr/>
          <a:lstStyle/>
          <a:p>
            <a:r>
              <a:rPr lang="ru-RU" b="1" dirty="0" smtClean="0"/>
              <a:t>Диалог-расспрос</a:t>
            </a:r>
            <a:endParaRPr lang="ru-RU" b="1" dirty="0"/>
          </a:p>
        </p:txBody>
      </p:sp>
      <p:sp>
        <p:nvSpPr>
          <p:cNvPr id="3" name="Содержимое 2"/>
          <p:cNvSpPr>
            <a:spLocks noGrp="1"/>
          </p:cNvSpPr>
          <p:nvPr>
            <p:ph idx="1"/>
          </p:nvPr>
        </p:nvSpPr>
        <p:spPr>
          <a:xfrm>
            <a:off x="457200" y="2091481"/>
            <a:ext cx="8229600" cy="4779436"/>
          </a:xfrm>
        </p:spPr>
        <p:txBody>
          <a:bodyPr/>
          <a:lstStyle/>
          <a:p>
            <a:pPr marL="0" indent="0" algn="ctr">
              <a:buNone/>
            </a:pPr>
            <a:r>
              <a:rPr lang="ru-RU" dirty="0" smtClean="0"/>
              <a:t>Импровизированный телефонный опрос:</a:t>
            </a:r>
          </a:p>
          <a:p>
            <a:pPr>
              <a:buFontTx/>
              <a:buChar char="-"/>
            </a:pPr>
            <a:r>
              <a:rPr lang="ru-RU" dirty="0"/>
              <a:t>Н</a:t>
            </a:r>
            <a:r>
              <a:rPr lang="ru-RU" dirty="0" smtClean="0"/>
              <a:t>еобходимо ответить </a:t>
            </a:r>
            <a:r>
              <a:rPr lang="ru-RU" dirty="0" smtClean="0"/>
              <a:t>на 6 вопросов;</a:t>
            </a:r>
            <a:endParaRPr lang="ru-RU" dirty="0" smtClean="0"/>
          </a:p>
          <a:p>
            <a:pPr>
              <a:buFontTx/>
              <a:buChar char="-"/>
            </a:pPr>
            <a:r>
              <a:rPr lang="ru-RU" dirty="0" smtClean="0"/>
              <a:t>На каждый ответ отводится 40 секунд.</a:t>
            </a:r>
            <a:endParaRPr lang="ru-RU" dirty="0"/>
          </a:p>
        </p:txBody>
      </p:sp>
    </p:spTree>
    <p:extLst>
      <p:ext uri="{BB962C8B-B14F-4D97-AF65-F5344CB8AC3E}">
        <p14:creationId xmlns:p14="http://schemas.microsoft.com/office/powerpoint/2010/main" val="3007145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ример чтения.pdf"/>
          <p:cNvPicPr>
            <a:picLocks noGrp="1" noChangeAspect="1"/>
          </p:cNvPicPr>
          <p:nvPr>
            <p:ph idx="1"/>
          </p:nvPr>
        </p:nvPicPr>
        <p:blipFill rotWithShape="1">
          <a:blip r:embed="rId2">
            <a:extLst>
              <a:ext uri="{28A0092B-C50C-407E-A947-70E740481C1C}">
                <a14:useLocalDpi xmlns:a14="http://schemas.microsoft.com/office/drawing/2010/main" val="0"/>
              </a:ext>
            </a:extLst>
          </a:blip>
          <a:srcRect l="5656" t="34382" r="13751" b="57659"/>
          <a:stretch/>
        </p:blipFill>
        <p:spPr>
          <a:xfrm>
            <a:off x="1020372" y="369089"/>
            <a:ext cx="6632420" cy="901012"/>
          </a:xfrm>
        </p:spPr>
      </p:pic>
      <p:sp>
        <p:nvSpPr>
          <p:cNvPr id="5" name="TextBox 4"/>
          <p:cNvSpPr txBox="1"/>
          <p:nvPr/>
        </p:nvSpPr>
        <p:spPr>
          <a:xfrm>
            <a:off x="149050" y="1390709"/>
            <a:ext cx="8852549" cy="5078314"/>
          </a:xfrm>
          <a:prstGeom prst="rect">
            <a:avLst/>
          </a:prstGeom>
          <a:noFill/>
        </p:spPr>
        <p:txBody>
          <a:bodyPr wrap="square" rtlCol="0">
            <a:spAutoFit/>
          </a:bodyPr>
          <a:lstStyle/>
          <a:p>
            <a:pPr marL="285750" indent="-285750">
              <a:buFontTx/>
              <a:buChar char="-"/>
            </a:pPr>
            <a:r>
              <a:rPr lang="en-US" b="1" dirty="0" smtClean="0"/>
              <a:t>EA:</a:t>
            </a:r>
            <a:r>
              <a:rPr lang="en-US" dirty="0" smtClean="0"/>
              <a:t> “Hello! It’s the electronic assistant of the teenagers travel Club. We kindly ask you to take part in our survey. We need to find out how teenagers spend their holidays. Please answer six questions. The survey is anonymous – you don’t have to give your name. So, let’s get started.”</a:t>
            </a:r>
          </a:p>
          <a:p>
            <a:pPr marL="285750" indent="-285750">
              <a:buFontTx/>
              <a:buChar char="-"/>
            </a:pPr>
            <a:r>
              <a:rPr lang="en-US" b="1" dirty="0" smtClean="0"/>
              <a:t>EA:</a:t>
            </a:r>
            <a:r>
              <a:rPr lang="en-US" dirty="0" smtClean="0"/>
              <a:t> “What is your favorite season?”</a:t>
            </a:r>
          </a:p>
          <a:p>
            <a:pPr marL="285750" indent="-285750">
              <a:buFontTx/>
              <a:buChar char="-"/>
            </a:pPr>
            <a:r>
              <a:rPr lang="en-US" i="1" dirty="0" smtClean="0"/>
              <a:t>Student:</a:t>
            </a:r>
            <a:r>
              <a:rPr lang="en-US" dirty="0" smtClean="0"/>
              <a:t> </a:t>
            </a:r>
            <a:endParaRPr lang="en-US" dirty="0" smtClean="0"/>
          </a:p>
          <a:p>
            <a:pPr marL="285750" indent="-285750">
              <a:buFontTx/>
              <a:buChar char="-"/>
            </a:pPr>
            <a:r>
              <a:rPr lang="en-US" b="1" dirty="0" smtClean="0"/>
              <a:t>EA:</a:t>
            </a:r>
            <a:r>
              <a:rPr lang="en-US" dirty="0" smtClean="0"/>
              <a:t> </a:t>
            </a:r>
            <a:r>
              <a:rPr lang="en-US" dirty="0"/>
              <a:t>Where do you usually spend your summer holidays?</a:t>
            </a:r>
            <a:endParaRPr lang="ru-RU" dirty="0"/>
          </a:p>
          <a:p>
            <a:pPr marL="285750" indent="-285750">
              <a:buFontTx/>
              <a:buChar char="-"/>
            </a:pPr>
            <a:r>
              <a:rPr lang="en-US" i="1" dirty="0" smtClean="0"/>
              <a:t>Student:</a:t>
            </a:r>
            <a:r>
              <a:rPr lang="en-US" dirty="0" smtClean="0"/>
              <a:t> </a:t>
            </a:r>
          </a:p>
          <a:p>
            <a:pPr marL="285750" indent="-285750">
              <a:buFontTx/>
              <a:buChar char="-"/>
            </a:pPr>
            <a:r>
              <a:rPr lang="en-US" b="1" dirty="0" smtClean="0"/>
              <a:t>EA</a:t>
            </a:r>
            <a:r>
              <a:rPr lang="en-US" b="1" dirty="0"/>
              <a:t>:</a:t>
            </a:r>
            <a:r>
              <a:rPr lang="en-US" dirty="0"/>
              <a:t> What do you like to do during your winter holidays?</a:t>
            </a:r>
          </a:p>
          <a:p>
            <a:pPr marL="285750" indent="-285750">
              <a:buFontTx/>
              <a:buChar char="-"/>
            </a:pPr>
            <a:r>
              <a:rPr lang="en-US" b="1" dirty="0" smtClean="0"/>
              <a:t>Student: </a:t>
            </a:r>
          </a:p>
          <a:p>
            <a:pPr marL="285750" indent="-285750">
              <a:buFontTx/>
              <a:buChar char="-"/>
            </a:pPr>
            <a:r>
              <a:rPr lang="en-US" b="1" dirty="0" smtClean="0"/>
              <a:t>EA:</a:t>
            </a:r>
            <a:r>
              <a:rPr lang="en-US" dirty="0" smtClean="0"/>
              <a:t> </a:t>
            </a:r>
            <a:r>
              <a:rPr lang="en-US" dirty="0"/>
              <a:t>How often do you and your family travel?</a:t>
            </a:r>
            <a:endParaRPr lang="ru-RU" dirty="0"/>
          </a:p>
          <a:p>
            <a:pPr marL="285750" indent="-285750">
              <a:buFontTx/>
              <a:buChar char="-"/>
            </a:pPr>
            <a:r>
              <a:rPr lang="en-US" i="1" dirty="0" smtClean="0"/>
              <a:t>Student:</a:t>
            </a:r>
          </a:p>
          <a:p>
            <a:pPr marL="285750" indent="-285750">
              <a:buFontTx/>
              <a:buChar char="-"/>
            </a:pPr>
            <a:r>
              <a:rPr lang="en-US" b="1" dirty="0" smtClean="0"/>
              <a:t>EA:</a:t>
            </a:r>
            <a:r>
              <a:rPr lang="en-US" dirty="0" smtClean="0"/>
              <a:t> </a:t>
            </a:r>
            <a:r>
              <a:rPr lang="en-US" dirty="0"/>
              <a:t>What type of transport do you find the most </a:t>
            </a:r>
            <a:r>
              <a:rPr lang="en-US" dirty="0" smtClean="0"/>
              <a:t>convenient? Why?</a:t>
            </a:r>
          </a:p>
          <a:p>
            <a:pPr marL="285750" indent="-285750">
              <a:buFontTx/>
              <a:buChar char="-"/>
            </a:pPr>
            <a:r>
              <a:rPr lang="en-US" i="1" dirty="0" smtClean="0"/>
              <a:t>Student:</a:t>
            </a:r>
            <a:r>
              <a:rPr lang="en-US" dirty="0" smtClean="0"/>
              <a:t> </a:t>
            </a:r>
          </a:p>
          <a:p>
            <a:pPr marL="285750" indent="-285750">
              <a:buFontTx/>
              <a:buChar char="-"/>
            </a:pPr>
            <a:r>
              <a:rPr lang="en-US" b="1" dirty="0" smtClean="0"/>
              <a:t>EA</a:t>
            </a:r>
            <a:r>
              <a:rPr lang="en-US" b="1" dirty="0"/>
              <a:t>:</a:t>
            </a:r>
            <a:r>
              <a:rPr lang="en-US" dirty="0"/>
              <a:t> What place in your country would you recommend a foreign tourist to visit? Why?</a:t>
            </a:r>
            <a:endParaRPr lang="ru-RU" dirty="0"/>
          </a:p>
          <a:p>
            <a:pPr marL="285750" indent="-285750">
              <a:buFontTx/>
              <a:buChar char="-"/>
            </a:pPr>
            <a:r>
              <a:rPr lang="en-US" i="1" dirty="0" smtClean="0"/>
              <a:t>Student:</a:t>
            </a:r>
          </a:p>
          <a:p>
            <a:pPr marL="285750" indent="-285750">
              <a:buFontTx/>
              <a:buChar char="-"/>
            </a:pPr>
            <a:r>
              <a:rPr lang="en-US" b="1" dirty="0" smtClean="0"/>
              <a:t>EA:</a:t>
            </a:r>
            <a:r>
              <a:rPr lang="en-US" dirty="0" smtClean="0"/>
              <a:t> </a:t>
            </a:r>
            <a:r>
              <a:rPr lang="en-US" dirty="0"/>
              <a:t>This is the end of the survey. Thank you very much for your help</a:t>
            </a:r>
            <a:r>
              <a:rPr lang="en-US" dirty="0" smtClean="0"/>
              <a:t>.</a:t>
            </a:r>
            <a:endParaRPr lang="en-US" dirty="0" smtClean="0"/>
          </a:p>
          <a:p>
            <a:pPr marL="285750" indent="-285750">
              <a:buFontTx/>
              <a:buChar char="-"/>
            </a:pPr>
            <a:endParaRPr lang="ru-RU" dirty="0"/>
          </a:p>
        </p:txBody>
      </p:sp>
    </p:spTree>
    <p:extLst>
      <p:ext uri="{BB962C8B-B14F-4D97-AF65-F5344CB8AC3E}">
        <p14:creationId xmlns:p14="http://schemas.microsoft.com/office/powerpoint/2010/main" val="3630153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Диалог – Расспрос:</a:t>
            </a:r>
            <a:br>
              <a:rPr lang="ru-RU" dirty="0" smtClean="0"/>
            </a:br>
            <a:r>
              <a:rPr lang="ru-RU" dirty="0" smtClean="0"/>
              <a:t>Типичные ошибки</a:t>
            </a:r>
            <a:endParaRPr lang="ru-RU" dirty="0"/>
          </a:p>
        </p:txBody>
      </p:sp>
      <p:sp>
        <p:nvSpPr>
          <p:cNvPr id="3" name="Содержимое 2"/>
          <p:cNvSpPr>
            <a:spLocks noGrp="1"/>
          </p:cNvSpPr>
          <p:nvPr>
            <p:ph idx="1"/>
          </p:nvPr>
        </p:nvSpPr>
        <p:spPr>
          <a:xfrm>
            <a:off x="457200" y="1949887"/>
            <a:ext cx="8686800" cy="4525963"/>
          </a:xfrm>
        </p:spPr>
        <p:txBody>
          <a:bodyPr/>
          <a:lstStyle/>
          <a:p>
            <a:r>
              <a:rPr lang="ru-RU" dirty="0" smtClean="0"/>
              <a:t>Ответ </a:t>
            </a:r>
            <a:r>
              <a:rPr lang="ru-RU" i="1" dirty="0" smtClean="0"/>
              <a:t>не соответствует</a:t>
            </a:r>
            <a:r>
              <a:rPr lang="ru-RU" dirty="0" smtClean="0"/>
              <a:t> заданному вопросу;</a:t>
            </a:r>
          </a:p>
          <a:p>
            <a:r>
              <a:rPr lang="ru-RU" dirty="0" smtClean="0"/>
              <a:t>Ответ дан в виде </a:t>
            </a:r>
            <a:r>
              <a:rPr lang="ru-RU" i="1" dirty="0" smtClean="0"/>
              <a:t>слова</a:t>
            </a:r>
            <a:r>
              <a:rPr lang="ru-RU" dirty="0" smtClean="0"/>
              <a:t> или </a:t>
            </a:r>
            <a:r>
              <a:rPr lang="ru-RU" i="1" dirty="0" smtClean="0"/>
              <a:t>словосочетания</a:t>
            </a:r>
            <a:r>
              <a:rPr lang="ru-RU" dirty="0" smtClean="0"/>
              <a:t>;</a:t>
            </a:r>
          </a:p>
          <a:p>
            <a:r>
              <a:rPr lang="ru-RU" dirty="0" smtClean="0"/>
              <a:t>Лексические ошибки;</a:t>
            </a:r>
          </a:p>
          <a:p>
            <a:r>
              <a:rPr lang="ru-RU" dirty="0" smtClean="0"/>
              <a:t>Грамматические ошибки;</a:t>
            </a:r>
            <a:endParaRPr lang="en-US" dirty="0" smtClean="0"/>
          </a:p>
          <a:p>
            <a:r>
              <a:rPr lang="ru-RU" dirty="0" smtClean="0"/>
              <a:t>Ответ не дан вовсе.</a:t>
            </a:r>
          </a:p>
          <a:p>
            <a:endParaRPr lang="ru-RU" dirty="0" smtClean="0"/>
          </a:p>
          <a:p>
            <a:endParaRPr lang="ru-RU" dirty="0"/>
          </a:p>
        </p:txBody>
      </p:sp>
    </p:spTree>
    <p:extLst>
      <p:ext uri="{BB962C8B-B14F-4D97-AF65-F5344CB8AC3E}">
        <p14:creationId xmlns:p14="http://schemas.microsoft.com/office/powerpoint/2010/main" val="866641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1978554"/>
            <a:ext cx="8229600" cy="2511107"/>
          </a:xfrm>
        </p:spPr>
        <p:txBody>
          <a:bodyPr>
            <a:normAutofit/>
          </a:bodyPr>
          <a:lstStyle/>
          <a:p>
            <a:r>
              <a:rPr lang="ru-RU" dirty="0" smtClean="0"/>
              <a:t>ОГЭ по английскому языку в 2018-2019 может стать обязательным</a:t>
            </a:r>
            <a:endParaRPr lang="ru-RU" dirty="0"/>
          </a:p>
        </p:txBody>
      </p:sp>
    </p:spTree>
    <p:extLst>
      <p:ext uri="{BB962C8B-B14F-4D97-AF65-F5344CB8AC3E}">
        <p14:creationId xmlns:p14="http://schemas.microsoft.com/office/powerpoint/2010/main" val="2672807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70704"/>
            <a:ext cx="8229600" cy="1143000"/>
          </a:xfrm>
        </p:spPr>
        <p:txBody>
          <a:bodyPr/>
          <a:lstStyle/>
          <a:p>
            <a:r>
              <a:rPr lang="ru-RU" dirty="0" smtClean="0"/>
              <a:t>Примеры ошибок</a:t>
            </a:r>
            <a:endParaRPr lang="ru-RU" dirty="0"/>
          </a:p>
        </p:txBody>
      </p:sp>
      <p:sp>
        <p:nvSpPr>
          <p:cNvPr id="3" name="Содержимое 2"/>
          <p:cNvSpPr>
            <a:spLocks noGrp="1"/>
          </p:cNvSpPr>
          <p:nvPr>
            <p:ph idx="1"/>
          </p:nvPr>
        </p:nvSpPr>
        <p:spPr>
          <a:xfrm>
            <a:off x="291531" y="956040"/>
            <a:ext cx="8229600" cy="4525963"/>
          </a:xfrm>
        </p:spPr>
        <p:txBody>
          <a:bodyPr>
            <a:noAutofit/>
          </a:bodyPr>
          <a:lstStyle/>
          <a:p>
            <a:pPr marL="285750" indent="-285750">
              <a:buFontTx/>
              <a:buChar char="-"/>
            </a:pPr>
            <a:r>
              <a:rPr lang="en-US" sz="1800" b="1" dirty="0"/>
              <a:t>EA:</a:t>
            </a:r>
            <a:r>
              <a:rPr lang="en-US" sz="1800" dirty="0"/>
              <a:t> “Hello! It’s the electronic assistant of the teenagers travel Club. We kindly ask you to take part in our survey. We need to find out how teenagers spend their holidays. Please answer six questions. The survey is anonymous – you don’t have to give your name. So, let’s get started.”</a:t>
            </a:r>
          </a:p>
          <a:p>
            <a:pPr marL="285750" indent="-285750">
              <a:buFontTx/>
              <a:buChar char="-"/>
            </a:pPr>
            <a:r>
              <a:rPr lang="en-US" sz="1800" b="1" dirty="0"/>
              <a:t>EA:</a:t>
            </a:r>
            <a:r>
              <a:rPr lang="en-US" sz="1800" dirty="0"/>
              <a:t> “What is your favorite season?”</a:t>
            </a:r>
          </a:p>
          <a:p>
            <a:pPr marL="285750" indent="-285750">
              <a:buFontTx/>
              <a:buChar char="-"/>
            </a:pPr>
            <a:r>
              <a:rPr lang="en-US" sz="1800" i="1" dirty="0"/>
              <a:t>Student:</a:t>
            </a:r>
            <a:r>
              <a:rPr lang="en-US" sz="1800" dirty="0"/>
              <a:t> </a:t>
            </a:r>
            <a:r>
              <a:rPr lang="en-US" sz="1800" dirty="0" smtClean="0">
                <a:solidFill>
                  <a:srgbClr val="FF0000"/>
                </a:solidFill>
              </a:rPr>
              <a:t>Summer. </a:t>
            </a:r>
            <a:endParaRPr lang="en-US" sz="1800" dirty="0"/>
          </a:p>
          <a:p>
            <a:pPr marL="285750" indent="-285750">
              <a:buFontTx/>
              <a:buChar char="-"/>
            </a:pPr>
            <a:r>
              <a:rPr lang="en-US" sz="1800" b="1" dirty="0"/>
              <a:t>EA:</a:t>
            </a:r>
            <a:r>
              <a:rPr lang="en-US" sz="1800" dirty="0"/>
              <a:t> Where do you usually spend your summer holidays?</a:t>
            </a:r>
            <a:endParaRPr lang="ru-RU" sz="1800" dirty="0"/>
          </a:p>
          <a:p>
            <a:pPr marL="285750" indent="-285750">
              <a:buFontTx/>
              <a:buChar char="-"/>
            </a:pPr>
            <a:r>
              <a:rPr lang="en-US" sz="1800" i="1" dirty="0"/>
              <a:t>Student:</a:t>
            </a:r>
            <a:r>
              <a:rPr lang="en-US" sz="1800" dirty="0"/>
              <a:t> </a:t>
            </a:r>
            <a:r>
              <a:rPr lang="en-US" sz="1800" dirty="0" smtClean="0">
                <a:solidFill>
                  <a:srgbClr val="FF0000"/>
                </a:solidFill>
              </a:rPr>
              <a:t>Where it’s hot.</a:t>
            </a:r>
            <a:endParaRPr lang="en-US" sz="1800" dirty="0"/>
          </a:p>
          <a:p>
            <a:pPr marL="285750" indent="-285750">
              <a:buFontTx/>
              <a:buChar char="-"/>
            </a:pPr>
            <a:r>
              <a:rPr lang="en-US" sz="1800" b="1" dirty="0"/>
              <a:t>EA:</a:t>
            </a:r>
            <a:r>
              <a:rPr lang="en-US" sz="1800" dirty="0"/>
              <a:t> What do you like to do during your winter holidays?</a:t>
            </a:r>
          </a:p>
          <a:p>
            <a:pPr marL="285750" indent="-285750">
              <a:buFontTx/>
              <a:buChar char="-"/>
            </a:pPr>
            <a:r>
              <a:rPr lang="en-US" sz="1800" b="1" dirty="0"/>
              <a:t>Student</a:t>
            </a:r>
            <a:r>
              <a:rPr lang="en-US" sz="1800" b="1" dirty="0" smtClean="0"/>
              <a:t>: </a:t>
            </a:r>
            <a:r>
              <a:rPr lang="en-US" sz="1800" dirty="0" smtClean="0">
                <a:solidFill>
                  <a:srgbClr val="FF0000"/>
                </a:solidFill>
              </a:rPr>
              <a:t>I do sports ….</a:t>
            </a:r>
            <a:endParaRPr lang="en-US" sz="1800" b="1" dirty="0"/>
          </a:p>
          <a:p>
            <a:pPr marL="285750" indent="-285750">
              <a:buFontTx/>
              <a:buChar char="-"/>
            </a:pPr>
            <a:r>
              <a:rPr lang="en-US" sz="1800" b="1" dirty="0"/>
              <a:t>EA:</a:t>
            </a:r>
            <a:r>
              <a:rPr lang="en-US" sz="1800" dirty="0"/>
              <a:t> How often do you and your family travel?</a:t>
            </a:r>
            <a:endParaRPr lang="ru-RU" sz="1800" dirty="0"/>
          </a:p>
          <a:p>
            <a:pPr marL="285750" indent="-285750">
              <a:buFontTx/>
              <a:buChar char="-"/>
            </a:pPr>
            <a:r>
              <a:rPr lang="en-US" sz="1800" i="1" dirty="0"/>
              <a:t>Student</a:t>
            </a:r>
            <a:r>
              <a:rPr lang="en-US" sz="1800" i="1" dirty="0" smtClean="0"/>
              <a:t>: </a:t>
            </a:r>
            <a:r>
              <a:rPr lang="en-US" sz="1800" dirty="0" smtClean="0">
                <a:solidFill>
                  <a:srgbClr val="FF0000"/>
                </a:solidFill>
              </a:rPr>
              <a:t>We always travel in summer.</a:t>
            </a:r>
            <a:endParaRPr lang="en-US" sz="1800" i="1" dirty="0"/>
          </a:p>
          <a:p>
            <a:pPr marL="285750" indent="-285750">
              <a:buFontTx/>
              <a:buChar char="-"/>
            </a:pPr>
            <a:r>
              <a:rPr lang="en-US" sz="1800" b="1" dirty="0"/>
              <a:t>EA:</a:t>
            </a:r>
            <a:r>
              <a:rPr lang="en-US" sz="1800" dirty="0"/>
              <a:t> What type of transport do you find the most convenient? Why?</a:t>
            </a:r>
          </a:p>
          <a:p>
            <a:pPr marL="285750" indent="-285750">
              <a:buFontTx/>
              <a:buChar char="-"/>
            </a:pPr>
            <a:r>
              <a:rPr lang="en-US" sz="1800" i="1" dirty="0"/>
              <a:t>Student:</a:t>
            </a:r>
            <a:r>
              <a:rPr lang="en-US" sz="1800" dirty="0"/>
              <a:t> </a:t>
            </a:r>
            <a:r>
              <a:rPr lang="en-US" sz="1800" dirty="0" smtClean="0">
                <a:solidFill>
                  <a:srgbClr val="FF0000"/>
                </a:solidFill>
              </a:rPr>
              <a:t>We have a car that’s why travel by car.</a:t>
            </a:r>
            <a:endParaRPr lang="en-US" sz="1800" dirty="0"/>
          </a:p>
          <a:p>
            <a:pPr marL="285750" indent="-285750">
              <a:buFontTx/>
              <a:buChar char="-"/>
            </a:pPr>
            <a:r>
              <a:rPr lang="en-US" sz="1800" b="1" dirty="0"/>
              <a:t>EA:</a:t>
            </a:r>
            <a:r>
              <a:rPr lang="en-US" sz="1800" dirty="0"/>
              <a:t> What place in your country would you recommend a foreign tourist to visit? Why?</a:t>
            </a:r>
            <a:endParaRPr lang="ru-RU" sz="1800" dirty="0"/>
          </a:p>
          <a:p>
            <a:pPr marL="285750" indent="-285750">
              <a:buFontTx/>
              <a:buChar char="-"/>
            </a:pPr>
            <a:r>
              <a:rPr lang="en-US" sz="1800" i="1" dirty="0"/>
              <a:t>Student</a:t>
            </a:r>
            <a:r>
              <a:rPr lang="en-US" sz="1800" i="1" dirty="0" smtClean="0"/>
              <a:t>: </a:t>
            </a:r>
            <a:r>
              <a:rPr lang="en-US" sz="1800" dirty="0" smtClean="0">
                <a:solidFill>
                  <a:srgbClr val="FF0000"/>
                </a:solidFill>
              </a:rPr>
              <a:t>Every tourist must visit Saint Petersburg. </a:t>
            </a:r>
            <a:endParaRPr lang="en-US" sz="1800" i="1" dirty="0"/>
          </a:p>
          <a:p>
            <a:pPr marL="285750" indent="-285750">
              <a:buFontTx/>
              <a:buChar char="-"/>
            </a:pPr>
            <a:r>
              <a:rPr lang="en-US" sz="1800" b="1" dirty="0"/>
              <a:t>EA:</a:t>
            </a:r>
            <a:r>
              <a:rPr lang="en-US" sz="1800" dirty="0"/>
              <a:t> This is the end of the survey. Thank you very much for your help.</a:t>
            </a:r>
          </a:p>
          <a:p>
            <a:endParaRPr lang="ru-RU" sz="1800" dirty="0"/>
          </a:p>
        </p:txBody>
      </p:sp>
    </p:spTree>
    <p:extLst>
      <p:ext uri="{BB962C8B-B14F-4D97-AF65-F5344CB8AC3E}">
        <p14:creationId xmlns:p14="http://schemas.microsoft.com/office/powerpoint/2010/main" val="27023671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Варианты преодоления трудностей</a:t>
            </a:r>
            <a:endParaRPr lang="ru-RU" dirty="0"/>
          </a:p>
        </p:txBody>
      </p:sp>
      <p:sp>
        <p:nvSpPr>
          <p:cNvPr id="3" name="Содержимое 2"/>
          <p:cNvSpPr>
            <a:spLocks noGrp="1"/>
          </p:cNvSpPr>
          <p:nvPr>
            <p:ph idx="1"/>
          </p:nvPr>
        </p:nvSpPr>
        <p:spPr/>
        <p:txBody>
          <a:bodyPr/>
          <a:lstStyle/>
          <a:p>
            <a:pPr marL="0" indent="0">
              <a:buNone/>
            </a:pPr>
            <a:r>
              <a:rPr lang="ru-RU" dirty="0" smtClean="0"/>
              <a:t>1. Разговорная Игра </a:t>
            </a:r>
            <a:r>
              <a:rPr lang="ru-RU" b="1" dirty="0" smtClean="0"/>
              <a:t>«Рекомендации»;</a:t>
            </a:r>
          </a:p>
          <a:p>
            <a:pPr marL="0" indent="0">
              <a:buNone/>
            </a:pPr>
            <a:r>
              <a:rPr lang="ru-RU" dirty="0" smtClean="0"/>
              <a:t>2. Разговорная игра </a:t>
            </a:r>
            <a:r>
              <a:rPr lang="ru-RU" b="1" dirty="0" smtClean="0"/>
              <a:t>«</a:t>
            </a:r>
            <a:r>
              <a:rPr lang="en-US" b="1" dirty="0" smtClean="0"/>
              <a:t>Slices of life</a:t>
            </a:r>
            <a:r>
              <a:rPr lang="ru-RU" b="1" dirty="0" smtClean="0"/>
              <a:t>»;</a:t>
            </a:r>
          </a:p>
          <a:p>
            <a:pPr marL="0" indent="0">
              <a:buNone/>
            </a:pPr>
            <a:r>
              <a:rPr lang="ru-RU" dirty="0" smtClean="0"/>
              <a:t>3. Разговорная игра </a:t>
            </a:r>
            <a:r>
              <a:rPr lang="ru-RU" b="1" dirty="0" smtClean="0"/>
              <a:t>«</a:t>
            </a:r>
            <a:r>
              <a:rPr lang="en-US" b="1" dirty="0" smtClean="0"/>
              <a:t>One of us, none of us</a:t>
            </a:r>
            <a:r>
              <a:rPr lang="ru-RU" b="1" dirty="0" smtClean="0"/>
              <a:t>»;</a:t>
            </a:r>
          </a:p>
          <a:p>
            <a:pPr marL="0" indent="0">
              <a:buNone/>
            </a:pPr>
            <a:r>
              <a:rPr lang="ru-RU" dirty="0" smtClean="0"/>
              <a:t>4. Разговорная игра </a:t>
            </a:r>
            <a:r>
              <a:rPr lang="ru-RU" b="1" dirty="0" smtClean="0"/>
              <a:t>«</a:t>
            </a:r>
            <a:r>
              <a:rPr lang="en-US" b="1" dirty="0"/>
              <a:t>A</a:t>
            </a:r>
            <a:r>
              <a:rPr lang="en-US" b="1" dirty="0" smtClean="0"/>
              <a:t>nswer</a:t>
            </a:r>
            <a:r>
              <a:rPr lang="ru-RU" b="1" dirty="0" smtClean="0"/>
              <a:t> </a:t>
            </a:r>
            <a:r>
              <a:rPr lang="en-US" b="1" dirty="0" smtClean="0"/>
              <a:t>and add</a:t>
            </a:r>
            <a:r>
              <a:rPr lang="ru-RU" b="1" dirty="0" smtClean="0"/>
              <a:t>».</a:t>
            </a:r>
          </a:p>
          <a:p>
            <a:endParaRPr lang="ru-RU" dirty="0" smtClean="0"/>
          </a:p>
          <a:p>
            <a:endParaRPr lang="ru-RU" dirty="0"/>
          </a:p>
        </p:txBody>
      </p:sp>
    </p:spTree>
    <p:extLst>
      <p:ext uri="{BB962C8B-B14F-4D97-AF65-F5344CB8AC3E}">
        <p14:creationId xmlns:p14="http://schemas.microsoft.com/office/powerpoint/2010/main" val="1781391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0"/>
            <a:ext cx="8229600" cy="1143000"/>
          </a:xfrm>
        </p:spPr>
        <p:txBody>
          <a:bodyPr/>
          <a:lstStyle/>
          <a:p>
            <a:r>
              <a:rPr lang="ru-RU" dirty="0" smtClean="0"/>
              <a:t>«Рекомендации»</a:t>
            </a:r>
            <a:endParaRPr lang="ru-RU" dirty="0"/>
          </a:p>
        </p:txBody>
      </p:sp>
      <p:sp>
        <p:nvSpPr>
          <p:cNvPr id="6" name="Прямоугольник 5"/>
          <p:cNvSpPr/>
          <p:nvPr/>
        </p:nvSpPr>
        <p:spPr>
          <a:xfrm>
            <a:off x="0" y="1417638"/>
            <a:ext cx="4215352" cy="5355313"/>
          </a:xfrm>
          <a:prstGeom prst="rect">
            <a:avLst/>
          </a:prstGeom>
        </p:spPr>
        <p:txBody>
          <a:bodyPr wrap="square">
            <a:spAutoFit/>
          </a:bodyPr>
          <a:lstStyle/>
          <a:p>
            <a:pPr marL="342900" indent="-342900">
              <a:buAutoNum type="arabicParenR"/>
            </a:pPr>
            <a:r>
              <a:rPr lang="en-US" dirty="0" smtClean="0"/>
              <a:t>What </a:t>
            </a:r>
            <a:r>
              <a:rPr lang="en-US" dirty="0"/>
              <a:t>place in your country would </a:t>
            </a:r>
            <a:r>
              <a:rPr lang="en-US" dirty="0" smtClean="0"/>
              <a:t>you</a:t>
            </a:r>
            <a:r>
              <a:rPr lang="ru-RU" dirty="0" smtClean="0"/>
              <a:t> </a:t>
            </a:r>
            <a:r>
              <a:rPr lang="en-US" dirty="0" smtClean="0"/>
              <a:t>recommend </a:t>
            </a:r>
            <a:r>
              <a:rPr lang="en-US" dirty="0"/>
              <a:t>a foreign tourist to visit</a:t>
            </a:r>
            <a:r>
              <a:rPr lang="en-US" dirty="0" smtClean="0"/>
              <a:t>?</a:t>
            </a:r>
          </a:p>
          <a:p>
            <a:endParaRPr lang="en-US" dirty="0" smtClean="0"/>
          </a:p>
          <a:p>
            <a:endParaRPr lang="en-US" dirty="0"/>
          </a:p>
          <a:p>
            <a:endParaRPr lang="en-US" dirty="0"/>
          </a:p>
          <a:p>
            <a:r>
              <a:rPr lang="en-US" dirty="0"/>
              <a:t>2) </a:t>
            </a:r>
            <a:r>
              <a:rPr lang="ru-RU" dirty="0" smtClean="0"/>
              <a:t>   </a:t>
            </a:r>
            <a:r>
              <a:rPr lang="en-US" dirty="0" smtClean="0"/>
              <a:t>What </a:t>
            </a:r>
            <a:r>
              <a:rPr lang="en-US" dirty="0"/>
              <a:t>place in your home town would </a:t>
            </a:r>
            <a:r>
              <a:rPr lang="ru-RU" dirty="0" smtClean="0"/>
              <a:t>     </a:t>
            </a:r>
            <a:r>
              <a:rPr lang="en-US" dirty="0" smtClean="0"/>
              <a:t>you </a:t>
            </a:r>
            <a:r>
              <a:rPr lang="en-US" dirty="0"/>
              <a:t>recommend visiting?</a:t>
            </a:r>
          </a:p>
          <a:p>
            <a:endParaRPr lang="en-US" dirty="0" smtClean="0"/>
          </a:p>
          <a:p>
            <a:endParaRPr lang="en-US" dirty="0"/>
          </a:p>
          <a:p>
            <a:endParaRPr lang="en-US" dirty="0"/>
          </a:p>
          <a:p>
            <a:r>
              <a:rPr lang="en-US" dirty="0"/>
              <a:t>3) </a:t>
            </a:r>
            <a:r>
              <a:rPr lang="ru-RU" dirty="0" smtClean="0"/>
              <a:t>  </a:t>
            </a:r>
            <a:r>
              <a:rPr lang="en-US" dirty="0" smtClean="0"/>
              <a:t>What </a:t>
            </a:r>
            <a:r>
              <a:rPr lang="en-US" dirty="0"/>
              <a:t>would you recommend to a person who wants to improve the ecological situation in his or her town?</a:t>
            </a:r>
          </a:p>
          <a:p>
            <a:endParaRPr lang="en-US" dirty="0" smtClean="0"/>
          </a:p>
          <a:p>
            <a:endParaRPr lang="en-US" dirty="0"/>
          </a:p>
          <a:p>
            <a:endParaRPr lang="en-US" dirty="0"/>
          </a:p>
          <a:p>
            <a:r>
              <a:rPr lang="en-US" dirty="0" smtClean="0"/>
              <a:t>4</a:t>
            </a:r>
            <a:r>
              <a:rPr lang="en-US" dirty="0"/>
              <a:t>) </a:t>
            </a:r>
            <a:r>
              <a:rPr lang="ru-RU" dirty="0" smtClean="0"/>
              <a:t>  </a:t>
            </a:r>
            <a:r>
              <a:rPr lang="en-US" dirty="0" smtClean="0"/>
              <a:t>What </a:t>
            </a:r>
            <a:r>
              <a:rPr lang="en-US" dirty="0"/>
              <a:t>event would you recommend organizing in your school and why?</a:t>
            </a:r>
          </a:p>
          <a:p>
            <a:endParaRPr lang="en-US" dirty="0"/>
          </a:p>
        </p:txBody>
      </p:sp>
      <p:sp>
        <p:nvSpPr>
          <p:cNvPr id="7" name="Прямоугольник 6"/>
          <p:cNvSpPr/>
          <p:nvPr/>
        </p:nvSpPr>
        <p:spPr>
          <a:xfrm>
            <a:off x="4215352" y="1241103"/>
            <a:ext cx="4928648" cy="5909311"/>
          </a:xfrm>
          <a:prstGeom prst="rect">
            <a:avLst/>
          </a:prstGeom>
        </p:spPr>
        <p:txBody>
          <a:bodyPr wrap="square">
            <a:spAutoFit/>
          </a:bodyPr>
          <a:lstStyle/>
          <a:p>
            <a:r>
              <a:rPr lang="en-US" dirty="0" smtClean="0"/>
              <a:t>I </a:t>
            </a:r>
            <a:r>
              <a:rPr lang="en-US" dirty="0"/>
              <a:t>would recommend a foreign tourist to visit St. Petersburg. There they can see amazing palaces and fountains. The Hermitage is a must for every tourist. They might enjoy white nights.</a:t>
            </a:r>
          </a:p>
          <a:p>
            <a:endParaRPr lang="en-US" dirty="0"/>
          </a:p>
          <a:p>
            <a:r>
              <a:rPr lang="en-US" dirty="0" smtClean="0"/>
              <a:t>As </a:t>
            </a:r>
            <a:r>
              <a:rPr lang="en-US" dirty="0"/>
              <a:t>for my home town, I would recommend visiting our new Ice Palace. It is also a good idea to visit our art school with the exhibition of Vyatka painters.</a:t>
            </a:r>
          </a:p>
          <a:p>
            <a:endParaRPr lang="en-US" dirty="0"/>
          </a:p>
          <a:p>
            <a:r>
              <a:rPr lang="en-US" dirty="0" smtClean="0"/>
              <a:t>If </a:t>
            </a:r>
            <a:r>
              <a:rPr lang="en-US" dirty="0"/>
              <a:t>a person wants to improve the ecological situation in his or her town, he or she should join some ecological club or </a:t>
            </a:r>
            <a:r>
              <a:rPr lang="en-US" dirty="0" err="1"/>
              <a:t>organisation</a:t>
            </a:r>
            <a:r>
              <a:rPr lang="en-US" dirty="0"/>
              <a:t>. Together they could do more. They might plant trees or organize clean up days.</a:t>
            </a:r>
          </a:p>
          <a:p>
            <a:endParaRPr lang="en-US" dirty="0" smtClean="0"/>
          </a:p>
          <a:p>
            <a:r>
              <a:rPr lang="en-US" dirty="0" smtClean="0"/>
              <a:t>I </a:t>
            </a:r>
            <a:r>
              <a:rPr lang="en-US" dirty="0"/>
              <a:t>think we should organize annual school trips in our school. Such trips could be both educational and entertaining. We might get to know each other better.</a:t>
            </a:r>
          </a:p>
          <a:p>
            <a:endParaRPr lang="en-US" dirty="0"/>
          </a:p>
        </p:txBody>
      </p:sp>
    </p:spTree>
    <p:extLst>
      <p:ext uri="{BB962C8B-B14F-4D97-AF65-F5344CB8AC3E}">
        <p14:creationId xmlns:p14="http://schemas.microsoft.com/office/powerpoint/2010/main" val="4258709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395075" y="-38240"/>
            <a:ext cx="8229600" cy="1143000"/>
          </a:xfrm>
        </p:spPr>
        <p:txBody>
          <a:bodyPr/>
          <a:lstStyle/>
          <a:p>
            <a:r>
              <a:rPr lang="ru-RU" dirty="0" smtClean="0"/>
              <a:t>«</a:t>
            </a:r>
            <a:r>
              <a:rPr lang="en-US" dirty="0" smtClean="0"/>
              <a:t>Slices of life</a:t>
            </a:r>
            <a:r>
              <a:rPr lang="ru-RU" dirty="0" smtClean="0"/>
              <a:t>»</a:t>
            </a:r>
            <a:endParaRPr lang="ru-RU" dirty="0"/>
          </a:p>
        </p:txBody>
      </p:sp>
      <p:sp>
        <p:nvSpPr>
          <p:cNvPr id="16" name="TextBox 15"/>
          <p:cNvSpPr txBox="1"/>
          <p:nvPr/>
        </p:nvSpPr>
        <p:spPr>
          <a:xfrm>
            <a:off x="4049355" y="1322917"/>
            <a:ext cx="1326004" cy="461665"/>
          </a:xfrm>
          <a:prstGeom prst="rect">
            <a:avLst/>
          </a:prstGeom>
          <a:noFill/>
        </p:spPr>
        <p:txBody>
          <a:bodyPr wrap="none" rtlCol="0">
            <a:spAutoFit/>
          </a:bodyPr>
          <a:lstStyle/>
          <a:p>
            <a:r>
              <a:rPr lang="en-US" sz="2400" dirty="0" smtClean="0"/>
              <a:t>My week</a:t>
            </a:r>
            <a:endParaRPr lang="ru-RU" sz="2400" dirty="0"/>
          </a:p>
        </p:txBody>
      </p:sp>
      <p:grpSp>
        <p:nvGrpSpPr>
          <p:cNvPr id="20" name="Группа 19"/>
          <p:cNvGrpSpPr/>
          <p:nvPr/>
        </p:nvGrpSpPr>
        <p:grpSpPr>
          <a:xfrm>
            <a:off x="2448216" y="1914073"/>
            <a:ext cx="4528283" cy="4601969"/>
            <a:chOff x="2448216" y="1914073"/>
            <a:chExt cx="4528283" cy="4601969"/>
          </a:xfrm>
        </p:grpSpPr>
        <p:grpSp>
          <p:nvGrpSpPr>
            <p:cNvPr id="15" name="Группа 14"/>
            <p:cNvGrpSpPr/>
            <p:nvPr/>
          </p:nvGrpSpPr>
          <p:grpSpPr>
            <a:xfrm>
              <a:off x="2448216" y="1914073"/>
              <a:ext cx="4528283" cy="4601969"/>
              <a:chOff x="2043250" y="1582793"/>
              <a:chExt cx="4933250" cy="4933250"/>
            </a:xfrm>
          </p:grpSpPr>
          <p:sp>
            <p:nvSpPr>
              <p:cNvPr id="5" name="Овал 4"/>
              <p:cNvSpPr/>
              <p:nvPr/>
            </p:nvSpPr>
            <p:spPr>
              <a:xfrm>
                <a:off x="2043250" y="1582793"/>
                <a:ext cx="4933250" cy="4933250"/>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cxnSp>
            <p:nvCxnSpPr>
              <p:cNvPr id="7" name="Прямая соединительная линия 6"/>
              <p:cNvCxnSpPr/>
              <p:nvPr/>
            </p:nvCxnSpPr>
            <p:spPr>
              <a:xfrm>
                <a:off x="2208919" y="3202394"/>
                <a:ext cx="2300956" cy="10306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a:endCxn id="5" idx="4"/>
              </p:cNvCxnSpPr>
              <p:nvPr/>
            </p:nvCxnSpPr>
            <p:spPr>
              <a:xfrm>
                <a:off x="4509875" y="4233049"/>
                <a:ext cx="0" cy="228299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3"/>
              <p:cNvCxnSpPr/>
              <p:nvPr/>
            </p:nvCxnSpPr>
            <p:spPr>
              <a:xfrm flipV="1">
                <a:off x="4509875" y="3202394"/>
                <a:ext cx="2282548" cy="10306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17" name="TextBox 16"/>
            <p:cNvSpPr txBox="1"/>
            <p:nvPr/>
          </p:nvSpPr>
          <p:spPr>
            <a:xfrm>
              <a:off x="4231539" y="2789999"/>
              <a:ext cx="842098" cy="584776"/>
            </a:xfrm>
            <a:prstGeom prst="rect">
              <a:avLst/>
            </a:prstGeom>
            <a:noFill/>
          </p:spPr>
          <p:txBody>
            <a:bodyPr wrap="none" rtlCol="0">
              <a:spAutoFit/>
            </a:bodyPr>
            <a:lstStyle/>
            <a:p>
              <a:r>
                <a:rPr lang="en-US" sz="3200" dirty="0" smtClean="0"/>
                <a:t>Like</a:t>
              </a:r>
              <a:endParaRPr lang="ru-RU" sz="3200" dirty="0"/>
            </a:p>
          </p:txBody>
        </p:sp>
        <p:sp>
          <p:nvSpPr>
            <p:cNvPr id="18" name="TextBox 17"/>
            <p:cNvSpPr txBox="1"/>
            <p:nvPr/>
          </p:nvSpPr>
          <p:spPr>
            <a:xfrm>
              <a:off x="3124265" y="4416597"/>
              <a:ext cx="978553" cy="584776"/>
            </a:xfrm>
            <a:prstGeom prst="rect">
              <a:avLst/>
            </a:prstGeom>
            <a:noFill/>
          </p:spPr>
          <p:txBody>
            <a:bodyPr wrap="none" rtlCol="0">
              <a:spAutoFit/>
            </a:bodyPr>
            <a:lstStyle/>
            <a:p>
              <a:pPr algn="ctr"/>
              <a:r>
                <a:rPr lang="en-US" sz="3200" dirty="0" smtClean="0"/>
                <a:t>Hate</a:t>
              </a:r>
            </a:p>
          </p:txBody>
        </p:sp>
        <p:sp>
          <p:nvSpPr>
            <p:cNvPr id="19" name="TextBox 18"/>
            <p:cNvSpPr txBox="1"/>
            <p:nvPr/>
          </p:nvSpPr>
          <p:spPr>
            <a:xfrm>
              <a:off x="5132916" y="4396940"/>
              <a:ext cx="1108998" cy="1077218"/>
            </a:xfrm>
            <a:prstGeom prst="rect">
              <a:avLst/>
            </a:prstGeom>
            <a:noFill/>
          </p:spPr>
          <p:txBody>
            <a:bodyPr wrap="none" rtlCol="0">
              <a:spAutoFit/>
            </a:bodyPr>
            <a:lstStyle/>
            <a:p>
              <a:pPr algn="ctr"/>
              <a:r>
                <a:rPr lang="en-US" sz="3200" dirty="0" smtClean="0"/>
                <a:t>Don’t </a:t>
              </a:r>
            </a:p>
            <a:p>
              <a:pPr algn="ctr"/>
              <a:r>
                <a:rPr lang="en-US" sz="3200" dirty="0" smtClean="0"/>
                <a:t>like</a:t>
              </a:r>
              <a:endParaRPr lang="ru-RU" sz="3200" dirty="0"/>
            </a:p>
          </p:txBody>
        </p:sp>
      </p:grpSp>
    </p:spTree>
    <p:extLst>
      <p:ext uri="{BB962C8B-B14F-4D97-AF65-F5344CB8AC3E}">
        <p14:creationId xmlns:p14="http://schemas.microsoft.com/office/powerpoint/2010/main" val="3614097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a:t>
            </a:r>
            <a:r>
              <a:rPr lang="en-US" dirty="0"/>
              <a:t>Slices of life</a:t>
            </a:r>
            <a:r>
              <a:rPr lang="ru-RU" dirty="0"/>
              <a:t>»</a:t>
            </a:r>
          </a:p>
        </p:txBody>
      </p:sp>
      <p:sp>
        <p:nvSpPr>
          <p:cNvPr id="6" name="Овал 5"/>
          <p:cNvSpPr/>
          <p:nvPr/>
        </p:nvSpPr>
        <p:spPr>
          <a:xfrm>
            <a:off x="2448216" y="1914073"/>
            <a:ext cx="4528283" cy="4601969"/>
          </a:xfrm>
          <a:prstGeom prst="ellipse">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p>
        </p:txBody>
      </p:sp>
      <p:cxnSp>
        <p:nvCxnSpPr>
          <p:cNvPr id="7" name="Прямая соединительная линия 6"/>
          <p:cNvCxnSpPr/>
          <p:nvPr/>
        </p:nvCxnSpPr>
        <p:spPr>
          <a:xfrm>
            <a:off x="2600285" y="3424913"/>
            <a:ext cx="2112072" cy="96144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 name="Прямая соединительная линия 7"/>
          <p:cNvCxnSpPr>
            <a:endCxn id="6" idx="4"/>
          </p:cNvCxnSpPr>
          <p:nvPr/>
        </p:nvCxnSpPr>
        <p:spPr>
          <a:xfrm>
            <a:off x="4712358" y="4386357"/>
            <a:ext cx="0" cy="212968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flipV="1">
            <a:off x="4712358" y="3424913"/>
            <a:ext cx="2095175" cy="96144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468906" y="2656417"/>
            <a:ext cx="2486904" cy="369332"/>
          </a:xfrm>
          <a:prstGeom prst="rect">
            <a:avLst/>
          </a:prstGeom>
          <a:noFill/>
        </p:spPr>
        <p:txBody>
          <a:bodyPr wrap="none" rtlCol="0">
            <a:spAutoFit/>
          </a:bodyPr>
          <a:lstStyle/>
          <a:p>
            <a:r>
              <a:rPr lang="en-US" dirty="0" smtClean="0"/>
              <a:t>Playing computer games</a:t>
            </a:r>
            <a:endParaRPr lang="ru-RU" dirty="0"/>
          </a:p>
        </p:txBody>
      </p:sp>
      <p:sp>
        <p:nvSpPr>
          <p:cNvPr id="11" name="TextBox 10"/>
          <p:cNvSpPr txBox="1"/>
          <p:nvPr/>
        </p:nvSpPr>
        <p:spPr>
          <a:xfrm>
            <a:off x="2889251" y="4508500"/>
            <a:ext cx="1645853" cy="369332"/>
          </a:xfrm>
          <a:prstGeom prst="rect">
            <a:avLst/>
          </a:prstGeom>
          <a:noFill/>
        </p:spPr>
        <p:txBody>
          <a:bodyPr wrap="none" rtlCol="0">
            <a:spAutoFit/>
          </a:bodyPr>
          <a:lstStyle/>
          <a:p>
            <a:r>
              <a:rPr lang="en-US" dirty="0" smtClean="0"/>
              <a:t>Going shopping</a:t>
            </a:r>
            <a:endParaRPr lang="ru-RU" dirty="0"/>
          </a:p>
        </p:txBody>
      </p:sp>
      <p:sp>
        <p:nvSpPr>
          <p:cNvPr id="12" name="TextBox 11"/>
          <p:cNvSpPr txBox="1"/>
          <p:nvPr/>
        </p:nvSpPr>
        <p:spPr>
          <a:xfrm>
            <a:off x="4900083" y="4508500"/>
            <a:ext cx="1800493" cy="369332"/>
          </a:xfrm>
          <a:prstGeom prst="rect">
            <a:avLst/>
          </a:prstGeom>
          <a:noFill/>
        </p:spPr>
        <p:txBody>
          <a:bodyPr wrap="none" rtlCol="0">
            <a:spAutoFit/>
          </a:bodyPr>
          <a:lstStyle/>
          <a:p>
            <a:r>
              <a:rPr lang="en-US" dirty="0" smtClean="0"/>
              <a:t>Doing homework</a:t>
            </a:r>
            <a:endParaRPr lang="ru-RU" dirty="0"/>
          </a:p>
        </p:txBody>
      </p:sp>
    </p:spTree>
    <p:extLst>
      <p:ext uri="{BB962C8B-B14F-4D97-AF65-F5344CB8AC3E}">
        <p14:creationId xmlns:p14="http://schemas.microsoft.com/office/powerpoint/2010/main" val="3338570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a:t>
            </a:r>
            <a:r>
              <a:rPr lang="en-US" dirty="0" smtClean="0"/>
              <a:t>One of us, none of us</a:t>
            </a:r>
            <a:r>
              <a:rPr lang="ru-RU" dirty="0" smtClean="0"/>
              <a:t>»</a:t>
            </a:r>
            <a:endParaRPr lang="ru-RU" dirty="0"/>
          </a:p>
        </p:txBody>
      </p:sp>
      <p:graphicFrame>
        <p:nvGraphicFramePr>
          <p:cNvPr id="5" name="Содержимое 4"/>
          <p:cNvGraphicFramePr>
            <a:graphicFrameLocks noGrp="1"/>
          </p:cNvGraphicFramePr>
          <p:nvPr>
            <p:ph idx="1"/>
            <p:extLst>
              <p:ext uri="{D42A27DB-BD31-4B8C-83A1-F6EECF244321}">
                <p14:modId xmlns:p14="http://schemas.microsoft.com/office/powerpoint/2010/main" val="176693149"/>
              </p:ext>
            </p:extLst>
          </p:nvPr>
        </p:nvGraphicFramePr>
        <p:xfrm>
          <a:off x="457200" y="2055283"/>
          <a:ext cx="8229600" cy="1463039"/>
        </p:xfrm>
        <a:graphic>
          <a:graphicData uri="http://schemas.openxmlformats.org/drawingml/2006/table">
            <a:tbl>
              <a:tblPr firstRow="1" bandRow="1">
                <a:tableStyleId>{616DA210-FB5B-4158-B5E0-FEB733F419BA}</a:tableStyleId>
              </a:tblPr>
              <a:tblGrid>
                <a:gridCol w="2057400"/>
                <a:gridCol w="2057400"/>
                <a:gridCol w="2057400"/>
                <a:gridCol w="2057400"/>
              </a:tblGrid>
              <a:tr h="370840">
                <a:tc>
                  <a:txBody>
                    <a:bodyPr/>
                    <a:lstStyle/>
                    <a:p>
                      <a:r>
                        <a:rPr lang="en-US" dirty="0" smtClean="0"/>
                        <a:t>One</a:t>
                      </a:r>
                      <a:r>
                        <a:rPr lang="en-US" baseline="0" dirty="0" smtClean="0"/>
                        <a:t> of us</a:t>
                      </a:r>
                    </a:p>
                    <a:p>
                      <a:r>
                        <a:rPr lang="en-US" baseline="0" dirty="0" smtClean="0"/>
                        <a:t>Two of us</a:t>
                      </a:r>
                    </a:p>
                    <a:p>
                      <a:r>
                        <a:rPr lang="en-US" baseline="0" dirty="0" smtClean="0"/>
                        <a:t>Three of us</a:t>
                      </a:r>
                    </a:p>
                    <a:p>
                      <a:r>
                        <a:rPr lang="en-US" baseline="0" dirty="0" smtClean="0"/>
                        <a:t>All of us</a:t>
                      </a:r>
                      <a:endParaRPr lang="ru-RU" dirty="0"/>
                    </a:p>
                  </a:txBody>
                  <a:tcPr/>
                </a:tc>
                <a:tc>
                  <a:txBody>
                    <a:bodyPr/>
                    <a:lstStyle/>
                    <a:p>
                      <a:r>
                        <a:rPr lang="en-US" dirty="0" smtClean="0"/>
                        <a:t>Have</a:t>
                      </a:r>
                    </a:p>
                    <a:p>
                      <a:r>
                        <a:rPr lang="en-US" dirty="0" smtClean="0"/>
                        <a:t>Has</a:t>
                      </a:r>
                    </a:p>
                    <a:p>
                      <a:r>
                        <a:rPr lang="en-US" dirty="0" smtClean="0"/>
                        <a:t>Did</a:t>
                      </a:r>
                    </a:p>
                    <a:p>
                      <a:r>
                        <a:rPr lang="en-US" dirty="0" smtClean="0"/>
                        <a:t>Do</a:t>
                      </a:r>
                    </a:p>
                    <a:p>
                      <a:endParaRPr lang="en-US" dirty="0" smtClean="0"/>
                    </a:p>
                  </a:txBody>
                  <a:tcPr/>
                </a:tc>
                <a:tc>
                  <a:txBody>
                    <a:bodyPr/>
                    <a:lstStyle/>
                    <a:p>
                      <a:r>
                        <a:rPr lang="en-US" dirty="0" smtClean="0"/>
                        <a:t>Been to</a:t>
                      </a:r>
                    </a:p>
                    <a:p>
                      <a:r>
                        <a:rPr lang="en-US" dirty="0" smtClean="0"/>
                        <a:t>See/Saw/Seen</a:t>
                      </a:r>
                    </a:p>
                    <a:p>
                      <a:r>
                        <a:rPr lang="en-US" dirty="0" smtClean="0"/>
                        <a:t>Met</a:t>
                      </a:r>
                    </a:p>
                    <a:p>
                      <a:r>
                        <a:rPr lang="en-US" dirty="0" smtClean="0"/>
                        <a:t>Eat/Ate/Eaten</a:t>
                      </a:r>
                    </a:p>
                  </a:txBody>
                  <a:tcPr/>
                </a:tc>
                <a:tc>
                  <a:txBody>
                    <a:bodyPr/>
                    <a:lstStyle/>
                    <a:p>
                      <a:endParaRPr lang="en-US" dirty="0" smtClean="0"/>
                    </a:p>
                    <a:p>
                      <a:r>
                        <a:rPr lang="en-US" dirty="0" smtClean="0"/>
                        <a:t>…..</a:t>
                      </a:r>
                    </a:p>
                  </a:txBody>
                  <a:tcPr/>
                </a:tc>
              </a:tr>
            </a:tbl>
          </a:graphicData>
        </a:graphic>
      </p:graphicFrame>
      <p:sp>
        <p:nvSpPr>
          <p:cNvPr id="6" name="TextBox 5"/>
          <p:cNvSpPr txBox="1"/>
          <p:nvPr/>
        </p:nvSpPr>
        <p:spPr>
          <a:xfrm>
            <a:off x="3120007" y="3515835"/>
            <a:ext cx="2700826" cy="369332"/>
          </a:xfrm>
          <a:prstGeom prst="rect">
            <a:avLst/>
          </a:prstGeom>
          <a:noFill/>
        </p:spPr>
        <p:txBody>
          <a:bodyPr wrap="square" rtlCol="0">
            <a:spAutoFit/>
          </a:bodyPr>
          <a:lstStyle/>
          <a:p>
            <a:pPr algn="ctr"/>
            <a:r>
              <a:rPr lang="ru-RU" dirty="0" smtClean="0"/>
              <a:t>Практика вопросов </a:t>
            </a:r>
            <a:endParaRPr lang="ru-RU" dirty="0"/>
          </a:p>
        </p:txBody>
      </p:sp>
      <p:cxnSp>
        <p:nvCxnSpPr>
          <p:cNvPr id="10" name="Прямая со стрелкой 9"/>
          <p:cNvCxnSpPr/>
          <p:nvPr/>
        </p:nvCxnSpPr>
        <p:spPr>
          <a:xfrm>
            <a:off x="4474673" y="3885167"/>
            <a:ext cx="4253" cy="70908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Прямая со стрелкой 11"/>
          <p:cNvCxnSpPr/>
          <p:nvPr/>
        </p:nvCxnSpPr>
        <p:spPr>
          <a:xfrm>
            <a:off x="5344584" y="3884083"/>
            <a:ext cx="476249" cy="70908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Прямая со стрелкой 13"/>
          <p:cNvCxnSpPr/>
          <p:nvPr/>
        </p:nvCxnSpPr>
        <p:spPr>
          <a:xfrm flipH="1">
            <a:off x="3037417" y="3884083"/>
            <a:ext cx="560916" cy="70908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603499" y="4858835"/>
            <a:ext cx="633031" cy="369332"/>
          </a:xfrm>
          <a:prstGeom prst="rect">
            <a:avLst/>
          </a:prstGeom>
          <a:noFill/>
        </p:spPr>
        <p:txBody>
          <a:bodyPr wrap="none" rtlCol="0">
            <a:spAutoFit/>
          </a:bodyPr>
          <a:lstStyle/>
          <a:p>
            <a:r>
              <a:rPr lang="en-US" dirty="0"/>
              <a:t>W</a:t>
            </a:r>
            <a:r>
              <a:rPr lang="en-US" dirty="0" smtClean="0"/>
              <a:t>ho</a:t>
            </a:r>
            <a:endParaRPr lang="ru-RU" dirty="0"/>
          </a:p>
        </p:txBody>
      </p:sp>
      <p:sp>
        <p:nvSpPr>
          <p:cNvPr id="19" name="TextBox 18"/>
          <p:cNvSpPr txBox="1"/>
          <p:nvPr/>
        </p:nvSpPr>
        <p:spPr>
          <a:xfrm>
            <a:off x="3742223" y="4858835"/>
            <a:ext cx="1473405" cy="369332"/>
          </a:xfrm>
          <a:prstGeom prst="rect">
            <a:avLst/>
          </a:prstGeom>
          <a:noFill/>
        </p:spPr>
        <p:txBody>
          <a:bodyPr wrap="none" rtlCol="0">
            <a:spAutoFit/>
          </a:bodyPr>
          <a:lstStyle/>
          <a:p>
            <a:r>
              <a:rPr lang="en-US" dirty="0" smtClean="0"/>
              <a:t>Where/When</a:t>
            </a:r>
            <a:endParaRPr lang="ru-RU" dirty="0"/>
          </a:p>
        </p:txBody>
      </p:sp>
      <p:sp>
        <p:nvSpPr>
          <p:cNvPr id="20" name="TextBox 19"/>
          <p:cNvSpPr txBox="1"/>
          <p:nvPr/>
        </p:nvSpPr>
        <p:spPr>
          <a:xfrm>
            <a:off x="5630333" y="4858835"/>
            <a:ext cx="699192" cy="369332"/>
          </a:xfrm>
          <a:prstGeom prst="rect">
            <a:avLst/>
          </a:prstGeom>
          <a:noFill/>
        </p:spPr>
        <p:txBody>
          <a:bodyPr wrap="none" rtlCol="0">
            <a:spAutoFit/>
          </a:bodyPr>
          <a:lstStyle/>
          <a:p>
            <a:r>
              <a:rPr lang="en-US" dirty="0"/>
              <a:t>W</a:t>
            </a:r>
            <a:r>
              <a:rPr lang="en-US" dirty="0" smtClean="0"/>
              <a:t>hat</a:t>
            </a:r>
            <a:endParaRPr lang="ru-RU" dirty="0"/>
          </a:p>
        </p:txBody>
      </p:sp>
      <p:sp>
        <p:nvSpPr>
          <p:cNvPr id="21" name="TextBox 20"/>
          <p:cNvSpPr txBox="1"/>
          <p:nvPr/>
        </p:nvSpPr>
        <p:spPr>
          <a:xfrm>
            <a:off x="300770" y="5926667"/>
            <a:ext cx="2276359" cy="369332"/>
          </a:xfrm>
          <a:prstGeom prst="rect">
            <a:avLst/>
          </a:prstGeom>
          <a:noFill/>
        </p:spPr>
        <p:txBody>
          <a:bodyPr wrap="none" rtlCol="0">
            <a:spAutoFit/>
          </a:bodyPr>
          <a:lstStyle/>
          <a:p>
            <a:r>
              <a:rPr lang="en-US" dirty="0" smtClean="0"/>
              <a:t>Who has been to ……?</a:t>
            </a:r>
            <a:endParaRPr lang="ru-RU" dirty="0"/>
          </a:p>
        </p:txBody>
      </p:sp>
      <p:sp>
        <p:nvSpPr>
          <p:cNvPr id="22" name="TextBox 21"/>
          <p:cNvSpPr txBox="1"/>
          <p:nvPr/>
        </p:nvSpPr>
        <p:spPr>
          <a:xfrm>
            <a:off x="3120007" y="5926667"/>
            <a:ext cx="2377574" cy="369332"/>
          </a:xfrm>
          <a:prstGeom prst="rect">
            <a:avLst/>
          </a:prstGeom>
          <a:noFill/>
        </p:spPr>
        <p:txBody>
          <a:bodyPr wrap="none" rtlCol="0">
            <a:spAutoFit/>
          </a:bodyPr>
          <a:lstStyle/>
          <a:p>
            <a:r>
              <a:rPr lang="en-US" dirty="0" smtClean="0"/>
              <a:t>Where did you see …..?</a:t>
            </a:r>
            <a:endParaRPr lang="ru-RU" dirty="0"/>
          </a:p>
        </p:txBody>
      </p:sp>
      <p:sp>
        <p:nvSpPr>
          <p:cNvPr id="23" name="TextBox 22"/>
          <p:cNvSpPr txBox="1"/>
          <p:nvPr/>
        </p:nvSpPr>
        <p:spPr>
          <a:xfrm>
            <a:off x="6329525" y="5947834"/>
            <a:ext cx="2125777" cy="369332"/>
          </a:xfrm>
          <a:prstGeom prst="rect">
            <a:avLst/>
          </a:prstGeom>
          <a:noFill/>
        </p:spPr>
        <p:txBody>
          <a:bodyPr wrap="none" rtlCol="0">
            <a:spAutoFit/>
          </a:bodyPr>
          <a:lstStyle/>
          <a:p>
            <a:r>
              <a:rPr lang="en-US" dirty="0" smtClean="0"/>
              <a:t>What do you eat ….?</a:t>
            </a:r>
            <a:endParaRPr lang="ru-RU" dirty="0"/>
          </a:p>
        </p:txBody>
      </p:sp>
      <p:cxnSp>
        <p:nvCxnSpPr>
          <p:cNvPr id="25" name="Прямая со стрелкой 24"/>
          <p:cNvCxnSpPr>
            <a:stCxn id="18" idx="1"/>
          </p:cNvCxnSpPr>
          <p:nvPr/>
        </p:nvCxnSpPr>
        <p:spPr>
          <a:xfrm flipH="1">
            <a:off x="2032000" y="5043501"/>
            <a:ext cx="571499" cy="62916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Прямая со стрелкой 26"/>
          <p:cNvCxnSpPr>
            <a:stCxn id="19" idx="2"/>
          </p:cNvCxnSpPr>
          <p:nvPr/>
        </p:nvCxnSpPr>
        <p:spPr>
          <a:xfrm flipH="1">
            <a:off x="4474673" y="5228167"/>
            <a:ext cx="4253" cy="4445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Прямая со стрелкой 30"/>
          <p:cNvCxnSpPr>
            <a:stCxn id="20" idx="3"/>
          </p:cNvCxnSpPr>
          <p:nvPr/>
        </p:nvCxnSpPr>
        <p:spPr>
          <a:xfrm>
            <a:off x="6329525" y="5043501"/>
            <a:ext cx="718975" cy="62916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9552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a:bodyPr>
          <a:lstStyle/>
          <a:p>
            <a:r>
              <a:rPr lang="ru-RU" dirty="0" smtClean="0"/>
              <a:t>«</a:t>
            </a:r>
            <a:r>
              <a:rPr lang="en-US" dirty="0" smtClean="0"/>
              <a:t>Answer and add</a:t>
            </a:r>
            <a:r>
              <a:rPr lang="ru-RU" dirty="0" smtClean="0"/>
              <a:t>»</a:t>
            </a:r>
            <a:endParaRPr lang="ru-RU" dirty="0"/>
          </a:p>
        </p:txBody>
      </p:sp>
      <p:sp>
        <p:nvSpPr>
          <p:cNvPr id="3" name="Содержимое 2"/>
          <p:cNvSpPr>
            <a:spLocks noGrp="1"/>
          </p:cNvSpPr>
          <p:nvPr>
            <p:ph idx="1"/>
          </p:nvPr>
        </p:nvSpPr>
        <p:spPr>
          <a:xfrm>
            <a:off x="457200" y="1600200"/>
            <a:ext cx="8686800" cy="4525963"/>
          </a:xfrm>
        </p:spPr>
        <p:txBody>
          <a:bodyPr/>
          <a:lstStyle/>
          <a:p>
            <a:pPr marL="0" indent="0" algn="ctr">
              <a:buNone/>
            </a:pPr>
            <a:r>
              <a:rPr lang="en-US" dirty="0" smtClean="0"/>
              <a:t> Why photography is popular now?</a:t>
            </a:r>
          </a:p>
          <a:p>
            <a:pPr marL="0" indent="0">
              <a:buNone/>
            </a:pPr>
            <a:r>
              <a:rPr lang="en-US" dirty="0" smtClean="0"/>
              <a:t>Student 1: </a:t>
            </a:r>
            <a:r>
              <a:rPr lang="en-US" i="1" dirty="0" smtClean="0"/>
              <a:t>It’s easy </a:t>
            </a:r>
            <a:r>
              <a:rPr lang="en-US" dirty="0" smtClean="0"/>
              <a:t>…</a:t>
            </a:r>
          </a:p>
          <a:p>
            <a:pPr marL="0" indent="0">
              <a:buNone/>
            </a:pPr>
            <a:r>
              <a:rPr lang="en-US" dirty="0"/>
              <a:t> </a:t>
            </a:r>
            <a:r>
              <a:rPr lang="en-US" dirty="0" smtClean="0"/>
              <a:t>                                     </a:t>
            </a:r>
          </a:p>
          <a:p>
            <a:pPr marL="0" indent="0">
              <a:buNone/>
            </a:pPr>
            <a:r>
              <a:rPr lang="en-US" dirty="0"/>
              <a:t> </a:t>
            </a:r>
            <a:r>
              <a:rPr lang="en-US" dirty="0" smtClean="0"/>
              <a:t>                                      Student 2: …</a:t>
            </a:r>
            <a:r>
              <a:rPr lang="en-US" i="1" dirty="0" smtClean="0"/>
              <a:t>to take photos</a:t>
            </a:r>
            <a:r>
              <a:rPr lang="en-US" dirty="0" smtClean="0"/>
              <a:t>...</a:t>
            </a:r>
          </a:p>
          <a:p>
            <a:pPr marL="0" indent="0">
              <a:buNone/>
            </a:pPr>
            <a:endParaRPr lang="en-US" dirty="0" smtClean="0"/>
          </a:p>
          <a:p>
            <a:pPr marL="0" indent="0">
              <a:buNone/>
            </a:pPr>
            <a:r>
              <a:rPr lang="en-US" dirty="0" smtClean="0"/>
              <a:t>Student 3: …</a:t>
            </a:r>
            <a:r>
              <a:rPr lang="en-US" i="1" dirty="0" smtClean="0"/>
              <a:t>with your smartphone</a:t>
            </a:r>
            <a:r>
              <a:rPr lang="en-US" dirty="0" smtClean="0"/>
              <a:t>.  </a:t>
            </a:r>
          </a:p>
          <a:p>
            <a:pPr marL="0" indent="0">
              <a:buNone/>
            </a:pPr>
            <a:r>
              <a:rPr lang="en-US" dirty="0" smtClean="0"/>
              <a:t>          </a:t>
            </a:r>
            <a:endParaRPr lang="ru-RU" dirty="0"/>
          </a:p>
        </p:txBody>
      </p:sp>
    </p:spTree>
    <p:extLst>
      <p:ext uri="{BB962C8B-B14F-4D97-AF65-F5344CB8AC3E}">
        <p14:creationId xmlns:p14="http://schemas.microsoft.com/office/powerpoint/2010/main" val="2546073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a:bodyPr>
          <a:lstStyle/>
          <a:p>
            <a:r>
              <a:rPr lang="en-US" dirty="0" smtClean="0"/>
              <a:t>Mo</a:t>
            </a:r>
            <a:r>
              <a:rPr lang="ru-RU" dirty="0" err="1" smtClean="0"/>
              <a:t>нолог</a:t>
            </a:r>
            <a:endParaRPr lang="ru-RU" dirty="0"/>
          </a:p>
        </p:txBody>
      </p:sp>
      <p:sp>
        <p:nvSpPr>
          <p:cNvPr id="3" name="Содержимое 2"/>
          <p:cNvSpPr>
            <a:spLocks noGrp="1"/>
          </p:cNvSpPr>
          <p:nvPr>
            <p:ph idx="1"/>
          </p:nvPr>
        </p:nvSpPr>
        <p:spPr/>
        <p:txBody>
          <a:bodyPr/>
          <a:lstStyle/>
          <a:p>
            <a:r>
              <a:rPr lang="ru-RU" dirty="0" smtClean="0"/>
              <a:t>Монолог составляется на указанную тему;</a:t>
            </a:r>
          </a:p>
          <a:p>
            <a:r>
              <a:rPr lang="ru-RU" dirty="0" smtClean="0"/>
              <a:t>Отводится 1.5 минуты на подготовку и 2 минуты на сам монолог;</a:t>
            </a:r>
          </a:p>
          <a:p>
            <a:r>
              <a:rPr lang="ru-RU" dirty="0" smtClean="0"/>
              <a:t>Предоставляются опоры (мини план).</a:t>
            </a:r>
            <a:endParaRPr lang="ru-RU" dirty="0"/>
          </a:p>
        </p:txBody>
      </p:sp>
    </p:spTree>
    <p:extLst>
      <p:ext uri="{BB962C8B-B14F-4D97-AF65-F5344CB8AC3E}">
        <p14:creationId xmlns:p14="http://schemas.microsoft.com/office/powerpoint/2010/main" val="874542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570638" y="1573604"/>
            <a:ext cx="8099366" cy="3323987"/>
          </a:xfrm>
          <a:prstGeom prst="rect">
            <a:avLst/>
          </a:prstGeom>
        </p:spPr>
        <p:txBody>
          <a:bodyPr wrap="square">
            <a:spAutoFit/>
          </a:bodyPr>
          <a:lstStyle/>
          <a:p>
            <a:r>
              <a:rPr lang="en-US" sz="2400" b="1" dirty="0" err="1" smtClean="0"/>
              <a:t>Задание</a:t>
            </a:r>
            <a:r>
              <a:rPr lang="ru-RU" sz="2400" b="1" dirty="0" smtClean="0"/>
              <a:t>:</a:t>
            </a:r>
            <a:endParaRPr lang="en-US" sz="2400" b="1" dirty="0"/>
          </a:p>
          <a:p>
            <a:r>
              <a:rPr lang="en-US" sz="2400" dirty="0" smtClean="0"/>
              <a:t>You </a:t>
            </a:r>
            <a:r>
              <a:rPr lang="en-US" sz="2400" dirty="0"/>
              <a:t>are going to give a talk about your school. You will have to start in 1.5 minutes and will speak for not more than 2 minutes. </a:t>
            </a:r>
            <a:endParaRPr lang="ru-RU" sz="2400" dirty="0" smtClean="0"/>
          </a:p>
          <a:p>
            <a:r>
              <a:rPr lang="en-US" sz="2400" b="1" dirty="0" smtClean="0"/>
              <a:t>Remember </a:t>
            </a:r>
            <a:r>
              <a:rPr lang="en-US" sz="2400" b="1" dirty="0"/>
              <a:t>to say:</a:t>
            </a:r>
          </a:p>
          <a:p>
            <a:r>
              <a:rPr lang="ru-RU" sz="2400" dirty="0" smtClean="0"/>
              <a:t>   </a:t>
            </a:r>
            <a:r>
              <a:rPr lang="en-US" sz="2400" dirty="0" smtClean="0"/>
              <a:t>· </a:t>
            </a:r>
            <a:r>
              <a:rPr lang="en-US" sz="2400" dirty="0"/>
              <a:t>what you like most about your school;</a:t>
            </a:r>
          </a:p>
          <a:p>
            <a:r>
              <a:rPr lang="ru-RU" sz="2400" dirty="0" smtClean="0"/>
              <a:t>   </a:t>
            </a:r>
            <a:r>
              <a:rPr lang="en-US" sz="2400" dirty="0" smtClean="0"/>
              <a:t>· </a:t>
            </a:r>
            <a:r>
              <a:rPr lang="en-US" sz="2400" dirty="0"/>
              <a:t>what weekday you find the most difficult, and why;</a:t>
            </a:r>
          </a:p>
          <a:p>
            <a:r>
              <a:rPr lang="ru-RU" sz="2400" dirty="0" smtClean="0"/>
              <a:t>   </a:t>
            </a:r>
            <a:r>
              <a:rPr lang="en-US" sz="2400" dirty="0" smtClean="0"/>
              <a:t>· </a:t>
            </a:r>
            <a:r>
              <a:rPr lang="en-US" sz="2400" dirty="0"/>
              <a:t>what you would like to change in your school life.</a:t>
            </a:r>
          </a:p>
          <a:p>
            <a:r>
              <a:rPr lang="en-US" sz="2400" dirty="0"/>
              <a:t>You have to talk </a:t>
            </a:r>
            <a:r>
              <a:rPr lang="en-US" sz="2400" i="1" dirty="0"/>
              <a:t>continuously.</a:t>
            </a:r>
          </a:p>
          <a:p>
            <a:endParaRPr lang="en-US" dirty="0"/>
          </a:p>
        </p:txBody>
      </p:sp>
    </p:spTree>
    <p:extLst>
      <p:ext uri="{BB962C8B-B14F-4D97-AF65-F5344CB8AC3E}">
        <p14:creationId xmlns:p14="http://schemas.microsoft.com/office/powerpoint/2010/main" val="2878212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Монолог:</a:t>
            </a:r>
            <a:br>
              <a:rPr lang="ru-RU" dirty="0" smtClean="0"/>
            </a:br>
            <a:r>
              <a:rPr lang="ru-RU" dirty="0" smtClean="0"/>
              <a:t>Типичные ошибки</a:t>
            </a:r>
            <a:endParaRPr lang="ru-RU" dirty="0"/>
          </a:p>
        </p:txBody>
      </p:sp>
      <p:sp>
        <p:nvSpPr>
          <p:cNvPr id="3" name="Содержимое 2"/>
          <p:cNvSpPr>
            <a:spLocks noGrp="1"/>
          </p:cNvSpPr>
          <p:nvPr>
            <p:ph idx="1"/>
          </p:nvPr>
        </p:nvSpPr>
        <p:spPr/>
        <p:txBody>
          <a:bodyPr/>
          <a:lstStyle/>
          <a:p>
            <a:r>
              <a:rPr lang="ru-RU" dirty="0" smtClean="0"/>
              <a:t>Не все опоры использованы;</a:t>
            </a:r>
          </a:p>
          <a:p>
            <a:r>
              <a:rPr lang="ru-RU" dirty="0" smtClean="0"/>
              <a:t>Подмена монолога на заранее подготовленную речь;</a:t>
            </a:r>
          </a:p>
          <a:p>
            <a:r>
              <a:rPr lang="ru-RU" dirty="0" smtClean="0"/>
              <a:t>Отступление от темы;</a:t>
            </a:r>
          </a:p>
          <a:p>
            <a:r>
              <a:rPr lang="ru-RU" dirty="0" smtClean="0"/>
              <a:t>Отсутствие логической связи между высказываниями;</a:t>
            </a:r>
          </a:p>
          <a:p>
            <a:r>
              <a:rPr lang="ru-RU" dirty="0" smtClean="0"/>
              <a:t>Ограниченный словарный запас.</a:t>
            </a:r>
            <a:endParaRPr lang="ru-RU" dirty="0"/>
          </a:p>
        </p:txBody>
      </p:sp>
    </p:spTree>
    <p:extLst>
      <p:ext uri="{BB962C8B-B14F-4D97-AF65-F5344CB8AC3E}">
        <p14:creationId xmlns:p14="http://schemas.microsoft.com/office/powerpoint/2010/main" val="3091996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Задания ОГЭ</a:t>
            </a:r>
            <a:endParaRPr lang="ru-RU" i="1" dirty="0"/>
          </a:p>
        </p:txBody>
      </p:sp>
      <p:cxnSp>
        <p:nvCxnSpPr>
          <p:cNvPr id="5" name="Прямая со стрелкой 4"/>
          <p:cNvCxnSpPr/>
          <p:nvPr/>
        </p:nvCxnSpPr>
        <p:spPr>
          <a:xfrm flipH="1">
            <a:off x="2286000" y="1417638"/>
            <a:ext cx="1132417" cy="85777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 name="Прямая со стрелкой 6"/>
          <p:cNvCxnSpPr/>
          <p:nvPr/>
        </p:nvCxnSpPr>
        <p:spPr>
          <a:xfrm>
            <a:off x="5619750" y="1417638"/>
            <a:ext cx="1058333" cy="857779"/>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428763" y="2338924"/>
            <a:ext cx="3198311" cy="2154436"/>
          </a:xfrm>
          <a:prstGeom prst="rect">
            <a:avLst/>
          </a:prstGeom>
          <a:noFill/>
        </p:spPr>
        <p:txBody>
          <a:bodyPr wrap="none" rtlCol="0">
            <a:spAutoFit/>
          </a:bodyPr>
          <a:lstStyle/>
          <a:p>
            <a:r>
              <a:rPr lang="ru-RU" sz="2800" dirty="0" smtClean="0"/>
              <a:t>Письменная часть</a:t>
            </a:r>
          </a:p>
          <a:p>
            <a:endParaRPr lang="ru-RU" dirty="0" smtClean="0"/>
          </a:p>
          <a:p>
            <a:pPr marL="342900" indent="-342900">
              <a:buAutoNum type="arabicPeriod"/>
            </a:pPr>
            <a:r>
              <a:rPr lang="ru-RU" sz="2200" dirty="0" smtClean="0"/>
              <a:t>Аудирование</a:t>
            </a:r>
          </a:p>
          <a:p>
            <a:pPr marL="342900" indent="-342900">
              <a:buAutoNum type="arabicPeriod"/>
            </a:pPr>
            <a:r>
              <a:rPr lang="ru-RU" sz="2200" dirty="0" smtClean="0"/>
              <a:t>Чтение</a:t>
            </a:r>
          </a:p>
          <a:p>
            <a:pPr marL="342900" indent="-342900">
              <a:buAutoNum type="arabicPeriod"/>
            </a:pPr>
            <a:r>
              <a:rPr lang="ru-RU" sz="2200" dirty="0" smtClean="0"/>
              <a:t>Грамматика и лексика</a:t>
            </a:r>
          </a:p>
          <a:p>
            <a:pPr marL="342900" indent="-342900">
              <a:buAutoNum type="arabicPeriod"/>
            </a:pPr>
            <a:r>
              <a:rPr lang="ru-RU" sz="2200" dirty="0" smtClean="0"/>
              <a:t>Письмо</a:t>
            </a:r>
          </a:p>
        </p:txBody>
      </p:sp>
      <p:sp>
        <p:nvSpPr>
          <p:cNvPr id="9" name="TextBox 8"/>
          <p:cNvSpPr txBox="1"/>
          <p:nvPr/>
        </p:nvSpPr>
        <p:spPr>
          <a:xfrm>
            <a:off x="5662098" y="2338924"/>
            <a:ext cx="2916183" cy="1815882"/>
          </a:xfrm>
          <a:prstGeom prst="rect">
            <a:avLst/>
          </a:prstGeom>
          <a:noFill/>
        </p:spPr>
        <p:txBody>
          <a:bodyPr wrap="none" rtlCol="0">
            <a:spAutoFit/>
          </a:bodyPr>
          <a:lstStyle/>
          <a:p>
            <a:r>
              <a:rPr lang="ru-RU" sz="2800" dirty="0" smtClean="0"/>
              <a:t>Устная часть</a:t>
            </a:r>
          </a:p>
          <a:p>
            <a:endParaRPr lang="ru-RU" dirty="0" smtClean="0"/>
          </a:p>
          <a:p>
            <a:pPr marL="342900" indent="-342900">
              <a:buAutoNum type="arabicPeriod"/>
            </a:pPr>
            <a:r>
              <a:rPr lang="ru-RU" sz="2200" dirty="0" smtClean="0"/>
              <a:t>Чтение текста вслух</a:t>
            </a:r>
          </a:p>
          <a:p>
            <a:pPr marL="342900" indent="-342900">
              <a:buAutoNum type="arabicPeriod"/>
            </a:pPr>
            <a:r>
              <a:rPr lang="ru-RU" sz="2200" dirty="0" smtClean="0"/>
              <a:t>Диалог-расспрос</a:t>
            </a:r>
          </a:p>
          <a:p>
            <a:pPr marL="342900" indent="-342900">
              <a:buAutoNum type="arabicPeriod"/>
            </a:pPr>
            <a:r>
              <a:rPr lang="ru-RU" sz="2200" dirty="0" smtClean="0"/>
              <a:t>Монолог</a:t>
            </a:r>
            <a:endParaRPr lang="ru-RU" sz="2200" dirty="0"/>
          </a:p>
        </p:txBody>
      </p:sp>
    </p:spTree>
    <p:extLst>
      <p:ext uri="{BB962C8B-B14F-4D97-AF65-F5344CB8AC3E}">
        <p14:creationId xmlns:p14="http://schemas.microsoft.com/office/powerpoint/2010/main" val="1739077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Варианты преодоления трудностей</a:t>
            </a:r>
            <a:endParaRPr lang="ru-RU" dirty="0"/>
          </a:p>
        </p:txBody>
      </p:sp>
      <p:sp>
        <p:nvSpPr>
          <p:cNvPr id="4" name="Содержимое 3"/>
          <p:cNvSpPr>
            <a:spLocks noGrp="1"/>
          </p:cNvSpPr>
          <p:nvPr>
            <p:ph idx="1"/>
          </p:nvPr>
        </p:nvSpPr>
        <p:spPr/>
        <p:txBody>
          <a:bodyPr/>
          <a:lstStyle/>
          <a:p>
            <a:pPr marL="0" indent="0">
              <a:buNone/>
            </a:pPr>
            <a:r>
              <a:rPr lang="ru-RU" dirty="0" smtClean="0"/>
              <a:t>1. Игра «</a:t>
            </a:r>
            <a:r>
              <a:rPr lang="en-US" dirty="0" smtClean="0"/>
              <a:t>STICKERS</a:t>
            </a:r>
            <a:r>
              <a:rPr lang="ru-RU" dirty="0" smtClean="0"/>
              <a:t>»;</a:t>
            </a:r>
          </a:p>
          <a:p>
            <a:pPr marL="0" indent="0">
              <a:buNone/>
            </a:pPr>
            <a:r>
              <a:rPr lang="ru-RU" dirty="0" smtClean="0"/>
              <a:t>2. Перефразирование;</a:t>
            </a:r>
          </a:p>
          <a:p>
            <a:pPr marL="0" indent="0">
              <a:buNone/>
            </a:pPr>
            <a:r>
              <a:rPr lang="ru-RU" dirty="0" smtClean="0"/>
              <a:t>3. Трансформация.</a:t>
            </a:r>
            <a:endParaRPr lang="ru-RU" dirty="0"/>
          </a:p>
        </p:txBody>
      </p:sp>
    </p:spTree>
    <p:extLst>
      <p:ext uri="{BB962C8B-B14F-4D97-AF65-F5344CB8AC3E}">
        <p14:creationId xmlns:p14="http://schemas.microsoft.com/office/powerpoint/2010/main" val="14709427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a:t>
            </a:r>
            <a:r>
              <a:rPr lang="en-US" dirty="0" smtClean="0"/>
              <a:t>STICKERS</a:t>
            </a:r>
            <a:r>
              <a:rPr lang="ru-RU" dirty="0" smtClean="0"/>
              <a:t>»</a:t>
            </a:r>
            <a:endParaRPr lang="ru-RU" dirty="0"/>
          </a:p>
        </p:txBody>
      </p:sp>
      <p:pic>
        <p:nvPicPr>
          <p:cNvPr id="4" name="Содержимое 3" descr="7c2a8d00eb3abe5631ed6b0e7aa1aeb2-mBWcrYeC-ipad.jpg"/>
          <p:cNvPicPr>
            <a:picLocks noGrp="1" noChangeAspect="1"/>
          </p:cNvPicPr>
          <p:nvPr>
            <p:ph idx="1"/>
          </p:nvPr>
        </p:nvPicPr>
        <p:blipFill>
          <a:blip r:embed="rId2">
            <a:extLst>
              <a:ext uri="{28A0092B-C50C-407E-A947-70E740481C1C}">
                <a14:useLocalDpi xmlns:a14="http://schemas.microsoft.com/office/drawing/2010/main" val="0"/>
              </a:ext>
            </a:extLst>
          </a:blip>
          <a:srcRect t="896" b="896"/>
          <a:stretch>
            <a:fillRect/>
          </a:stretch>
        </p:blipFill>
        <p:spPr/>
      </p:pic>
    </p:spTree>
    <p:extLst>
      <p:ext uri="{BB962C8B-B14F-4D97-AF65-F5344CB8AC3E}">
        <p14:creationId xmlns:p14="http://schemas.microsoft.com/office/powerpoint/2010/main" val="4085495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Перефразирование</a:t>
            </a:r>
            <a:endParaRPr lang="ru-RU" dirty="0"/>
          </a:p>
        </p:txBody>
      </p:sp>
      <p:sp>
        <p:nvSpPr>
          <p:cNvPr id="3" name="Содержимое 2"/>
          <p:cNvSpPr>
            <a:spLocks noGrp="1"/>
          </p:cNvSpPr>
          <p:nvPr>
            <p:ph idx="1"/>
          </p:nvPr>
        </p:nvSpPr>
        <p:spPr/>
        <p:txBody>
          <a:bodyPr/>
          <a:lstStyle/>
          <a:p>
            <a:pPr marL="0" indent="0">
              <a:buNone/>
            </a:pPr>
            <a:r>
              <a:rPr lang="ru-RU" b="1" i="1" dirty="0" smtClean="0"/>
              <a:t>   Цель:</a:t>
            </a:r>
            <a:r>
              <a:rPr lang="ru-RU" dirty="0" smtClean="0"/>
              <a:t> учить выражать мысли другими словами, не искажая содержания.</a:t>
            </a:r>
          </a:p>
          <a:p>
            <a:r>
              <a:rPr lang="ru-RU" dirty="0" smtClean="0"/>
              <a:t>Активное использование лексических единиц изучаемой темы;</a:t>
            </a:r>
          </a:p>
          <a:p>
            <a:r>
              <a:rPr lang="ru-RU" dirty="0" smtClean="0"/>
              <a:t>Тренировка памяти;</a:t>
            </a:r>
          </a:p>
          <a:p>
            <a:r>
              <a:rPr lang="ru-RU" dirty="0" smtClean="0"/>
              <a:t>Отработка грамматических навыков устной и письменной речи.</a:t>
            </a:r>
            <a:endParaRPr lang="ru-RU" dirty="0"/>
          </a:p>
        </p:txBody>
      </p:sp>
    </p:spTree>
    <p:extLst>
      <p:ext uri="{BB962C8B-B14F-4D97-AF65-F5344CB8AC3E}">
        <p14:creationId xmlns:p14="http://schemas.microsoft.com/office/powerpoint/2010/main" val="3600028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Пример перефразирования</a:t>
            </a:r>
            <a:endParaRPr lang="ru-RU" dirty="0"/>
          </a:p>
        </p:txBody>
      </p:sp>
      <p:sp>
        <p:nvSpPr>
          <p:cNvPr id="3" name="Содержимое 2"/>
          <p:cNvSpPr>
            <a:spLocks noGrp="1"/>
          </p:cNvSpPr>
          <p:nvPr>
            <p:ph idx="1"/>
          </p:nvPr>
        </p:nvSpPr>
        <p:spPr/>
        <p:txBody>
          <a:bodyPr/>
          <a:lstStyle/>
          <a:p>
            <a:pPr marL="0" indent="0">
              <a:buNone/>
            </a:pPr>
            <a:r>
              <a:rPr lang="en-US" i="1" dirty="0" smtClean="0"/>
              <a:t>Student 1:</a:t>
            </a:r>
            <a:r>
              <a:rPr lang="en-US" dirty="0" smtClean="0"/>
              <a:t> I packed several sweaters because I was afraid I would be cold.</a:t>
            </a:r>
          </a:p>
          <a:p>
            <a:pPr marL="0" indent="0" algn="ctr">
              <a:buNone/>
            </a:pPr>
            <a:endParaRPr lang="en-US" dirty="0"/>
          </a:p>
          <a:p>
            <a:pPr marL="0" indent="0" algn="ctr">
              <a:buNone/>
            </a:pPr>
            <a:r>
              <a:rPr lang="en-US" dirty="0" smtClean="0"/>
              <a:t> </a:t>
            </a:r>
            <a:r>
              <a:rPr lang="en-US" b="1" dirty="0" smtClean="0"/>
              <a:t>(CASE)</a:t>
            </a:r>
          </a:p>
          <a:p>
            <a:pPr marL="0" indent="0">
              <a:buNone/>
            </a:pPr>
            <a:endParaRPr lang="en-US" i="1" dirty="0" smtClean="0"/>
          </a:p>
          <a:p>
            <a:pPr marL="0" indent="0">
              <a:buNone/>
            </a:pPr>
            <a:r>
              <a:rPr lang="en-US" i="1" dirty="0" smtClean="0"/>
              <a:t>Student 2:</a:t>
            </a:r>
            <a:r>
              <a:rPr lang="en-US" dirty="0" smtClean="0"/>
              <a:t> You packed several sweaters in case you got cold.</a:t>
            </a:r>
            <a:endParaRPr lang="ru-RU" dirty="0" smtClean="0"/>
          </a:p>
          <a:p>
            <a:pPr marL="0" indent="0">
              <a:buNone/>
            </a:pPr>
            <a:endParaRPr lang="en-US" dirty="0"/>
          </a:p>
          <a:p>
            <a:pPr marL="0" indent="0">
              <a:buNone/>
            </a:pPr>
            <a:endParaRPr lang="ru-RU" dirty="0"/>
          </a:p>
        </p:txBody>
      </p:sp>
    </p:spTree>
    <p:extLst>
      <p:ext uri="{BB962C8B-B14F-4D97-AF65-F5344CB8AC3E}">
        <p14:creationId xmlns:p14="http://schemas.microsoft.com/office/powerpoint/2010/main" val="730105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buNone/>
            </a:pPr>
            <a:r>
              <a:rPr lang="en-US" dirty="0" smtClean="0"/>
              <a:t>   - Teacher 1: I have never been in a submarine before.</a:t>
            </a:r>
          </a:p>
          <a:p>
            <a:pPr marL="0" indent="0" algn="ctr">
              <a:buNone/>
            </a:pPr>
            <a:r>
              <a:rPr lang="en-US" dirty="0" smtClean="0"/>
              <a:t>(TIME)</a:t>
            </a:r>
          </a:p>
          <a:p>
            <a:pPr marL="0" indent="0" algn="ctr">
              <a:buNone/>
            </a:pPr>
            <a:endParaRPr lang="en-US" dirty="0"/>
          </a:p>
          <a:p>
            <a:pPr marL="0" indent="0">
              <a:buNone/>
            </a:pPr>
            <a:r>
              <a:rPr lang="en-US" dirty="0" smtClean="0"/>
              <a:t>   - Teacher 2: This is ______ been in a submarine.</a:t>
            </a:r>
          </a:p>
          <a:p>
            <a:pPr marL="0" indent="0">
              <a:buNone/>
            </a:pPr>
            <a:endParaRPr lang="ru-RU" sz="1800" dirty="0" smtClean="0"/>
          </a:p>
          <a:p>
            <a:pPr marL="0" indent="0">
              <a:buNone/>
            </a:pPr>
            <a:r>
              <a:rPr lang="ru-RU" sz="2000" b="1" u="sng" dirty="0" smtClean="0"/>
              <a:t>Для упрощения задачи можно дать варианты ответов.</a:t>
            </a:r>
            <a:endParaRPr lang="ru-RU" sz="2000" b="1" u="sng" dirty="0"/>
          </a:p>
        </p:txBody>
      </p:sp>
    </p:spTree>
    <p:extLst>
      <p:ext uri="{BB962C8B-B14F-4D97-AF65-F5344CB8AC3E}">
        <p14:creationId xmlns:p14="http://schemas.microsoft.com/office/powerpoint/2010/main" val="3822703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73146"/>
            <a:ext cx="8229600" cy="1143000"/>
          </a:xfrm>
        </p:spPr>
        <p:txBody>
          <a:bodyPr/>
          <a:lstStyle/>
          <a:p>
            <a:r>
              <a:rPr lang="ru-RU" dirty="0" smtClean="0"/>
              <a:t>Трансформация</a:t>
            </a:r>
            <a:endParaRPr lang="ru-RU" dirty="0"/>
          </a:p>
        </p:txBody>
      </p:sp>
      <p:sp>
        <p:nvSpPr>
          <p:cNvPr id="3" name="Содержимое 2"/>
          <p:cNvSpPr>
            <a:spLocks noGrp="1"/>
          </p:cNvSpPr>
          <p:nvPr>
            <p:ph idx="1"/>
          </p:nvPr>
        </p:nvSpPr>
        <p:spPr>
          <a:xfrm>
            <a:off x="457200" y="1216146"/>
            <a:ext cx="8229600" cy="4525963"/>
          </a:xfrm>
        </p:spPr>
        <p:txBody>
          <a:bodyPr>
            <a:normAutofit fontScale="85000" lnSpcReduction="20000"/>
          </a:bodyPr>
          <a:lstStyle/>
          <a:p>
            <a:pPr marL="0" indent="0" algn="ctr">
              <a:buNone/>
            </a:pPr>
            <a:r>
              <a:rPr lang="en-US" dirty="0" smtClean="0"/>
              <a:t>  </a:t>
            </a:r>
            <a:r>
              <a:rPr lang="ru-RU" dirty="0" smtClean="0"/>
              <a:t>Заданные грамматические структуры в речи:</a:t>
            </a:r>
          </a:p>
          <a:p>
            <a:pPr>
              <a:buFontTx/>
              <a:buChar char="-"/>
            </a:pPr>
            <a:r>
              <a:rPr lang="ru-RU" i="1" dirty="0" smtClean="0"/>
              <a:t>Комбинирование;</a:t>
            </a:r>
          </a:p>
          <a:p>
            <a:pPr>
              <a:buFontTx/>
              <a:buChar char="-"/>
            </a:pPr>
            <a:r>
              <a:rPr lang="ru-RU" i="1" dirty="0" smtClean="0"/>
              <a:t>Замена;</a:t>
            </a:r>
          </a:p>
          <a:p>
            <a:pPr>
              <a:buFontTx/>
              <a:buChar char="-"/>
            </a:pPr>
            <a:r>
              <a:rPr lang="ru-RU" i="1" dirty="0" smtClean="0"/>
              <a:t>Расширения.</a:t>
            </a:r>
            <a:endParaRPr lang="ru-RU" dirty="0"/>
          </a:p>
          <a:p>
            <a:pPr>
              <a:buFontTx/>
              <a:buChar char="-"/>
            </a:pPr>
            <a:endParaRPr lang="ru-RU" dirty="0" smtClean="0"/>
          </a:p>
          <a:p>
            <a:pPr marL="0" indent="0" algn="ctr">
              <a:buNone/>
            </a:pPr>
            <a:r>
              <a:rPr lang="ru-RU" dirty="0" smtClean="0"/>
              <a:t>Интеллектуальная активность учащихся:</a:t>
            </a:r>
          </a:p>
          <a:p>
            <a:pPr>
              <a:buFontTx/>
              <a:buChar char="-"/>
            </a:pPr>
            <a:r>
              <a:rPr lang="ru-RU" i="1" dirty="0" smtClean="0"/>
              <a:t>Варьировать содержанием;</a:t>
            </a:r>
          </a:p>
          <a:p>
            <a:pPr>
              <a:buFontTx/>
              <a:buChar char="-"/>
            </a:pPr>
            <a:r>
              <a:rPr lang="ru-RU" i="1" dirty="0" smtClean="0"/>
              <a:t>Сопоставлять и противопоставлять изучаемую структуру;</a:t>
            </a:r>
          </a:p>
          <a:p>
            <a:pPr>
              <a:buFontTx/>
              <a:buChar char="-"/>
            </a:pPr>
            <a:r>
              <a:rPr lang="ru-RU" i="1" dirty="0" smtClean="0"/>
              <a:t>Составлять из отдельных частей целые высказывания.</a:t>
            </a:r>
          </a:p>
          <a:p>
            <a:endParaRPr lang="ru-RU" dirty="0"/>
          </a:p>
        </p:txBody>
      </p:sp>
    </p:spTree>
    <p:extLst>
      <p:ext uri="{BB962C8B-B14F-4D97-AF65-F5344CB8AC3E}">
        <p14:creationId xmlns:p14="http://schemas.microsoft.com/office/powerpoint/2010/main" val="755878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846138"/>
            <a:ext cx="8229600" cy="1143000"/>
          </a:xfrm>
        </p:spPr>
        <p:txBody>
          <a:bodyPr/>
          <a:lstStyle/>
          <a:p>
            <a:r>
              <a:rPr lang="ru-RU" dirty="0" smtClean="0"/>
              <a:t>Пример трансформации</a:t>
            </a:r>
            <a:endParaRPr lang="ru-RU" dirty="0"/>
          </a:p>
        </p:txBody>
      </p:sp>
      <p:sp>
        <p:nvSpPr>
          <p:cNvPr id="3" name="Содержимое 2"/>
          <p:cNvSpPr>
            <a:spLocks noGrp="1"/>
          </p:cNvSpPr>
          <p:nvPr>
            <p:ph idx="1"/>
          </p:nvPr>
        </p:nvSpPr>
        <p:spPr>
          <a:xfrm>
            <a:off x="457200" y="2686069"/>
            <a:ext cx="8229600" cy="4525963"/>
          </a:xfrm>
        </p:spPr>
        <p:txBody>
          <a:bodyPr/>
          <a:lstStyle/>
          <a:p>
            <a:r>
              <a:rPr lang="en-US" dirty="0" smtClean="0"/>
              <a:t>Teacher: There </a:t>
            </a:r>
            <a:r>
              <a:rPr lang="en-US" i="1" u="sng" dirty="0" smtClean="0"/>
              <a:t>is</a:t>
            </a:r>
            <a:r>
              <a:rPr lang="en-US" dirty="0" smtClean="0"/>
              <a:t> a book on the desk.</a:t>
            </a:r>
          </a:p>
          <a:p>
            <a:r>
              <a:rPr lang="en-US" dirty="0" smtClean="0"/>
              <a:t>Teacher: There </a:t>
            </a:r>
            <a:r>
              <a:rPr lang="en-US" i="1" u="sng" dirty="0" smtClean="0"/>
              <a:t>are</a:t>
            </a:r>
            <a:r>
              <a:rPr lang="en-US" dirty="0" smtClean="0"/>
              <a:t> book</a:t>
            </a:r>
            <a:r>
              <a:rPr lang="en-US" b="1" u="sng" dirty="0" smtClean="0"/>
              <a:t>s</a:t>
            </a:r>
            <a:r>
              <a:rPr lang="en-US" dirty="0" smtClean="0"/>
              <a:t> on the desk.</a:t>
            </a:r>
          </a:p>
          <a:p>
            <a:endParaRPr lang="ru-RU" dirty="0"/>
          </a:p>
        </p:txBody>
      </p:sp>
    </p:spTree>
    <p:extLst>
      <p:ext uri="{BB962C8B-B14F-4D97-AF65-F5344CB8AC3E}">
        <p14:creationId xmlns:p14="http://schemas.microsoft.com/office/powerpoint/2010/main" val="38421543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Трансформация текста</a:t>
            </a:r>
            <a:endParaRPr lang="ru-RU" dirty="0"/>
          </a:p>
        </p:txBody>
      </p:sp>
      <p:sp>
        <p:nvSpPr>
          <p:cNvPr id="3" name="Содержимое 2"/>
          <p:cNvSpPr>
            <a:spLocks noGrp="1"/>
          </p:cNvSpPr>
          <p:nvPr>
            <p:ph idx="1"/>
          </p:nvPr>
        </p:nvSpPr>
        <p:spPr/>
        <p:txBody>
          <a:bodyPr/>
          <a:lstStyle/>
          <a:p>
            <a:pPr marL="0" indent="0">
              <a:buNone/>
            </a:pPr>
            <a:r>
              <a:rPr lang="ru-RU" dirty="0" smtClean="0"/>
              <a:t>Задание: </a:t>
            </a:r>
            <a:r>
              <a:rPr lang="en-US" dirty="0" smtClean="0"/>
              <a:t>Rewrite the text using PASSIVE VOICE.</a:t>
            </a:r>
            <a:endParaRPr lang="ru-RU" dirty="0"/>
          </a:p>
        </p:txBody>
      </p:sp>
      <p:sp>
        <p:nvSpPr>
          <p:cNvPr id="4" name="Прямоугольник 3"/>
          <p:cNvSpPr/>
          <p:nvPr/>
        </p:nvSpPr>
        <p:spPr>
          <a:xfrm>
            <a:off x="457200" y="2690336"/>
            <a:ext cx="8229600" cy="1200328"/>
          </a:xfrm>
          <a:prstGeom prst="rect">
            <a:avLst/>
          </a:prstGeom>
        </p:spPr>
        <p:txBody>
          <a:bodyPr wrap="square">
            <a:spAutoFit/>
          </a:bodyPr>
          <a:lstStyle/>
          <a:p>
            <a:r>
              <a:rPr lang="en-US" dirty="0" smtClean="0"/>
              <a:t>…</a:t>
            </a:r>
            <a:r>
              <a:rPr lang="en-US" sz="2400" dirty="0" smtClean="0"/>
              <a:t>… someone </a:t>
            </a:r>
            <a:r>
              <a:rPr lang="en-US" sz="2400" dirty="0"/>
              <a:t>broke into a </a:t>
            </a:r>
            <a:r>
              <a:rPr lang="en-US" sz="2400" dirty="0" smtClean="0"/>
              <a:t>local </a:t>
            </a:r>
            <a:r>
              <a:rPr lang="en-US" sz="2400" dirty="0"/>
              <a:t>shop yesterday. The owner had just locked up the shop when a robber with a gun threatened </a:t>
            </a:r>
            <a:r>
              <a:rPr lang="en-US" sz="2400" dirty="0" smtClean="0"/>
              <a:t>him…..</a:t>
            </a:r>
            <a:endParaRPr lang="ru-RU" sz="2400" dirty="0"/>
          </a:p>
        </p:txBody>
      </p:sp>
      <p:sp>
        <p:nvSpPr>
          <p:cNvPr id="5" name="Прямоугольник 4"/>
          <p:cNvSpPr/>
          <p:nvPr/>
        </p:nvSpPr>
        <p:spPr>
          <a:xfrm>
            <a:off x="457200" y="4882960"/>
            <a:ext cx="8229600" cy="1200328"/>
          </a:xfrm>
          <a:prstGeom prst="rect">
            <a:avLst/>
          </a:prstGeom>
        </p:spPr>
        <p:txBody>
          <a:bodyPr wrap="square">
            <a:spAutoFit/>
          </a:bodyPr>
          <a:lstStyle/>
          <a:p>
            <a:r>
              <a:rPr lang="en-US" sz="2400" dirty="0" smtClean="0"/>
              <a:t>…. a local </a:t>
            </a:r>
            <a:r>
              <a:rPr lang="en-US" sz="2400" dirty="0"/>
              <a:t>shop was broken into yesterday. The shop had been just locked up by the owner when a robber with a gun threatened </a:t>
            </a:r>
            <a:r>
              <a:rPr lang="en-US" sz="2400" dirty="0" smtClean="0"/>
              <a:t>him…..</a:t>
            </a:r>
            <a:endParaRPr lang="ru-RU" sz="2400" dirty="0"/>
          </a:p>
        </p:txBody>
      </p:sp>
      <p:sp>
        <p:nvSpPr>
          <p:cNvPr id="6" name="Название 1"/>
          <p:cNvSpPr txBox="1">
            <a:spLocks/>
          </p:cNvSpPr>
          <p:nvPr/>
        </p:nvSpPr>
        <p:spPr>
          <a:xfrm>
            <a:off x="609600" y="373996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ru-RU" dirty="0" smtClean="0"/>
              <a:t>Возможный ответ:</a:t>
            </a:r>
            <a:endParaRPr lang="ru-RU" dirty="0"/>
          </a:p>
        </p:txBody>
      </p:sp>
    </p:spTree>
    <p:extLst>
      <p:ext uri="{BB962C8B-B14F-4D97-AF65-F5344CB8AC3E}">
        <p14:creationId xmlns:p14="http://schemas.microsoft.com/office/powerpoint/2010/main" val="11269736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Подводя итоги</a:t>
            </a:r>
            <a:endParaRPr lang="ru-RU" dirty="0"/>
          </a:p>
        </p:txBody>
      </p:sp>
      <p:sp>
        <p:nvSpPr>
          <p:cNvPr id="3" name="Содержимое 2"/>
          <p:cNvSpPr>
            <a:spLocks noGrp="1"/>
          </p:cNvSpPr>
          <p:nvPr>
            <p:ph idx="1"/>
          </p:nvPr>
        </p:nvSpPr>
        <p:spPr>
          <a:xfrm>
            <a:off x="457200" y="1600200"/>
            <a:ext cx="8686800" cy="4525963"/>
          </a:xfrm>
        </p:spPr>
        <p:txBody>
          <a:bodyPr/>
          <a:lstStyle/>
          <a:p>
            <a:r>
              <a:rPr lang="ru-RU" dirty="0" smtClean="0"/>
              <a:t>Какие из перечисленных «решений» вы готовы использовать в своей педагогической деятельности?</a:t>
            </a:r>
          </a:p>
          <a:p>
            <a:r>
              <a:rPr lang="ru-RU" dirty="0" smtClean="0"/>
              <a:t>Согласны ли вы, что системность выполнения упражнений поможет достигнуть наилучшего результата? Почему?</a:t>
            </a:r>
          </a:p>
          <a:p>
            <a:r>
              <a:rPr lang="ru-RU" dirty="0" smtClean="0"/>
              <a:t>Какое из представленных упражнений, на ваш взгляд, самое эффективное? Почему?</a:t>
            </a:r>
          </a:p>
          <a:p>
            <a:endParaRPr lang="ru-RU" dirty="0"/>
          </a:p>
        </p:txBody>
      </p:sp>
    </p:spTree>
    <p:extLst>
      <p:ext uri="{BB962C8B-B14F-4D97-AF65-F5344CB8AC3E}">
        <p14:creationId xmlns:p14="http://schemas.microsoft.com/office/powerpoint/2010/main" val="35386856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832873"/>
            <a:ext cx="8229600" cy="1143000"/>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1640331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855181"/>
            <a:ext cx="8229600" cy="1143000"/>
          </a:xfrm>
        </p:spPr>
        <p:txBody>
          <a:bodyPr>
            <a:normAutofit fontScale="90000"/>
          </a:bodyPr>
          <a:lstStyle/>
          <a:p>
            <a:r>
              <a:rPr lang="ru-RU" dirty="0" smtClean="0"/>
              <a:t>С какими трудностями можно столкнуться при подготовке к устной части?</a:t>
            </a:r>
            <a:endParaRPr lang="ru-RU" dirty="0"/>
          </a:p>
        </p:txBody>
      </p:sp>
    </p:spTree>
    <p:extLst>
      <p:ext uri="{BB962C8B-B14F-4D97-AF65-F5344CB8AC3E}">
        <p14:creationId xmlns:p14="http://schemas.microsoft.com/office/powerpoint/2010/main" val="3199388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700731"/>
            <a:ext cx="8229600" cy="1143000"/>
          </a:xfrm>
        </p:spPr>
        <p:txBody>
          <a:bodyPr>
            <a:noAutofit/>
          </a:bodyPr>
          <a:lstStyle/>
          <a:p>
            <a:r>
              <a:rPr lang="ru-RU" dirty="0" smtClean="0"/>
              <a:t>Типичные ошибки в ОГЭ </a:t>
            </a:r>
            <a:br>
              <a:rPr lang="ru-RU" dirty="0" smtClean="0"/>
            </a:br>
            <a:r>
              <a:rPr lang="ru-RU" dirty="0" smtClean="0"/>
              <a:t>Устная часть</a:t>
            </a:r>
            <a:br>
              <a:rPr lang="ru-RU" dirty="0" smtClean="0"/>
            </a:br>
            <a:endParaRPr lang="ru-RU" dirty="0"/>
          </a:p>
        </p:txBody>
      </p:sp>
      <p:sp>
        <p:nvSpPr>
          <p:cNvPr id="3" name="Содержимое 2"/>
          <p:cNvSpPr>
            <a:spLocks noGrp="1"/>
          </p:cNvSpPr>
          <p:nvPr>
            <p:ph idx="1"/>
          </p:nvPr>
        </p:nvSpPr>
        <p:spPr>
          <a:xfrm>
            <a:off x="173964" y="2296002"/>
            <a:ext cx="8970036" cy="3496551"/>
          </a:xfrm>
        </p:spPr>
        <p:txBody>
          <a:bodyPr/>
          <a:lstStyle/>
          <a:p>
            <a:r>
              <a:rPr lang="ru-RU" sz="2800" dirty="0" smtClean="0"/>
              <a:t>Чтение текста без интонаций, пауз, деления предложения на смысловые части;</a:t>
            </a:r>
          </a:p>
          <a:p>
            <a:r>
              <a:rPr lang="ru-RU" sz="2800" dirty="0" smtClean="0"/>
              <a:t>Фонетические ошибки;</a:t>
            </a:r>
          </a:p>
          <a:p>
            <a:r>
              <a:rPr lang="ru-RU" sz="2800" dirty="0" smtClean="0"/>
              <a:t>Ограниченный словарный запас;</a:t>
            </a:r>
          </a:p>
          <a:p>
            <a:r>
              <a:rPr lang="ru-RU" sz="2800" dirty="0" smtClean="0"/>
              <a:t>Несоблюдение временных ограничений;</a:t>
            </a:r>
          </a:p>
          <a:p>
            <a:r>
              <a:rPr lang="ru-RU" sz="2800" dirty="0" smtClean="0"/>
              <a:t>Несоответствие ответов заданным вопросам.</a:t>
            </a:r>
            <a:endParaRPr lang="ru-RU" sz="2800" dirty="0"/>
          </a:p>
        </p:txBody>
      </p:sp>
    </p:spTree>
    <p:extLst>
      <p:ext uri="{BB962C8B-B14F-4D97-AF65-F5344CB8AC3E}">
        <p14:creationId xmlns:p14="http://schemas.microsoft.com/office/powerpoint/2010/main" val="329511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Человеческий фактор</a:t>
            </a:r>
            <a:endParaRPr lang="ru-RU" dirty="0"/>
          </a:p>
        </p:txBody>
      </p:sp>
      <p:sp>
        <p:nvSpPr>
          <p:cNvPr id="3" name="Содержимое 2"/>
          <p:cNvSpPr>
            <a:spLocks noGrp="1"/>
          </p:cNvSpPr>
          <p:nvPr>
            <p:ph idx="1"/>
          </p:nvPr>
        </p:nvSpPr>
        <p:spPr/>
        <p:txBody>
          <a:bodyPr/>
          <a:lstStyle/>
          <a:p>
            <a:r>
              <a:rPr lang="ru-RU" dirty="0" smtClean="0"/>
              <a:t>Чрезмерное волнение;</a:t>
            </a:r>
          </a:p>
          <a:p>
            <a:r>
              <a:rPr lang="ru-RU" dirty="0" smtClean="0"/>
              <a:t>Нечеткая и тихая речь;</a:t>
            </a:r>
          </a:p>
          <a:p>
            <a:r>
              <a:rPr lang="ru-RU" dirty="0" smtClean="0"/>
              <a:t>Незнание формата заданий устной части;</a:t>
            </a:r>
          </a:p>
          <a:p>
            <a:r>
              <a:rPr lang="ru-RU" dirty="0" smtClean="0"/>
              <a:t>Невнимательное чтение заданий;</a:t>
            </a:r>
          </a:p>
          <a:p>
            <a:r>
              <a:rPr lang="ru-RU" dirty="0" smtClean="0"/>
              <a:t>Несоблюдение временных ограничений.</a:t>
            </a:r>
          </a:p>
          <a:p>
            <a:endParaRPr lang="ru-RU" dirty="0"/>
          </a:p>
        </p:txBody>
      </p:sp>
    </p:spTree>
    <p:extLst>
      <p:ext uri="{BB962C8B-B14F-4D97-AF65-F5344CB8AC3E}">
        <p14:creationId xmlns:p14="http://schemas.microsoft.com/office/powerpoint/2010/main" val="584715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7"/>
            <a:ext cx="8229600" cy="1760583"/>
          </a:xfrm>
        </p:spPr>
        <p:txBody>
          <a:bodyPr/>
          <a:lstStyle/>
          <a:p>
            <a:r>
              <a:rPr lang="ru-RU" dirty="0" smtClean="0"/>
              <a:t>Чтение вслух</a:t>
            </a:r>
            <a:endParaRPr lang="ru-RU" dirty="0"/>
          </a:p>
        </p:txBody>
      </p:sp>
      <p:sp>
        <p:nvSpPr>
          <p:cNvPr id="3" name="Содержимое 2"/>
          <p:cNvSpPr>
            <a:spLocks noGrp="1"/>
          </p:cNvSpPr>
          <p:nvPr>
            <p:ph idx="1"/>
          </p:nvPr>
        </p:nvSpPr>
        <p:spPr>
          <a:xfrm>
            <a:off x="457200" y="2661443"/>
            <a:ext cx="8229600" cy="3464720"/>
          </a:xfrm>
        </p:spPr>
        <p:txBody>
          <a:bodyPr/>
          <a:lstStyle/>
          <a:p>
            <a:pPr marL="0" indent="0" algn="ctr">
              <a:buNone/>
            </a:pPr>
            <a:r>
              <a:rPr lang="ru-RU" dirty="0" smtClean="0"/>
              <a:t> Чтение научно – популярного текста (подготовка – 1.5 мин., чтение – 2 мин.)</a:t>
            </a:r>
          </a:p>
          <a:p>
            <a:endParaRPr lang="ru-RU" dirty="0"/>
          </a:p>
        </p:txBody>
      </p:sp>
    </p:spTree>
    <p:extLst>
      <p:ext uri="{BB962C8B-B14F-4D97-AF65-F5344CB8AC3E}">
        <p14:creationId xmlns:p14="http://schemas.microsoft.com/office/powerpoint/2010/main" val="3028309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ример чтения.pdf"/>
          <p:cNvPicPr>
            <a:picLocks noGrp="1" noChangeAspect="1"/>
          </p:cNvPicPr>
          <p:nvPr>
            <p:ph idx="1"/>
          </p:nvPr>
        </p:nvPicPr>
        <p:blipFill rotWithShape="1">
          <a:blip r:embed="rId2">
            <a:extLst>
              <a:ext uri="{28A0092B-C50C-407E-A947-70E740481C1C}">
                <a14:useLocalDpi xmlns:a14="http://schemas.microsoft.com/office/drawing/2010/main" val="0"/>
              </a:ext>
            </a:extLst>
          </a:blip>
          <a:srcRect r="2179" b="65215"/>
          <a:stretch/>
        </p:blipFill>
        <p:spPr>
          <a:xfrm>
            <a:off x="-295738" y="34793"/>
            <a:ext cx="9710428" cy="5475123"/>
          </a:xfrm>
        </p:spPr>
      </p:pic>
    </p:spTree>
    <p:extLst>
      <p:ext uri="{BB962C8B-B14F-4D97-AF65-F5344CB8AC3E}">
        <p14:creationId xmlns:p14="http://schemas.microsoft.com/office/powerpoint/2010/main" val="3828413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846138"/>
            <a:ext cx="8229600" cy="1143000"/>
          </a:xfrm>
        </p:spPr>
        <p:txBody>
          <a:bodyPr>
            <a:normAutofit fontScale="90000"/>
          </a:bodyPr>
          <a:lstStyle/>
          <a:p>
            <a:r>
              <a:rPr lang="ru-RU" dirty="0" smtClean="0"/>
              <a:t>Чтение вслух:</a:t>
            </a:r>
            <a:br>
              <a:rPr lang="ru-RU" dirty="0" smtClean="0"/>
            </a:br>
            <a:r>
              <a:rPr lang="ru-RU" dirty="0" smtClean="0"/>
              <a:t>Типичные ошибки </a:t>
            </a:r>
            <a:endParaRPr lang="ru-RU" dirty="0"/>
          </a:p>
        </p:txBody>
      </p:sp>
      <p:sp>
        <p:nvSpPr>
          <p:cNvPr id="3" name="Содержимое 2"/>
          <p:cNvSpPr>
            <a:spLocks noGrp="1"/>
          </p:cNvSpPr>
          <p:nvPr>
            <p:ph idx="1"/>
          </p:nvPr>
        </p:nvSpPr>
        <p:spPr>
          <a:xfrm>
            <a:off x="457200" y="2767295"/>
            <a:ext cx="8229600" cy="4090705"/>
          </a:xfrm>
        </p:spPr>
        <p:txBody>
          <a:bodyPr/>
          <a:lstStyle/>
          <a:p>
            <a:r>
              <a:rPr lang="ru-RU" dirty="0" smtClean="0"/>
              <a:t>Игнорирование правил чтения;</a:t>
            </a:r>
          </a:p>
          <a:p>
            <a:r>
              <a:rPr lang="ru-RU" dirty="0" smtClean="0"/>
              <a:t>Несоблюдение интонации;</a:t>
            </a:r>
          </a:p>
          <a:p>
            <a:r>
              <a:rPr lang="ru-RU" dirty="0" smtClean="0"/>
              <a:t>Фонетические ошибки, искажающие смысл.</a:t>
            </a:r>
            <a:endParaRPr lang="ru-RU" dirty="0"/>
          </a:p>
        </p:txBody>
      </p:sp>
    </p:spTree>
    <p:extLst>
      <p:ext uri="{BB962C8B-B14F-4D97-AF65-F5344CB8AC3E}">
        <p14:creationId xmlns:p14="http://schemas.microsoft.com/office/powerpoint/2010/main" val="124348303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3192</TotalTime>
  <Words>1619</Words>
  <Application>Microsoft Macintosh PowerPoint</Application>
  <PresentationFormat>Экран (4:3)</PresentationFormat>
  <Paragraphs>272</Paragraphs>
  <Slides>39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Тема Office</vt:lpstr>
      <vt:lpstr>  ТИПИЧНЫЕ ТРУДНОСТИ В ОГЭ И КАК ИХ ПРЕОДОЛЕВАТЬ</vt:lpstr>
      <vt:lpstr>ОГЭ по английскому языку в 2018-2019 может стать обязательным</vt:lpstr>
      <vt:lpstr>Задания ОГЭ</vt:lpstr>
      <vt:lpstr>С какими трудностями можно столкнуться при подготовке к устной части?</vt:lpstr>
      <vt:lpstr>Типичные ошибки в ОГЭ  Устная часть </vt:lpstr>
      <vt:lpstr>Человеческий фактор</vt:lpstr>
      <vt:lpstr>Чтение вслух</vt:lpstr>
      <vt:lpstr>Презентация PowerPoint</vt:lpstr>
      <vt:lpstr>Чтение вслух: Типичные ошибки </vt:lpstr>
      <vt:lpstr>Примеры ошибок</vt:lpstr>
      <vt:lpstr>Варианты преодоления трудностей</vt:lpstr>
      <vt:lpstr>Табличка-памятка</vt:lpstr>
      <vt:lpstr>PERSONIFICATION </vt:lpstr>
      <vt:lpstr>Tongue Twisters</vt:lpstr>
      <vt:lpstr>Rhyme Ping-Pong</vt:lpstr>
      <vt:lpstr>«Conductor» (дирижер).</vt:lpstr>
      <vt:lpstr>Диалог-расспрос</vt:lpstr>
      <vt:lpstr>Презентация PowerPoint</vt:lpstr>
      <vt:lpstr>Диалог – Расспрос: Типичные ошибки</vt:lpstr>
      <vt:lpstr>Примеры ошибок</vt:lpstr>
      <vt:lpstr>Варианты преодоления трудностей</vt:lpstr>
      <vt:lpstr>«Рекомендации»</vt:lpstr>
      <vt:lpstr>«Slices of life»</vt:lpstr>
      <vt:lpstr>«Slices of life»</vt:lpstr>
      <vt:lpstr>«One of us, none of us»</vt:lpstr>
      <vt:lpstr>«Answer and add»</vt:lpstr>
      <vt:lpstr>Moнолог</vt:lpstr>
      <vt:lpstr>Презентация PowerPoint</vt:lpstr>
      <vt:lpstr>Монолог: Типичные ошибки</vt:lpstr>
      <vt:lpstr>Варианты преодоления трудностей</vt:lpstr>
      <vt:lpstr>«STICKERS»</vt:lpstr>
      <vt:lpstr>Перефразирование</vt:lpstr>
      <vt:lpstr>Пример перефразирования</vt:lpstr>
      <vt:lpstr>Презентация PowerPoint</vt:lpstr>
      <vt:lpstr>Трансформация</vt:lpstr>
      <vt:lpstr>Пример трансформации</vt:lpstr>
      <vt:lpstr>Трансформация текста</vt:lpstr>
      <vt:lpstr>Подводя итоги</vt:lpstr>
      <vt:lpstr>СПАСИБО ЗА ВНИМАНИЕ!</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ТИПИЧНЫЕ ТРУДНОСТИ В ОГЭ И КАК ИХ ПРЕОДОЛЕВАТЬ</dc:title>
  <dc:creator>123 321</dc:creator>
  <cp:lastModifiedBy>123 321</cp:lastModifiedBy>
  <cp:revision>42</cp:revision>
  <dcterms:created xsi:type="dcterms:W3CDTF">2018-08-24T14:19:48Z</dcterms:created>
  <dcterms:modified xsi:type="dcterms:W3CDTF">2018-08-26T19:53:27Z</dcterms:modified>
</cp:coreProperties>
</file>