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9"/>
  </p:notesMasterIdLst>
  <p:sldIdLst>
    <p:sldId id="256" r:id="rId2"/>
    <p:sldId id="336" r:id="rId3"/>
    <p:sldId id="337" r:id="rId4"/>
    <p:sldId id="338" r:id="rId5"/>
    <p:sldId id="330" r:id="rId6"/>
    <p:sldId id="332" r:id="rId7"/>
    <p:sldId id="333" r:id="rId8"/>
    <p:sldId id="335" r:id="rId9"/>
    <p:sldId id="339" r:id="rId10"/>
    <p:sldId id="313" r:id="rId11"/>
    <p:sldId id="311" r:id="rId12"/>
    <p:sldId id="314" r:id="rId13"/>
    <p:sldId id="323" r:id="rId14"/>
    <p:sldId id="324" r:id="rId15"/>
    <p:sldId id="325" r:id="rId16"/>
    <p:sldId id="317" r:id="rId17"/>
    <p:sldId id="315" r:id="rId18"/>
    <p:sldId id="343" r:id="rId19"/>
    <p:sldId id="344" r:id="rId20"/>
    <p:sldId id="326" r:id="rId21"/>
    <p:sldId id="295" r:id="rId22"/>
    <p:sldId id="327" r:id="rId23"/>
    <p:sldId id="296" r:id="rId24"/>
    <p:sldId id="318" r:id="rId25"/>
    <p:sldId id="328" r:id="rId26"/>
    <p:sldId id="297" r:id="rId27"/>
    <p:sldId id="319" r:id="rId28"/>
    <p:sldId id="340" r:id="rId29"/>
    <p:sldId id="341" r:id="rId30"/>
    <p:sldId id="316" r:id="rId31"/>
    <p:sldId id="320" r:id="rId32"/>
    <p:sldId id="329" r:id="rId33"/>
    <p:sldId id="281" r:id="rId34"/>
    <p:sldId id="312" r:id="rId35"/>
    <p:sldId id="321" r:id="rId36"/>
    <p:sldId id="342" r:id="rId37"/>
    <p:sldId id="32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-912" y="-90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83CAC-109F-444A-B19E-8FC3825496BF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3E3B6-B0F7-404A-952F-A1E4EA0BF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006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56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79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7198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34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931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168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738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75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53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34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95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1B21-1F80-4CBC-931E-D358D7A7D9CE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DB0AE-5E94-4A83-BBBB-BCF2D9DDA0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91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OoFlstyZm0" TargetMode="External"/><Relationship Id="rId2" Type="http://schemas.openxmlformats.org/officeDocument/2006/relationships/hyperlink" Target="https://www.powtoon.com/index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i.pinimg.com/564x/5c/36/33/5c3633b2a90983340c87ca2cf68b89d1--classroom-displays-library-displays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ecdn.teacherspayteachers.com/thumbitem/Exit-Ticket-Exit-Slip-1437311-1410171307/original-1437311-1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pinterest.com/pin/453174781248217159/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zf10hpmK1U" TargetMode="External"/><Relationship Id="rId7" Type="http://schemas.openxmlformats.org/officeDocument/2006/relationships/hyperlink" Target="https://www.edutopia.org/discussion/7-ways-increase-students-attention-span" TargetMode="External"/><Relationship Id="rId2" Type="http://schemas.openxmlformats.org/officeDocument/2006/relationships/hyperlink" Target="https://www.powtoon.com/blog/29-super-effective-ways-students-attention-raising-voic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cornerstoneforteachers.com/50-fun-call-and-response-ideas-to-get-students-attention/" TargetMode="External"/><Relationship Id="rId5" Type="http://schemas.openxmlformats.org/officeDocument/2006/relationships/hyperlink" Target="https://www.insidehighered.com/advice/2016/07/26/how-hold-students-attention-classroom-essay" TargetMode="External"/><Relationship Id="rId4" Type="http://schemas.openxmlformats.org/officeDocument/2006/relationships/hyperlink" Target="https://www.youtube.com/watch?v=hOoFlstyZm0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38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597" y="1737453"/>
            <a:ext cx="8823277" cy="2387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Концентрируем внимание обучающихся на уроках английского языка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примере курсов и пособий издательства “Титул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”)</a:t>
            </a:r>
            <a:endParaRPr lang="ru-R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Y:\Delo-New\ОГР\Казеичева (Бурова)\СОЦСЕТИ!!!\необходимые иллюстрации включая мои личные фотографии\TIT_Logo_kvadrat.png"/>
          <p:cNvPicPr>
            <a:picLocks noChangeAspect="1" noChangeArrowheads="1"/>
          </p:cNvPicPr>
          <p:nvPr/>
        </p:nvPicPr>
        <p:blipFill>
          <a:blip r:embed="rId2" cstate="print"/>
          <a:srcRect l="5726" t="21436" r="4298" b="22864"/>
          <a:stretch>
            <a:fillRect/>
          </a:stretch>
        </p:blipFill>
        <p:spPr bwMode="auto">
          <a:xfrm>
            <a:off x="3493213" y="240622"/>
            <a:ext cx="2280863" cy="1484628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357754" y="5253098"/>
            <a:ext cx="4428492" cy="1248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Казеичева Алёна Евгеньевна,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руководителя Центра образовательных программ издательства «Титул»,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 учебных пособий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Метапредметный портфель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5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приемы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Задавая вопрос, обращаясь к ученику – бросайте ему мячик (маленький, обязательно легкий и мягкий)</a:t>
            </a:r>
          </a:p>
          <a:p>
            <a:r>
              <a:rPr lang="ru-RU" dirty="0" smtClean="0"/>
              <a:t>Выберите смешное слово, например </a:t>
            </a:r>
            <a:r>
              <a:rPr lang="en-US" dirty="0" smtClean="0"/>
              <a:t>“</a:t>
            </a:r>
            <a:r>
              <a:rPr lang="en-US" dirty="0" err="1" smtClean="0"/>
              <a:t>Bazinga</a:t>
            </a:r>
            <a:r>
              <a:rPr lang="en-US" dirty="0" smtClean="0"/>
              <a:t>!” </a:t>
            </a:r>
            <a:r>
              <a:rPr lang="ru-RU" dirty="0" smtClean="0"/>
              <a:t>И каждый раз, когда вы будете произносить это слово, учащиеся должны обеими ладонями постучать по столу 2 раза и хлопнуть в ладоши 2 раза. Скажите слово пару раз за урок. Такой приём взбодрит учащихся. 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приемы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Подготовьте несколько шуток по теме урока. Вставьте их в ход урока, когда увидите, что учащиеся начали отвлекаться.</a:t>
            </a:r>
          </a:p>
          <a:p>
            <a:endParaRPr lang="ru-RU" dirty="0" smtClean="0"/>
          </a:p>
          <a:p>
            <a:r>
              <a:rPr lang="ru-RU" dirty="0" smtClean="0"/>
              <a:t>В начальной школе можно использовать прием «</a:t>
            </a:r>
            <a:r>
              <a:rPr lang="en-US" dirty="0" smtClean="0"/>
              <a:t>Animal Sounds</a:t>
            </a:r>
            <a:r>
              <a:rPr lang="ru-RU" dirty="0" smtClean="0"/>
              <a:t>». Вы называете животное (или показываете картинку), а учащиеся должны сказать, какой звук это животное издает.</a:t>
            </a: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Пример: </a:t>
            </a:r>
            <a:r>
              <a:rPr lang="en-US" dirty="0" smtClean="0"/>
              <a:t>“An elephant does what? A Whale does what (that’s right, be creative with you animal calls)!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4822"/>
            <a:ext cx="7886700" cy="1325563"/>
          </a:xfrm>
        </p:spPr>
        <p:txBody>
          <a:bodyPr/>
          <a:lstStyle/>
          <a:p>
            <a:r>
              <a:rPr lang="ru-RU" dirty="0" smtClean="0"/>
              <a:t>Привлечение внимания с помощью переключения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819874"/>
          </a:xfrm>
        </p:spPr>
        <p:txBody>
          <a:bodyPr>
            <a:normAutofit/>
          </a:bodyPr>
          <a:lstStyle/>
          <a:p>
            <a:r>
              <a:rPr lang="ru-RU" dirty="0" smtClean="0"/>
              <a:t>Задайте учащимся вопрос более широкий, чем изучаемая тема, связанный </a:t>
            </a:r>
            <a:r>
              <a:rPr lang="ru-RU" dirty="0"/>
              <a:t>с уроком (но не с </a:t>
            </a:r>
            <a:r>
              <a:rPr lang="ru-RU" dirty="0" smtClean="0"/>
              <a:t>изучаемой конкретной целью</a:t>
            </a:r>
            <a:r>
              <a:rPr lang="ru-RU" dirty="0"/>
              <a:t>), и быстро обсудите его.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если вы </a:t>
            </a:r>
            <a:r>
              <a:rPr lang="ru-RU" dirty="0" smtClean="0"/>
              <a:t>изучаете </a:t>
            </a:r>
            <a:r>
              <a:rPr lang="en-US" dirty="0" smtClean="0"/>
              <a:t>Present Perfect</a:t>
            </a:r>
            <a:r>
              <a:rPr lang="ru-RU" dirty="0" smtClean="0"/>
              <a:t>, спросите учащихся, какое время английского глагола, </a:t>
            </a:r>
            <a:r>
              <a:rPr lang="ru-RU" dirty="0"/>
              <a:t>по их мнению, является наиболее </a:t>
            </a:r>
            <a:r>
              <a:rPr lang="ru-RU" dirty="0" smtClean="0"/>
              <a:t>нужным </a:t>
            </a:r>
            <a:r>
              <a:rPr lang="ru-RU" dirty="0"/>
              <a:t>и почему. </a:t>
            </a:r>
            <a:endParaRPr lang="ru-RU" dirty="0" smtClean="0"/>
          </a:p>
          <a:p>
            <a:r>
              <a:rPr lang="ru-RU" dirty="0" smtClean="0"/>
              <a:t>Такие </a:t>
            </a:r>
            <a:r>
              <a:rPr lang="ru-RU" dirty="0" smtClean="0"/>
              <a:t>вопросы можно печатать в конце раздаточного материала, чтобы они ответили на них еще и письменно, перевернув лист.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Неожиданные оформления объяснений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240" y="2267414"/>
            <a:ext cx="8476180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Используйте неожиданные для учащихся оформления объяснений темы</a:t>
            </a:r>
          </a:p>
          <a:p>
            <a:pPr>
              <a:buNone/>
            </a:pPr>
            <a:r>
              <a:rPr lang="ru-RU" dirty="0" smtClean="0"/>
              <a:t>Применяйте анимацию, когда показываете учащимся презентацию в </a:t>
            </a:r>
            <a:r>
              <a:rPr lang="en-US" dirty="0" err="1" smtClean="0"/>
              <a:t>PowerPoints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ru-RU" dirty="0" smtClean="0"/>
              <a:t>Можно сделать анимированный ролик по теме урока - </a:t>
            </a:r>
            <a:r>
              <a:rPr lang="en-US" dirty="0" smtClean="0">
                <a:hlinkClick r:id="rId2"/>
              </a:rPr>
              <a:t>https://www.powtoon.com/index/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Давайте посмотрим пример такого ролика - </a:t>
            </a:r>
            <a:r>
              <a:rPr lang="en-US" dirty="0" smtClean="0">
                <a:hlinkClick r:id="rId3"/>
              </a:rPr>
              <a:t>https://www.youtube.com/watch?v=hOoFlstyZm0</a:t>
            </a:r>
            <a:r>
              <a:rPr lang="ru-RU" dirty="0" smtClean="0"/>
              <a:t> (тема - </a:t>
            </a:r>
            <a:r>
              <a:rPr lang="en-US" dirty="0" smtClean="0"/>
              <a:t>The Active and Passive Voice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518" y="190321"/>
            <a:ext cx="7886700" cy="116196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Ролевая игра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«</a:t>
            </a:r>
            <a:r>
              <a:rPr lang="en-US" sz="3600" dirty="0" smtClean="0"/>
              <a:t>Historical figures and </a:t>
            </a:r>
            <a:r>
              <a:rPr lang="en-US" sz="3600" dirty="0" err="1" smtClean="0"/>
              <a:t>Instagram</a:t>
            </a:r>
            <a:r>
              <a:rPr lang="ru-RU" sz="3600" dirty="0" smtClean="0"/>
              <a:t>» </a:t>
            </a:r>
            <a:endParaRPr lang="ru-RU" sz="3600" dirty="0"/>
          </a:p>
        </p:txBody>
      </p:sp>
      <p:pic>
        <p:nvPicPr>
          <p:cNvPr id="31746" name="Picture 2" descr="Картинки по запросу Шексп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222" y="3359650"/>
            <a:ext cx="2078388" cy="27745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5756" y="6088559"/>
            <a:ext cx="7315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http://kartinkinaden.ru/uploads/posts/2016-10/1476966411_1.jpg</a:t>
            </a:r>
            <a:endParaRPr lang="ru-RU" sz="1100" dirty="0" smtClean="0"/>
          </a:p>
          <a:p>
            <a:r>
              <a:rPr lang="en-US" sz="1100" dirty="0" smtClean="0"/>
              <a:t>https://uznayvse.ru/images/thumb/agata-kristi-foto-2.jpg</a:t>
            </a:r>
            <a:endParaRPr lang="ru-RU" sz="1100" dirty="0" smtClean="0"/>
          </a:p>
          <a:p>
            <a:r>
              <a:rPr lang="en-US" sz="1100" dirty="0" smtClean="0"/>
              <a:t>http://history-persons.ru/wp-content/uploads/2011/09/img4db301d1d3108.jpg</a:t>
            </a:r>
            <a:endParaRPr lang="ru-RU" sz="1100" dirty="0" smtClean="0"/>
          </a:p>
          <a:p>
            <a:r>
              <a:rPr lang="en-US" sz="1100" dirty="0" smtClean="0"/>
              <a:t>http://</a:t>
            </a:r>
            <a:r>
              <a:rPr lang="ru-RU" sz="1100" dirty="0" err="1" smtClean="0"/>
              <a:t>скачать-инстаграм.рф</a:t>
            </a:r>
            <a:r>
              <a:rPr lang="ru-RU" sz="1100" dirty="0" smtClean="0"/>
              <a:t>/</a:t>
            </a:r>
            <a:r>
              <a:rPr lang="en-US" sz="1100" dirty="0" err="1" smtClean="0"/>
              <a:t>wp</a:t>
            </a:r>
            <a:r>
              <a:rPr lang="en-US" sz="1100" dirty="0" smtClean="0"/>
              <a:t>-content/uploads/2017/01/instagram.png</a:t>
            </a:r>
            <a:r>
              <a:rPr lang="ru-RU" sz="1100" dirty="0" smtClean="0"/>
              <a:t>  </a:t>
            </a:r>
            <a:endParaRPr lang="ru-RU" sz="1100" dirty="0"/>
          </a:p>
        </p:txBody>
      </p:sp>
      <p:pic>
        <p:nvPicPr>
          <p:cNvPr id="31748" name="Picture 4" descr="Картинки по запросу Агата кри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19459">
            <a:off x="6261349" y="3137083"/>
            <a:ext cx="2117650" cy="2826476"/>
          </a:xfrm>
          <a:prstGeom prst="rect">
            <a:avLst/>
          </a:prstGeom>
          <a:noFill/>
        </p:spPr>
      </p:pic>
      <p:pic>
        <p:nvPicPr>
          <p:cNvPr id="31750" name="Picture 6" descr="Картинки по запросу джордж вашингт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6878">
            <a:off x="768411" y="3307726"/>
            <a:ext cx="2202378" cy="2581192"/>
          </a:xfrm>
          <a:prstGeom prst="rect">
            <a:avLst/>
          </a:prstGeom>
          <a:noFill/>
        </p:spPr>
      </p:pic>
      <p:pic>
        <p:nvPicPr>
          <p:cNvPr id="31752" name="Picture 8" descr="Картинки по запросу инстагра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16330" y="1674850"/>
            <a:ext cx="6452171" cy="16130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78366">
            <a:off x="7366228" y="146334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403498">
            <a:off x="-6246" y="1535673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376" y="262384"/>
            <a:ext cx="7886700" cy="13255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Ролевая игра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«</a:t>
            </a:r>
            <a:r>
              <a:rPr lang="en-US" sz="3600" dirty="0" smtClean="0"/>
              <a:t>Historical figures and </a:t>
            </a:r>
            <a:r>
              <a:rPr lang="en-US" sz="3600" dirty="0" err="1" smtClean="0"/>
              <a:t>Instagram</a:t>
            </a:r>
            <a:r>
              <a:rPr lang="ru-RU" sz="3600" dirty="0" smtClean="0"/>
              <a:t>»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306" y="1825624"/>
            <a:ext cx="8537824" cy="4862851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Используйте в практике преподавания то, что нравится обучающимся, особенно для удержания внимания во время урока.</a:t>
            </a:r>
          </a:p>
          <a:p>
            <a:pPr fontAlgn="base"/>
            <a:r>
              <a:rPr lang="ru-RU" dirty="0" smtClean="0"/>
              <a:t>Поиграйте в игру «</a:t>
            </a:r>
            <a:r>
              <a:rPr lang="en-US" dirty="0" smtClean="0"/>
              <a:t>Historical figures and </a:t>
            </a:r>
            <a:r>
              <a:rPr lang="en-US" dirty="0" err="1" smtClean="0"/>
              <a:t>Instagram</a:t>
            </a:r>
            <a:r>
              <a:rPr lang="ru-RU" dirty="0" smtClean="0"/>
              <a:t>». Предложите учащимся представить, что выдающиеся исторические личности использовали бы </a:t>
            </a:r>
            <a:r>
              <a:rPr lang="en-US" dirty="0" err="1" smtClean="0"/>
              <a:t>Instagram</a:t>
            </a:r>
            <a:r>
              <a:rPr lang="en-US" dirty="0" smtClean="0"/>
              <a:t>.</a:t>
            </a:r>
          </a:p>
          <a:p>
            <a:pPr fontAlgn="base"/>
            <a:r>
              <a:rPr lang="ru-RU" dirty="0" smtClean="0"/>
              <a:t>Спросите учащихся, какие фотографии бы выкладывал с своем профиле Джордж Вашингтон. А что мог бы публиковать Шекспир? О чем бы писала в </a:t>
            </a:r>
            <a:r>
              <a:rPr lang="en-US" dirty="0" err="1" smtClean="0"/>
              <a:t>Instagram</a:t>
            </a:r>
            <a:r>
              <a:rPr lang="en-US" dirty="0" smtClean="0"/>
              <a:t> </a:t>
            </a:r>
            <a:r>
              <a:rPr lang="ru-RU" dirty="0" smtClean="0"/>
              <a:t>Агата Кристи, выкладывала бы она </a:t>
            </a:r>
            <a:r>
              <a:rPr lang="ru-RU" dirty="0" err="1" smtClean="0"/>
              <a:t>селфи</a:t>
            </a:r>
            <a:r>
              <a:rPr lang="ru-RU" dirty="0" smtClean="0"/>
              <a:t>? И так далее. </a:t>
            </a:r>
          </a:p>
          <a:p>
            <a:pPr fontAlgn="base"/>
            <a:r>
              <a:rPr lang="ru-RU" dirty="0" smtClean="0"/>
              <a:t>Пусть учащиеся выберут себе одну личность, у которой не могло быть профиля в </a:t>
            </a:r>
            <a:r>
              <a:rPr lang="en-US" dirty="0" err="1" smtClean="0"/>
              <a:t>Instagram</a:t>
            </a:r>
            <a:r>
              <a:rPr lang="en-US" dirty="0" smtClean="0"/>
              <a:t> </a:t>
            </a:r>
            <a:r>
              <a:rPr lang="ru-RU" dirty="0" smtClean="0"/>
              <a:t>и опишут от лица этого человека, что он публикует в своем профиле.</a:t>
            </a:r>
          </a:p>
          <a:p>
            <a:pPr fontAlgn="base"/>
            <a:r>
              <a:rPr lang="ru-RU" dirty="0" smtClean="0"/>
              <a:t>Можно попросить обучающихся подготовить к следующему уроку плакат на А4, с изображением профиля этой персоны и несколькими фотографиями.</a:t>
            </a:r>
            <a:endParaRPr lang="ru-RU" dirty="0"/>
          </a:p>
        </p:txBody>
      </p:sp>
      <p:pic>
        <p:nvPicPr>
          <p:cNvPr id="4" name="Picture 8" descr="Картинки по запросу инстаграм"/>
          <p:cNvPicPr>
            <a:picLocks noChangeAspect="1" noChangeArrowheads="1"/>
          </p:cNvPicPr>
          <p:nvPr/>
        </p:nvPicPr>
        <p:blipFill rotWithShape="1">
          <a:blip r:embed="rId2" cstate="print"/>
          <a:srcRect r="77639" b="9816"/>
          <a:stretch/>
        </p:blipFill>
        <p:spPr bwMode="auto">
          <a:xfrm>
            <a:off x="7385802" y="262384"/>
            <a:ext cx="1119274" cy="1128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452438" y="6118225"/>
            <a:ext cx="8229600" cy="536575"/>
          </a:xfrm>
        </p:spPr>
        <p:txBody>
          <a:bodyPr>
            <a:normAutofit fontScale="92500" lnSpcReduction="20000"/>
          </a:bodyPr>
          <a:lstStyle/>
          <a:p>
            <a:r>
              <a:rPr lang="en-US" sz="2000" smtClean="0">
                <a:hlinkClick r:id="rId2"/>
              </a:rPr>
              <a:t>https://i.pinimg.com/564x/5c/36/33/5c3633b2a90983340c87ca2cf68b89d1--classroom-displays-library-displays.jpg</a:t>
            </a:r>
            <a:r>
              <a:rPr lang="en-US" sz="2000" smtClean="0"/>
              <a:t> </a:t>
            </a:r>
            <a:endParaRPr lang="ru-RU" sz="2000" smtClean="0"/>
          </a:p>
        </p:txBody>
      </p:sp>
      <p:pic>
        <p:nvPicPr>
          <p:cNvPr id="23556" name="Picture 2" descr="Картинки по запросу self assessment diploma pup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1600"/>
            <a:ext cx="84963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5236" y="450106"/>
            <a:ext cx="6820114" cy="836950"/>
          </a:xfrm>
        </p:spPr>
        <p:txBody>
          <a:bodyPr/>
          <a:lstStyle/>
          <a:p>
            <a:pPr algn="ctr"/>
            <a:r>
              <a:rPr lang="ru-RU" dirty="0" err="1" smtClean="0"/>
              <a:t>Твиты</a:t>
            </a:r>
            <a:r>
              <a:rPr lang="ru-RU" dirty="0" smtClean="0"/>
              <a:t> по теме вебинара</a:t>
            </a:r>
            <a:endParaRPr lang="ru-RU" dirty="0"/>
          </a:p>
        </p:txBody>
      </p:sp>
      <p:sp>
        <p:nvSpPr>
          <p:cNvPr id="2052" name="AutoShape 4" descr="https://avatanplus.com/files/resources/original/56bfbecdeb0f1152dd01548b.pn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www.ac2news.com/wp-content/uploads/Twitter_bird_logo_2012-adjusted-565x459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C:\Documents and Settings\bae\Мои документы\Twitter_bird_logo_2012-adjusted-565x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83869"/>
            <a:ext cx="1701198" cy="1382035"/>
          </a:xfrm>
          <a:prstGeom prst="rect">
            <a:avLst/>
          </a:prstGeom>
          <a:noFill/>
        </p:spPr>
      </p:pic>
      <p:sp>
        <p:nvSpPr>
          <p:cNvPr id="8" name="Прямоугольная выноска 7"/>
          <p:cNvSpPr/>
          <p:nvPr/>
        </p:nvSpPr>
        <p:spPr>
          <a:xfrm>
            <a:off x="1695236" y="2611950"/>
            <a:ext cx="7150813" cy="1663836"/>
          </a:xfrm>
          <a:prstGeom prst="wedgeRectCallout">
            <a:avLst>
              <a:gd name="adj1" fmla="val -51862"/>
              <a:gd name="adj2" fmla="val -2911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</a:rPr>
              <a:t>@</a:t>
            </a:r>
            <a:r>
              <a:rPr lang="en-US" b="1" dirty="0" err="1" smtClean="0">
                <a:solidFill>
                  <a:schemeClr val="tx1"/>
                </a:solidFill>
              </a:rPr>
              <a:t>titul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Существует много способов и приемов для концентрации внимания обучающихся во время урока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#</a:t>
            </a:r>
            <a:r>
              <a:rPr lang="ru-RU" sz="2000" dirty="0" smtClean="0">
                <a:solidFill>
                  <a:schemeClr val="tx1"/>
                </a:solidFill>
              </a:rPr>
              <a:t>вебинар </a:t>
            </a:r>
            <a:r>
              <a:rPr lang="en-US" sz="2000" dirty="0" smtClean="0">
                <a:solidFill>
                  <a:schemeClr val="tx1"/>
                </a:solidFill>
              </a:rPr>
              <a:t>#</a:t>
            </a:r>
            <a:r>
              <a:rPr lang="ru-RU" sz="2000" dirty="0" err="1" smtClean="0">
                <a:solidFill>
                  <a:schemeClr val="tx1"/>
                </a:solidFill>
              </a:rPr>
              <a:t>концентрациявнимания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#</a:t>
            </a:r>
            <a:r>
              <a:rPr lang="ru-RU" sz="2000" dirty="0" err="1" smtClean="0">
                <a:solidFill>
                  <a:schemeClr val="tx1"/>
                </a:solidFill>
              </a:rPr>
              <a:t>уроканглийского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Picture 7" descr="C:\Documents and Settings\bae\Мои документы\Twitter_bird_logo_2012-adjusted-565x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32198"/>
            <a:ext cx="1701198" cy="1382035"/>
          </a:xfrm>
          <a:prstGeom prst="rect">
            <a:avLst/>
          </a:prstGeom>
          <a:noFill/>
        </p:spPr>
      </p:pic>
      <p:sp>
        <p:nvSpPr>
          <p:cNvPr id="10" name="Прямоугольная выноска 9"/>
          <p:cNvSpPr/>
          <p:nvPr/>
        </p:nvSpPr>
        <p:spPr>
          <a:xfrm>
            <a:off x="1695236" y="4860279"/>
            <a:ext cx="7150813" cy="1500027"/>
          </a:xfrm>
          <a:prstGeom prst="wedgeRectCallout">
            <a:avLst>
              <a:gd name="adj1" fmla="val -51862"/>
              <a:gd name="adj2" fmla="val -2911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</a:rPr>
              <a:t>@participant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_________________________________________________________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________________________________________________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#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#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#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56214">
            <a:off x="51516" y="59295"/>
            <a:ext cx="2253436" cy="225343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Scramble </a:t>
            </a:r>
            <a:r>
              <a:rPr lang="en-US" b="1" dirty="0" smtClean="0"/>
              <a:t>It!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250628"/>
            <a:ext cx="7886700" cy="4351338"/>
          </a:xfrm>
        </p:spPr>
        <p:txBody>
          <a:bodyPr/>
          <a:lstStyle/>
          <a:p>
            <a:r>
              <a:rPr lang="ru-RU" dirty="0" smtClean="0"/>
              <a:t>Напишите на доске (или раздайте листы каждому ученику) со словом по теме урока (или, например, из числа ЛЕ, которые изучили на прошлом уроке), в котором буквы будут перепутаны. Попросите составить слово. </a:t>
            </a:r>
          </a:p>
          <a:p>
            <a:endParaRPr lang="ru-RU" dirty="0" smtClean="0"/>
          </a:p>
          <a:p>
            <a:r>
              <a:rPr lang="ru-RU" dirty="0" smtClean="0"/>
              <a:t>Например, </a:t>
            </a:r>
            <a:r>
              <a:rPr lang="en-US" sz="4800" dirty="0" err="1" smtClean="0"/>
              <a:t>atninotet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 rot="1078366">
            <a:off x="5640459" y="443836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???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33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60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Используйте тренды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ходе урока, когда учащиеся начали уставать и отвлекаться, задайте им вопрос или скажите какой-нибудь интересный факт. Главное, чтобы тема вопроса или факта их поразила (например, что-нибудь из мира поп или рок музыки, гаджетов и т.д.). </a:t>
            </a:r>
          </a:p>
          <a:p>
            <a:r>
              <a:rPr lang="ru-RU" dirty="0" smtClean="0"/>
              <a:t>Пример:</a:t>
            </a:r>
            <a:r>
              <a:rPr lang="en-US" dirty="0"/>
              <a:t> </a:t>
            </a:r>
            <a:r>
              <a:rPr lang="en-US" i="1" dirty="0" smtClean="0"/>
              <a:t>Who won the Oscar for best actress? </a:t>
            </a:r>
            <a:endParaRPr lang="en-US" i="1" dirty="0"/>
          </a:p>
          <a:p>
            <a:r>
              <a:rPr lang="en-US" dirty="0" smtClean="0"/>
              <a:t>Or</a:t>
            </a:r>
          </a:p>
          <a:p>
            <a:r>
              <a:rPr lang="en-US" i="1" dirty="0" smtClean="0"/>
              <a:t>Did you like the new filters in Instagram?</a:t>
            </a:r>
            <a:endParaRPr lang="ru-RU" i="1" dirty="0" smtClean="0"/>
          </a:p>
          <a:p>
            <a:r>
              <a:rPr lang="en-US" i="1" dirty="0" smtClean="0"/>
              <a:t>Did you know that …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899557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674" y="184823"/>
            <a:ext cx="7886700" cy="845488"/>
          </a:xfrm>
        </p:spPr>
        <p:txBody>
          <a:bodyPr/>
          <a:lstStyle/>
          <a:p>
            <a:r>
              <a:rPr lang="ru-RU" dirty="0" smtClean="0"/>
              <a:t>Что такое внимание?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674" y="1584102"/>
            <a:ext cx="8270651" cy="49583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Вниманием называют направленность и сосредоточенность соз­нания на определенных объектах или определенной деятельности при отвлечении от всего остального.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Внимание </a:t>
            </a:r>
            <a:r>
              <a:rPr lang="ru-RU" dirty="0"/>
              <a:t>всегда есть выде­ление чего-то и сосредоточенность на этом.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выделении объекта из массы других проявляется так называемая избирательность внимания: внимание к одному есть одновременно невнимание к другому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000" dirty="0" smtClean="0"/>
              <a:t>(</a:t>
            </a:r>
            <a:r>
              <a:rPr lang="ru-RU" sz="2000" dirty="0" err="1" smtClean="0"/>
              <a:t>Крутецкий</a:t>
            </a:r>
            <a:r>
              <a:rPr lang="ru-RU" sz="2000" dirty="0" smtClean="0"/>
              <a:t> В. А. Психология: Учебник для учащихся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училищ. - М.: Просвещение, 1980)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2864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песен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354370" cy="4351338"/>
          </a:xfrm>
        </p:spPr>
        <p:txBody>
          <a:bodyPr/>
          <a:lstStyle/>
          <a:p>
            <a:r>
              <a:rPr lang="ru-RU" dirty="0" smtClean="0"/>
              <a:t>В ходе урока можно использовать песни, тогда смена видов деятельности позволит снова сконцентрировать внимание учащихся на том, что вы сейчас изучаете (например, можно переключиться с работы над грамматическим материалом на песню, в которой отрабатывается это правило).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6404" b="3646"/>
          <a:stretch/>
        </p:blipFill>
        <p:spPr bwMode="auto">
          <a:xfrm>
            <a:off x="2599362" y="129654"/>
            <a:ext cx="5334024" cy="672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627" y="294451"/>
            <a:ext cx="1839309" cy="2580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83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песен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Песни можно использовать не только в том случае, если они подходят к материалу, который вы разбираете с учащимися. </a:t>
            </a:r>
          </a:p>
          <a:p>
            <a:r>
              <a:rPr lang="ru-RU" dirty="0" smtClean="0"/>
              <a:t>Можно использовать песни с заданиями, относящиеся к тематике, которая изучается в </a:t>
            </a:r>
            <a:r>
              <a:rPr lang="ru-RU" dirty="0" err="1" smtClean="0"/>
              <a:t>юните</a:t>
            </a:r>
            <a:r>
              <a:rPr lang="ru-RU" dirty="0" smtClean="0"/>
              <a:t> (например, тема «</a:t>
            </a:r>
            <a:r>
              <a:rPr lang="en-US" dirty="0" smtClean="0"/>
              <a:t>Weather</a:t>
            </a:r>
            <a:r>
              <a:rPr lang="ru-RU" dirty="0" smtClean="0"/>
              <a:t>»). Выполняя задания, которые направлены на то, чтобы проверить, как хорошо учащихся понял текст песни, а также задания, которые заставляют мыслить – заставит внимание обучающихся снова концентрироваться.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12420" cy="673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149" y="58928"/>
            <a:ext cx="4311127" cy="679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749612" y="1078787"/>
            <a:ext cx="3521085" cy="38836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3151" y="4805356"/>
            <a:ext cx="1376736" cy="2052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45018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931831" y="0"/>
            <a:ext cx="6885144" cy="4937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Конкурс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85800"/>
            <a:ext cx="3943350" cy="5745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475" y="677863"/>
            <a:ext cx="3946525" cy="5773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4" descr="HEru2SB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128" y="192657"/>
            <a:ext cx="1713568" cy="21562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нестандартных заданий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Например, заданий из серии пособий «Метапредметный портфель» (задания на работу с инструкцией, мозговой штурм, заполнение таблиц, кластеров, работа с </a:t>
            </a:r>
            <a:r>
              <a:rPr lang="ru-RU" dirty="0" err="1" smtClean="0"/>
              <a:t>текстовыделителями</a:t>
            </a:r>
            <a:r>
              <a:rPr lang="ru-RU" dirty="0" smtClean="0"/>
              <a:t>, творческие задания и др.)</a:t>
            </a:r>
            <a:endParaRPr lang="ru-RU" dirty="0"/>
          </a:p>
        </p:txBody>
      </p:sp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5938" y="3944430"/>
            <a:ext cx="1816080" cy="2588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468" y="3979825"/>
            <a:ext cx="1743437" cy="253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4492" y="3979825"/>
            <a:ext cx="1816080" cy="2532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515" y="3962130"/>
            <a:ext cx="1827745" cy="250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53" y="179104"/>
            <a:ext cx="8568647" cy="667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30236" cy="204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944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3138" y="1717675"/>
            <a:ext cx="7099300" cy="4824413"/>
          </a:xfrm>
          <a:ln>
            <a:solidFill>
              <a:srgbClr val="7030A0"/>
            </a:solidFill>
          </a:ln>
        </p:spPr>
      </p:pic>
      <p:sp>
        <p:nvSpPr>
          <p:cNvPr id="2" name="Дуга 1"/>
          <p:cNvSpPr/>
          <p:nvPr/>
        </p:nvSpPr>
        <p:spPr>
          <a:xfrm rot="19004634">
            <a:off x="5519738" y="1508125"/>
            <a:ext cx="1870075" cy="1150938"/>
          </a:xfrm>
          <a:prstGeom prst="arc">
            <a:avLst>
              <a:gd name="adj1" fmla="val 16200000"/>
              <a:gd name="adj2" fmla="val 972606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40017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6804025" y="1700213"/>
            <a:ext cx="1616075" cy="4881562"/>
            <a:chOff x="6804248" y="1700808"/>
            <a:chExt cx="1616519" cy="4880456"/>
          </a:xfrm>
        </p:grpSpPr>
        <p:pic>
          <p:nvPicPr>
            <p:cNvPr id="3687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50072"/>
            <a:stretch>
              <a:fillRect/>
            </a:stretch>
          </p:blipFill>
          <p:spPr bwMode="auto">
            <a:xfrm>
              <a:off x="6804248" y="1700808"/>
              <a:ext cx="1616519" cy="4880456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</p:spPr>
        </p:pic>
        <p:sp>
          <p:nvSpPr>
            <p:cNvPr id="8" name="Овал 7"/>
            <p:cNvSpPr/>
            <p:nvPr/>
          </p:nvSpPr>
          <p:spPr>
            <a:xfrm>
              <a:off x="7596629" y="3140344"/>
              <a:ext cx="215959" cy="217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Улыбающееся лицо 8"/>
            <p:cNvSpPr/>
            <p:nvPr/>
          </p:nvSpPr>
          <p:spPr>
            <a:xfrm>
              <a:off x="7668085" y="6021004"/>
              <a:ext cx="215959" cy="215851"/>
            </a:xfrm>
            <a:prstGeom prst="smileyFac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6519" y="0"/>
            <a:ext cx="5169594" cy="6869728"/>
          </a:xfrm>
          <a:prstGeom prst="rect">
            <a:avLst/>
          </a:prstGeom>
        </p:spPr>
      </p:pic>
      <p:pic>
        <p:nvPicPr>
          <p:cNvPr id="4" name="Picture 2" descr="Мильруд Р. П. Учебное пособие. Развивающие задания, стихи и песни для начальной школы. QR-код для аудио. Английский язы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097" y="239869"/>
            <a:ext cx="2528960" cy="332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0019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6057" y="0"/>
            <a:ext cx="5214602" cy="6831129"/>
          </a:xfrm>
          <a:prstGeom prst="rect">
            <a:avLst/>
          </a:prstGeom>
        </p:spPr>
      </p:pic>
      <p:pic>
        <p:nvPicPr>
          <p:cNvPr id="2050" name="Picture 2" descr="Мильруд Р. П. Учебное пособие. Развивающие задания, стихи и песни для начальной школы. QR-код для аудио. Английский язы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097" y="239869"/>
            <a:ext cx="2528960" cy="332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880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518" y="0"/>
            <a:ext cx="7886700" cy="1072503"/>
          </a:xfrm>
        </p:spPr>
        <p:txBody>
          <a:bodyPr/>
          <a:lstStyle/>
          <a:p>
            <a:r>
              <a:rPr lang="ru-RU" dirty="0" smtClean="0"/>
              <a:t>Свойства внимания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0347523"/>
              </p:ext>
            </p:extLst>
          </p:nvPr>
        </p:nvGraphicFramePr>
        <p:xfrm>
          <a:off x="270457" y="969472"/>
          <a:ext cx="8551572" cy="5306096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425881"/>
                <a:gridCol w="6125691"/>
              </a:tblGrid>
              <a:tr h="926844"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Концентрация (сосредоточенность)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ограничивать сферу своего рас­пространения на отдельном объекте при отвлечении от всего остального и сохранении высокой интенсивности</a:t>
                      </a:r>
                    </a:p>
                  </a:txBody>
                  <a:tcPr marL="71755" marR="36195" marT="0" marB="0"/>
                </a:tc>
              </a:tr>
              <a:tr h="671876"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Объем  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отчетливо выделять из общего фона определенное количество однородных </a:t>
                      </a:r>
                      <a:r>
                        <a:rPr lang="ru-RU" sz="1900" dirty="0" smtClean="0">
                          <a:effectLst/>
                        </a:rPr>
                        <a:t>объектов</a:t>
                      </a:r>
                      <a:endParaRPr lang="ru-RU" sz="1900" dirty="0">
                        <a:effectLst/>
                      </a:endParaRPr>
                    </a:p>
                  </a:txBody>
                  <a:tcPr marL="71755" marR="36195" marT="0" marB="0"/>
                </a:tc>
              </a:tr>
              <a:tr h="1544740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Распределение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выделять с одинаковой отчетли­востью разнородные объекты, которые позволяют вы­полнять одновременно два или большее число действий (не допускает при этом быстрого переключения, а вы­полняется одновременно)</a:t>
                      </a:r>
                    </a:p>
                  </a:txBody>
                  <a:tcPr marL="71755" marR="36195" marT="0" marB="0"/>
                </a:tc>
              </a:tr>
              <a:tr h="617896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Устойчивость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длительное время удерживать объект в фокусе внимания</a:t>
                      </a:r>
                    </a:p>
                  </a:txBody>
                  <a:tcPr marL="71755" marR="36195" marT="0" marB="0"/>
                </a:tc>
              </a:tr>
              <a:tr h="926844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Колебание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внимания с определенной частотой изме­нять отчетливость восприятия объекта, который нахо­дится в фокусе внимания</a:t>
                      </a:r>
                    </a:p>
                  </a:txBody>
                  <a:tcPr marL="71755" marR="36195" marT="0" marB="0"/>
                </a:tc>
              </a:tr>
              <a:tr h="617896">
                <a:tc>
                  <a:txBody>
                    <a:bodyPr/>
                    <a:lstStyle/>
                    <a:p>
                      <a:r>
                        <a:rPr lang="ru-RU" sz="1900">
                          <a:effectLst/>
                        </a:rPr>
                        <a:t>Переключение </a:t>
                      </a:r>
                    </a:p>
                  </a:txBody>
                  <a:tcPr marL="71755" marR="36195" marT="0" marB="0"/>
                </a:tc>
                <a:tc>
                  <a:txBody>
                    <a:bodyPr/>
                    <a:lstStyle/>
                    <a:p>
                      <a:r>
                        <a:rPr lang="ru-RU" sz="1900" dirty="0">
                          <a:effectLst/>
                        </a:rPr>
                        <a:t>Способность переключать фокус внимания с одного объекта на другой</a:t>
                      </a:r>
                    </a:p>
                  </a:txBody>
                  <a:tcPr marL="71755" marR="36195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62918" y="6378598"/>
            <a:ext cx="240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(Т.В. </a:t>
            </a:r>
            <a:r>
              <a:rPr lang="ru-RU" sz="2000" dirty="0" err="1" smtClean="0"/>
              <a:t>Башаева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835870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95982" y="893158"/>
            <a:ext cx="3801438" cy="4528847"/>
          </a:xfrm>
        </p:spPr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Сообщите 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учащимся </a:t>
            </a:r>
            <a:r>
              <a:rPr lang="ru-RU" sz="2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в начале урока, что им нужно будет записать три вещи, которые они 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узнали на уроке, в их 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“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Билет на выход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”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“Ticket out the door”</a:t>
            </a: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).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Этот приём несомненно заставит учащихся сконцентрироваться на уроке.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116013" y="6018213"/>
            <a:ext cx="7354887" cy="825500"/>
          </a:xfrm>
        </p:spPr>
        <p:txBody>
          <a:bodyPr/>
          <a:lstStyle/>
          <a:p>
            <a:r>
              <a:rPr lang="en-US" sz="1800" smtClean="0">
                <a:hlinkClick r:id="rId2"/>
              </a:rPr>
              <a:t>https://ecdn.teacherspayteachers.com/thumbitem/Exit-Ticket-Exit-Slip-1437311-1410171307/original-1437311-1.jpg</a:t>
            </a:r>
            <a:r>
              <a:rPr lang="en-US" sz="1800" smtClean="0"/>
              <a:t> </a:t>
            </a:r>
            <a:endParaRPr lang="ru-RU" sz="1800" smtClean="0"/>
          </a:p>
        </p:txBody>
      </p:sp>
      <p:pic>
        <p:nvPicPr>
          <p:cNvPr id="21508" name="Picture 4" descr="https://ecdn.teacherspayteachers.com/thumbitem/Exit-Ticket-Exit-Slip-1437311-1410171307/original-1437311-1.jpg"/>
          <p:cNvPicPr>
            <a:picLocks noChangeAspect="1" noChangeArrowheads="1"/>
          </p:cNvPicPr>
          <p:nvPr/>
        </p:nvPicPr>
        <p:blipFill>
          <a:blip r:embed="rId3" cstate="print"/>
          <a:srcRect t="3725" b="5263"/>
          <a:stretch>
            <a:fillRect/>
          </a:stretch>
        </p:blipFill>
        <p:spPr bwMode="auto">
          <a:xfrm>
            <a:off x="272141" y="131316"/>
            <a:ext cx="49434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Ticket Out the Door"/>
          <p:cNvPicPr>
            <a:picLocks noChangeAspect="1" noChangeArrowheads="1"/>
          </p:cNvPicPr>
          <p:nvPr/>
        </p:nvPicPr>
        <p:blipFill>
          <a:blip r:embed="rId2" cstate="print"/>
          <a:srcRect t="1995"/>
          <a:stretch>
            <a:fillRect/>
          </a:stretch>
        </p:blipFill>
        <p:spPr bwMode="auto">
          <a:xfrm>
            <a:off x="566540" y="0"/>
            <a:ext cx="6600963" cy="65600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482992"/>
            <a:ext cx="7886700" cy="375007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3"/>
              </a:rPr>
              <a:t>https://ru.pinterest.com/pin/453174781248217159/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2457"/>
          </a:xfrm>
        </p:spPr>
        <p:txBody>
          <a:bodyPr/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5992" y="1429555"/>
            <a:ext cx="8232015" cy="510003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Постоянная смена видов деятельности на уроке позволяет поддерживать концентрацию и устойчивость внимания у обучающихся. </a:t>
            </a:r>
          </a:p>
          <a:p>
            <a:r>
              <a:rPr lang="ru-RU" dirty="0" smtClean="0"/>
              <a:t>Использование нестандартных заданий привлекает и вовлекает учащихся в процесс работы на уроке. </a:t>
            </a:r>
          </a:p>
          <a:p>
            <a:r>
              <a:rPr lang="ru-RU" dirty="0" smtClean="0"/>
              <a:t>Песни могут служить прекрасным элементом поддержания внимания.</a:t>
            </a:r>
          </a:p>
          <a:p>
            <a:r>
              <a:rPr lang="ru-RU" dirty="0" smtClean="0"/>
              <a:t>Использование анимированных презентаций и роликов, за счет необычного формата, повышает концентрацию внимания у учащихся.</a:t>
            </a:r>
            <a:endParaRPr lang="en-US" dirty="0" smtClean="0"/>
          </a:p>
          <a:p>
            <a:r>
              <a:rPr lang="ru-RU" sz="3300" dirty="0" smtClean="0">
                <a:solidFill>
                  <a:srgbClr val="FF0066"/>
                </a:solidFill>
              </a:rPr>
              <a:t>Коллеги, а вы заметили какие-нибудь приёмы для концентрации внимания сегодня на </a:t>
            </a:r>
            <a:r>
              <a:rPr lang="ru-RU" sz="3300" dirty="0" err="1" smtClean="0">
                <a:solidFill>
                  <a:srgbClr val="FF0066"/>
                </a:solidFill>
              </a:rPr>
              <a:t>вебинаре</a:t>
            </a:r>
            <a:r>
              <a:rPr lang="ru-RU" sz="3300" dirty="0" smtClean="0">
                <a:solidFill>
                  <a:srgbClr val="FF0066"/>
                </a:solidFill>
              </a:rPr>
              <a:t>? Если да, то какие?</a:t>
            </a:r>
            <a:endParaRPr lang="ru-RU" sz="33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159644"/>
            <a:ext cx="7886700" cy="104243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Ticket out</a:t>
            </a:r>
            <a:endParaRPr lang="ru-RU" sz="36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1254" y="1808253"/>
            <a:ext cx="7089168" cy="43254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6200000">
            <a:off x="10274" y="3719245"/>
            <a:ext cx="2819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Билетик для выхода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921267" y="2126750"/>
            <a:ext cx="608685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2 вещи, которые мне сегодня запомнились:</a:t>
            </a:r>
          </a:p>
          <a:p>
            <a:r>
              <a:rPr lang="ru-RU" dirty="0" smtClean="0"/>
              <a:t>_________________________________________________</a:t>
            </a:r>
          </a:p>
          <a:p>
            <a:r>
              <a:rPr lang="ru-RU" dirty="0" smtClean="0"/>
              <a:t>_________________________________________________</a:t>
            </a:r>
          </a:p>
          <a:p>
            <a:r>
              <a:rPr lang="ru-RU" dirty="0" smtClean="0"/>
              <a:t>_________________________________________________</a:t>
            </a:r>
          </a:p>
          <a:p>
            <a:endParaRPr lang="ru-RU" dirty="0" smtClean="0"/>
          </a:p>
          <a:p>
            <a:r>
              <a:rPr lang="ru-RU" b="1" dirty="0" smtClean="0"/>
              <a:t>б)</a:t>
            </a:r>
            <a:r>
              <a:rPr lang="ru-RU" dirty="0" smtClean="0"/>
              <a:t> 2 вещи, которые мне сегодня особенно понравились:</a:t>
            </a:r>
          </a:p>
          <a:p>
            <a:r>
              <a:rPr lang="ru-RU" dirty="0" smtClean="0"/>
              <a:t>_________________________________________________</a:t>
            </a:r>
          </a:p>
          <a:p>
            <a:r>
              <a:rPr lang="ru-RU" dirty="0" smtClean="0"/>
              <a:t>_________________________________________________</a:t>
            </a:r>
          </a:p>
          <a:p>
            <a:r>
              <a:rPr lang="ru-RU" dirty="0" smtClean="0"/>
              <a:t>_________________________________________________</a:t>
            </a:r>
          </a:p>
          <a:p>
            <a:endParaRPr lang="ru-RU" dirty="0" smtClean="0"/>
          </a:p>
          <a:p>
            <a:r>
              <a:rPr lang="ru-RU" b="1" dirty="0" smtClean="0"/>
              <a:t>в)</a:t>
            </a:r>
            <a:r>
              <a:rPr lang="ru-RU" dirty="0" smtClean="0"/>
              <a:t> Вопрос, на который я хочу получить ответ в дальнейшем:</a:t>
            </a:r>
          </a:p>
          <a:p>
            <a:r>
              <a:rPr lang="ru-RU" dirty="0" smtClean="0"/>
              <a:t>_________________________________________________</a:t>
            </a:r>
          </a:p>
          <a:p>
            <a:r>
              <a:rPr lang="ru-RU" dirty="0" smtClean="0"/>
              <a:t>_________________________________________________</a:t>
            </a:r>
            <a:endParaRPr lang="ru-RU" dirty="0"/>
          </a:p>
        </p:txBody>
      </p:sp>
      <p:sp>
        <p:nvSpPr>
          <p:cNvPr id="9" name="Табличка 8"/>
          <p:cNvSpPr/>
          <p:nvPr/>
        </p:nvSpPr>
        <p:spPr>
          <a:xfrm>
            <a:off x="1058238" y="1654139"/>
            <a:ext cx="7325474" cy="4613097"/>
          </a:xfrm>
          <a:prstGeom prst="plaqu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3487" y="1034563"/>
            <a:ext cx="600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Напишите, пожалуйста, в чате ответы на вопросы а), б) и в)</a:t>
            </a: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2095"/>
            <a:ext cx="7886700" cy="922761"/>
          </a:xfrm>
        </p:spPr>
        <p:txBody>
          <a:bodyPr/>
          <a:lstStyle/>
          <a:p>
            <a:pPr algn="ctr"/>
            <a:r>
              <a:rPr lang="ru-RU" dirty="0" smtClean="0"/>
              <a:t>Полезные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506828"/>
            <a:ext cx="7886700" cy="5074275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psixologiya.org/obshhaya/vnimanie/1553-vnimanie-i-ego-fiziologicheskie-osnovy.html</a:t>
            </a:r>
            <a:endParaRPr lang="ru-RU" dirty="0" smtClean="0">
              <a:hlinkClick r:id="rId2"/>
            </a:endParaRPr>
          </a:p>
          <a:p>
            <a:r>
              <a:rPr lang="en-US" dirty="0">
                <a:hlinkClick r:id="rId2"/>
              </a:rPr>
              <a:t>http://psixologiya.org/detskaya/vnimanie/1560-vnimanie-t-v-bashaeva.html?start=2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https://www.powtoon.com/blog/29-super-effective-ways-students-attention-raising-voice/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https://www.youtube.com/watch?v=dzf10hpmK1U</a:t>
            </a:r>
            <a:r>
              <a:rPr lang="en-US" dirty="0" smtClean="0"/>
              <a:t> - How to use </a:t>
            </a:r>
            <a:r>
              <a:rPr lang="en-US" dirty="0" err="1" smtClean="0"/>
              <a:t>PowToon</a:t>
            </a:r>
            <a:r>
              <a:rPr lang="en-US" dirty="0" smtClean="0"/>
              <a:t> Tutorial</a:t>
            </a:r>
          </a:p>
          <a:p>
            <a:r>
              <a:rPr lang="en-US" dirty="0" smtClean="0">
                <a:hlinkClick r:id="rId4"/>
              </a:rPr>
              <a:t>https://www.youtube.com/watch?v=hOoFlstyZm0</a:t>
            </a:r>
            <a:r>
              <a:rPr lang="en-US" dirty="0" smtClean="0"/>
              <a:t> – example of </a:t>
            </a:r>
            <a:r>
              <a:rPr lang="en-US" dirty="0" err="1" smtClean="0"/>
              <a:t>PowToon</a:t>
            </a:r>
            <a:r>
              <a:rPr lang="en-US" dirty="0" smtClean="0"/>
              <a:t> video</a:t>
            </a:r>
          </a:p>
          <a:p>
            <a:r>
              <a:rPr lang="en-US" dirty="0" smtClean="0">
                <a:hlinkClick r:id="rId5"/>
              </a:rPr>
              <a:t>https://www.insidehighered.com/advice/2016/07/26/how-hold-students-attention-classroom-essay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https://thecornerstoneforteachers.com/50-fun-call-and-response-ideas-to-get-students-attention/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https://www.edutopia.org/discussion/7-ways-increase-students-attention-span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https://www.powtoon.com/blog/29-super-effective-ways-students-attention-raising-voice/</a:t>
            </a:r>
            <a:r>
              <a:rPr lang="en-US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Содержимое 6" descr="Banner_Books&amp;gamesF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8" y="1196975"/>
            <a:ext cx="9072562" cy="453548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NEW!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englishteachers.ru/uploads/carousel/Banner_SolovovaVPR_strateg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591" y="1597504"/>
            <a:ext cx="8950817" cy="447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24421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6264275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Интернет-магазин издательства «Титул»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u="sng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68313" y="3429000"/>
            <a:ext cx="2160587" cy="1152525"/>
            <a:chOff x="467544" y="3429000"/>
            <a:chExt cx="2161848" cy="1152128"/>
          </a:xfrm>
        </p:grpSpPr>
        <p:pic>
          <p:nvPicPr>
            <p:cNvPr id="5222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29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0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87899"/>
            <a:ext cx="7886700" cy="3189064"/>
          </a:xfrm>
        </p:spPr>
        <p:txBody>
          <a:bodyPr/>
          <a:lstStyle/>
          <a:p>
            <a:r>
              <a:rPr lang="ru-RU" dirty="0" smtClean="0"/>
              <a:t>Непроизвольное</a:t>
            </a:r>
          </a:p>
          <a:p>
            <a:r>
              <a:rPr lang="ru-RU" dirty="0" smtClean="0"/>
              <a:t>Произвольное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9671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57499"/>
          </a:xfrm>
        </p:spPr>
        <p:txBody>
          <a:bodyPr/>
          <a:lstStyle/>
          <a:p>
            <a:pPr algn="ctr"/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5758" y="1453222"/>
            <a:ext cx="8774130" cy="52541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школьном обучении интенсивно развиваются все свойства внимания. 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Наиболее заметно развитие произвольного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внимания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поскольку в школе требуется прослеживать и усваивать те свойства объектов, какие в данный момент вовсе не интересуют ребенка.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Устойчивость произвольного внимания школьника зависит от того, насколько четко учитель ставит цели и задачи учебных действий: откройте учебник на странице такой-то, найдите упражнение №... а теперь все внимание на доску, и др.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Удержать произвольное внимание в течение урока ребенку трудно, поэтому постоянно привлекаются элементы непроизвольного внимания, используя наглядность, выделение нужных деталей ярким цветом, меняя интонацию и темп голоса, меняя формы работы и методические приемы, создавая игровые и соревновательные моменты.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71281" y="0"/>
            <a:ext cx="512447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63" y="210440"/>
            <a:ext cx="1652183" cy="2234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058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1896" b="2845"/>
          <a:stretch/>
        </p:blipFill>
        <p:spPr bwMode="auto">
          <a:xfrm>
            <a:off x="2837550" y="0"/>
            <a:ext cx="5124921" cy="687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2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635" y="181439"/>
            <a:ext cx="1539545" cy="21816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46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C:\Documents and Settings\bae\Рабочий стол\Новая папка (2)\HEru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236" y="365125"/>
            <a:ext cx="7448764" cy="6369504"/>
          </a:xfrm>
          <a:prstGeom prst="rect">
            <a:avLst/>
          </a:prstGeom>
          <a:noFill/>
        </p:spPr>
      </p:pic>
      <p:pic>
        <p:nvPicPr>
          <p:cNvPr id="8" name="Picture 2" descr="http://www.titul.ru/central/pickup.php?s=www_titul_ru&amp;i=fb0b0emux2t9a9sot211sgfesxu2ohm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606" y="188639"/>
            <a:ext cx="1369646" cy="1927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40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завладеть вниманием учащихся?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10625"/>
            <a:ext cx="7886700" cy="3266338"/>
          </a:xfrm>
        </p:spPr>
        <p:txBody>
          <a:bodyPr/>
          <a:lstStyle/>
          <a:p>
            <a:r>
              <a:rPr lang="ru-RU" dirty="0" smtClean="0"/>
              <a:t>Рассмотрим некоторые приёмы и способы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9056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</TotalTime>
  <Words>1302</Words>
  <Application>Microsoft Office PowerPoint</Application>
  <PresentationFormat>Экран (4:3)</PresentationFormat>
  <Paragraphs>143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Концентрируем внимание обучающихся на уроках английского языка (на примере курсов и пособий издательства “Титул”)</vt:lpstr>
      <vt:lpstr>Что такое внимание?</vt:lpstr>
      <vt:lpstr>Свойства внимания</vt:lpstr>
      <vt:lpstr>Внимание</vt:lpstr>
      <vt:lpstr>Внимание</vt:lpstr>
      <vt:lpstr>Слайд 6</vt:lpstr>
      <vt:lpstr>Слайд 7</vt:lpstr>
      <vt:lpstr>Слайд 8</vt:lpstr>
      <vt:lpstr>Как завладеть вниманием учащихся?</vt:lpstr>
      <vt:lpstr>Простые приемы</vt:lpstr>
      <vt:lpstr>Простые приемы</vt:lpstr>
      <vt:lpstr>Привлечение внимания с помощью переключения</vt:lpstr>
      <vt:lpstr>Неожиданные оформления объяснений темы</vt:lpstr>
      <vt:lpstr>Ролевая игра  «Historical figures and Instagram» </vt:lpstr>
      <vt:lpstr>Ролевая игра  «Historical figures and Instagram» </vt:lpstr>
      <vt:lpstr>Слайд 16</vt:lpstr>
      <vt:lpstr>Твиты по теме вебинара</vt:lpstr>
      <vt:lpstr>Scramble It!</vt:lpstr>
      <vt:lpstr>Используйте тренды</vt:lpstr>
      <vt:lpstr>Использование песен</vt:lpstr>
      <vt:lpstr>Слайд 21</vt:lpstr>
      <vt:lpstr>Использование песен</vt:lpstr>
      <vt:lpstr>Слайд 23</vt:lpstr>
      <vt:lpstr>Конкурс</vt:lpstr>
      <vt:lpstr>Использование нестандартных заданий</vt:lpstr>
      <vt:lpstr>Слайд 26</vt:lpstr>
      <vt:lpstr>Слайд 27</vt:lpstr>
      <vt:lpstr>Слайд 28</vt:lpstr>
      <vt:lpstr>Слайд 29</vt:lpstr>
      <vt:lpstr>Сообщите учащимся в начале урока, что им нужно будет записать три вещи, которые они узнали на уроке, в их “Билет на выход” (“Ticket out the door”).  Этот приём несомненно заставит учащихся сконцентрироваться на уроке. </vt:lpstr>
      <vt:lpstr>Слайд 31</vt:lpstr>
      <vt:lpstr>Выводы</vt:lpstr>
      <vt:lpstr>Ticket out</vt:lpstr>
      <vt:lpstr>Полезные ресурсы</vt:lpstr>
      <vt:lpstr>Слайд 35</vt:lpstr>
      <vt:lpstr>NEW!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Казеичева</dc:creator>
  <cp:lastModifiedBy>bae</cp:lastModifiedBy>
  <cp:revision>197</cp:revision>
  <dcterms:created xsi:type="dcterms:W3CDTF">2015-02-15T17:13:05Z</dcterms:created>
  <dcterms:modified xsi:type="dcterms:W3CDTF">2018-03-05T12:19:32Z</dcterms:modified>
</cp:coreProperties>
</file>