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37"/>
  </p:notesMasterIdLst>
  <p:sldIdLst>
    <p:sldId id="307" r:id="rId2"/>
    <p:sldId id="308" r:id="rId3"/>
    <p:sldId id="309" r:id="rId4"/>
    <p:sldId id="312" r:id="rId5"/>
    <p:sldId id="330" r:id="rId6"/>
    <p:sldId id="329" r:id="rId7"/>
    <p:sldId id="259" r:id="rId8"/>
    <p:sldId id="266" r:id="rId9"/>
    <p:sldId id="270" r:id="rId10"/>
    <p:sldId id="313" r:id="rId11"/>
    <p:sldId id="277" r:id="rId12"/>
    <p:sldId id="314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323" r:id="rId22"/>
    <p:sldId id="324" r:id="rId23"/>
    <p:sldId id="325" r:id="rId24"/>
    <p:sldId id="326" r:id="rId25"/>
    <p:sldId id="327" r:id="rId26"/>
    <p:sldId id="328" r:id="rId27"/>
    <p:sldId id="331" r:id="rId28"/>
    <p:sldId id="333" r:id="rId29"/>
    <p:sldId id="334" r:id="rId30"/>
    <p:sldId id="335" r:id="rId31"/>
    <p:sldId id="336" r:id="rId32"/>
    <p:sldId id="337" r:id="rId33"/>
    <p:sldId id="338" r:id="rId34"/>
    <p:sldId id="339" r:id="rId35"/>
    <p:sldId id="340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33389E-9B59-4B9B-9CD7-9C272E85D0F2}" type="doc">
      <dgm:prSet loTypeId="urn:microsoft.com/office/officeart/2005/8/layout/default#1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C8A35BF-8A82-4E37-BD24-847522B2F2DD}">
      <dgm:prSet phldrT="[Текст]"/>
      <dgm:spPr/>
      <dgm:t>
        <a:bodyPr/>
        <a:lstStyle/>
        <a:p>
          <a:r>
            <a:rPr lang="ru-RU" dirty="0" smtClean="0"/>
            <a:t>Облегчают </a:t>
          </a:r>
          <a:r>
            <a:rPr lang="ru-RU" b="1" dirty="0" smtClean="0"/>
            <a:t>ввод</a:t>
          </a:r>
          <a:r>
            <a:rPr lang="ru-RU" dirty="0" smtClean="0"/>
            <a:t> материала («Интерактивные плакаты» для 2-4 классов и ОКП – ввод лексики, грамматики, правил чтения).</a:t>
          </a:r>
          <a:endParaRPr lang="ru-RU" dirty="0"/>
        </a:p>
      </dgm:t>
    </dgm:pt>
    <dgm:pt modelId="{79BDAFC8-025A-4336-9C74-B843AEE59BFD}" type="parTrans" cxnId="{3D0A8CB4-B1FD-4CFB-B0BB-821E423AB0C1}">
      <dgm:prSet/>
      <dgm:spPr/>
      <dgm:t>
        <a:bodyPr/>
        <a:lstStyle/>
        <a:p>
          <a:endParaRPr lang="ru-RU"/>
        </a:p>
      </dgm:t>
    </dgm:pt>
    <dgm:pt modelId="{E5CA5781-63DC-4FF8-8FCC-EAF571E3DD9C}" type="sibTrans" cxnId="{3D0A8CB4-B1FD-4CFB-B0BB-821E423AB0C1}">
      <dgm:prSet/>
      <dgm:spPr/>
      <dgm:t>
        <a:bodyPr/>
        <a:lstStyle/>
        <a:p>
          <a:endParaRPr lang="ru-RU"/>
        </a:p>
      </dgm:t>
    </dgm:pt>
    <dgm:pt modelId="{5F63AFCF-F86D-4476-8BC6-C2A8C869EAB9}">
      <dgm:prSet phldrT="[Текст]"/>
      <dgm:spPr/>
      <dgm:t>
        <a:bodyPr/>
        <a:lstStyle/>
        <a:p>
          <a:r>
            <a:rPr lang="ru-RU" dirty="0" smtClean="0"/>
            <a:t>Способствуют </a:t>
          </a:r>
          <a:r>
            <a:rPr lang="ru-RU" b="1" dirty="0" smtClean="0"/>
            <a:t>отработке</a:t>
          </a:r>
          <a:r>
            <a:rPr lang="ru-RU" dirty="0" smtClean="0"/>
            <a:t> нового материала.</a:t>
          </a:r>
          <a:endParaRPr lang="ru-RU" dirty="0"/>
        </a:p>
      </dgm:t>
    </dgm:pt>
    <dgm:pt modelId="{47CFB89F-EE6E-4072-B928-981161C99C54}" type="parTrans" cxnId="{AAD8A9E3-62C7-4F63-A57E-66F8B4D96DC4}">
      <dgm:prSet/>
      <dgm:spPr/>
      <dgm:t>
        <a:bodyPr/>
        <a:lstStyle/>
        <a:p>
          <a:endParaRPr lang="ru-RU"/>
        </a:p>
      </dgm:t>
    </dgm:pt>
    <dgm:pt modelId="{DCC675A5-F62F-4831-8378-7CA307A2C3CD}" type="sibTrans" cxnId="{AAD8A9E3-62C7-4F63-A57E-66F8B4D96DC4}">
      <dgm:prSet/>
      <dgm:spPr/>
      <dgm:t>
        <a:bodyPr/>
        <a:lstStyle/>
        <a:p>
          <a:endParaRPr lang="ru-RU"/>
        </a:p>
      </dgm:t>
    </dgm:pt>
    <dgm:pt modelId="{7C4D1BC4-3222-4C46-A90E-A5023B03D448}">
      <dgm:prSet phldrT="[Текст]"/>
      <dgm:spPr/>
      <dgm:t>
        <a:bodyPr/>
        <a:lstStyle/>
        <a:p>
          <a:r>
            <a:rPr lang="ru-RU" dirty="0" smtClean="0"/>
            <a:t>Облегчают </a:t>
          </a:r>
          <a:r>
            <a:rPr lang="ru-RU" b="1" dirty="0" smtClean="0"/>
            <a:t>контроль</a:t>
          </a:r>
          <a:r>
            <a:rPr lang="ru-RU" dirty="0" smtClean="0"/>
            <a:t> и предоставляют дополнительные возможности для тренировки РД.</a:t>
          </a:r>
          <a:endParaRPr lang="ru-RU" dirty="0"/>
        </a:p>
      </dgm:t>
    </dgm:pt>
    <dgm:pt modelId="{E5C0C857-6DB1-4306-B8F7-BCE4FB568F1F}" type="parTrans" cxnId="{6E98F6DC-BAF9-405D-802F-935D32F7F841}">
      <dgm:prSet/>
      <dgm:spPr/>
      <dgm:t>
        <a:bodyPr/>
        <a:lstStyle/>
        <a:p>
          <a:endParaRPr lang="ru-RU"/>
        </a:p>
      </dgm:t>
    </dgm:pt>
    <dgm:pt modelId="{B6E77E11-30E7-4465-AABA-3C14038EBBFE}" type="sibTrans" cxnId="{6E98F6DC-BAF9-405D-802F-935D32F7F841}">
      <dgm:prSet/>
      <dgm:spPr/>
      <dgm:t>
        <a:bodyPr/>
        <a:lstStyle/>
        <a:p>
          <a:endParaRPr lang="ru-RU"/>
        </a:p>
      </dgm:t>
    </dgm:pt>
    <dgm:pt modelId="{7647E22B-C35C-439C-B8CB-F036A93A7C92}" type="pres">
      <dgm:prSet presAssocID="{8533389E-9B59-4B9B-9CD7-9C272E85D0F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A3D5F4-F65D-425E-9DB0-22D4D9415C63}" type="pres">
      <dgm:prSet presAssocID="{7C8A35BF-8A82-4E37-BD24-847522B2F2D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CF9AAF-5408-4C99-AB4B-9A880C511514}" type="pres">
      <dgm:prSet presAssocID="{E5CA5781-63DC-4FF8-8FCC-EAF571E3DD9C}" presName="sibTrans" presStyleCnt="0"/>
      <dgm:spPr/>
    </dgm:pt>
    <dgm:pt modelId="{243F210A-5088-40A2-87DB-73D06E5400CA}" type="pres">
      <dgm:prSet presAssocID="{5F63AFCF-F86D-4476-8BC6-C2A8C869EAB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F43F92-E2C8-4105-A94B-6D6D6396B58A}" type="pres">
      <dgm:prSet presAssocID="{DCC675A5-F62F-4831-8378-7CA307A2C3CD}" presName="sibTrans" presStyleCnt="0"/>
      <dgm:spPr/>
    </dgm:pt>
    <dgm:pt modelId="{95F1B90A-8506-4A03-BDA4-39A47279C012}" type="pres">
      <dgm:prSet presAssocID="{7C4D1BC4-3222-4C46-A90E-A5023B03D44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D8A9E3-62C7-4F63-A57E-66F8B4D96DC4}" srcId="{8533389E-9B59-4B9B-9CD7-9C272E85D0F2}" destId="{5F63AFCF-F86D-4476-8BC6-C2A8C869EAB9}" srcOrd="1" destOrd="0" parTransId="{47CFB89F-EE6E-4072-B928-981161C99C54}" sibTransId="{DCC675A5-F62F-4831-8378-7CA307A2C3CD}"/>
    <dgm:cxn modelId="{28F6A3B2-275F-4A5C-A703-05EAEA4F2278}" type="presOf" srcId="{8533389E-9B59-4B9B-9CD7-9C272E85D0F2}" destId="{7647E22B-C35C-439C-B8CB-F036A93A7C92}" srcOrd="0" destOrd="0" presId="urn:microsoft.com/office/officeart/2005/8/layout/default#1"/>
    <dgm:cxn modelId="{6E98F6DC-BAF9-405D-802F-935D32F7F841}" srcId="{8533389E-9B59-4B9B-9CD7-9C272E85D0F2}" destId="{7C4D1BC4-3222-4C46-A90E-A5023B03D448}" srcOrd="2" destOrd="0" parTransId="{E5C0C857-6DB1-4306-B8F7-BCE4FB568F1F}" sibTransId="{B6E77E11-30E7-4465-AABA-3C14038EBBFE}"/>
    <dgm:cxn modelId="{104FA055-1D78-404D-B1A3-55A476203136}" type="presOf" srcId="{5F63AFCF-F86D-4476-8BC6-C2A8C869EAB9}" destId="{243F210A-5088-40A2-87DB-73D06E5400CA}" srcOrd="0" destOrd="0" presId="urn:microsoft.com/office/officeart/2005/8/layout/default#1"/>
    <dgm:cxn modelId="{040C358B-CAE5-4B5F-83D3-42E017274DCF}" type="presOf" srcId="{7C4D1BC4-3222-4C46-A90E-A5023B03D448}" destId="{95F1B90A-8506-4A03-BDA4-39A47279C012}" srcOrd="0" destOrd="0" presId="urn:microsoft.com/office/officeart/2005/8/layout/default#1"/>
    <dgm:cxn modelId="{3A689F59-9C20-4C65-B33B-E718A4130576}" type="presOf" srcId="{7C8A35BF-8A82-4E37-BD24-847522B2F2DD}" destId="{04A3D5F4-F65D-425E-9DB0-22D4D9415C63}" srcOrd="0" destOrd="0" presId="urn:microsoft.com/office/officeart/2005/8/layout/default#1"/>
    <dgm:cxn modelId="{3D0A8CB4-B1FD-4CFB-B0BB-821E423AB0C1}" srcId="{8533389E-9B59-4B9B-9CD7-9C272E85D0F2}" destId="{7C8A35BF-8A82-4E37-BD24-847522B2F2DD}" srcOrd="0" destOrd="0" parTransId="{79BDAFC8-025A-4336-9C74-B843AEE59BFD}" sibTransId="{E5CA5781-63DC-4FF8-8FCC-EAF571E3DD9C}"/>
    <dgm:cxn modelId="{023E2307-C1CD-44FB-9160-115CE3F2F511}" type="presParOf" srcId="{7647E22B-C35C-439C-B8CB-F036A93A7C92}" destId="{04A3D5F4-F65D-425E-9DB0-22D4D9415C63}" srcOrd="0" destOrd="0" presId="urn:microsoft.com/office/officeart/2005/8/layout/default#1"/>
    <dgm:cxn modelId="{35E37AAB-79BC-45AB-BD24-E9C01BD03314}" type="presParOf" srcId="{7647E22B-C35C-439C-B8CB-F036A93A7C92}" destId="{2FCF9AAF-5408-4C99-AB4B-9A880C511514}" srcOrd="1" destOrd="0" presId="urn:microsoft.com/office/officeart/2005/8/layout/default#1"/>
    <dgm:cxn modelId="{114CBC97-8EB1-4E6D-8346-CB9B1C14E629}" type="presParOf" srcId="{7647E22B-C35C-439C-B8CB-F036A93A7C92}" destId="{243F210A-5088-40A2-87DB-73D06E5400CA}" srcOrd="2" destOrd="0" presId="urn:microsoft.com/office/officeart/2005/8/layout/default#1"/>
    <dgm:cxn modelId="{A0096F36-22B2-4CB2-B384-318A029595CF}" type="presParOf" srcId="{7647E22B-C35C-439C-B8CB-F036A93A7C92}" destId="{9AF43F92-E2C8-4105-A94B-6D6D6396B58A}" srcOrd="3" destOrd="0" presId="urn:microsoft.com/office/officeart/2005/8/layout/default#1"/>
    <dgm:cxn modelId="{17B6933B-085E-47FF-B106-40CC3694D29B}" type="presParOf" srcId="{7647E22B-C35C-439C-B8CB-F036A93A7C92}" destId="{95F1B90A-8506-4A03-BDA4-39A47279C012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A3D5F4-F65D-425E-9DB0-22D4D9415C63}">
      <dsp:nvSpPr>
        <dsp:cNvPr id="0" name=""/>
        <dsp:cNvSpPr/>
      </dsp:nvSpPr>
      <dsp:spPr>
        <a:xfrm>
          <a:off x="879" y="83869"/>
          <a:ext cx="3428115" cy="205686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Облегчают </a:t>
          </a:r>
          <a:r>
            <a:rPr lang="ru-RU" sz="2200" b="1" kern="1200" dirty="0" smtClean="0"/>
            <a:t>ввод</a:t>
          </a:r>
          <a:r>
            <a:rPr lang="ru-RU" sz="2200" kern="1200" dirty="0" smtClean="0"/>
            <a:t> материала («Интерактивные плакаты» для 2-4 классов и ОКП – ввод лексики, грамматики, правил чтения).</a:t>
          </a:r>
          <a:endParaRPr lang="ru-RU" sz="2200" kern="1200" dirty="0"/>
        </a:p>
      </dsp:txBody>
      <dsp:txXfrm>
        <a:off x="879" y="83869"/>
        <a:ext cx="3428115" cy="2056869"/>
      </dsp:txXfrm>
    </dsp:sp>
    <dsp:sp modelId="{243F210A-5088-40A2-87DB-73D06E5400CA}">
      <dsp:nvSpPr>
        <dsp:cNvPr id="0" name=""/>
        <dsp:cNvSpPr/>
      </dsp:nvSpPr>
      <dsp:spPr>
        <a:xfrm>
          <a:off x="3771805" y="83869"/>
          <a:ext cx="3428115" cy="205686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Способствуют </a:t>
          </a:r>
          <a:r>
            <a:rPr lang="ru-RU" sz="2200" b="1" kern="1200" dirty="0" smtClean="0"/>
            <a:t>отработке</a:t>
          </a:r>
          <a:r>
            <a:rPr lang="ru-RU" sz="2200" kern="1200" dirty="0" smtClean="0"/>
            <a:t> нового материала.</a:t>
          </a:r>
          <a:endParaRPr lang="ru-RU" sz="2200" kern="1200" dirty="0"/>
        </a:p>
      </dsp:txBody>
      <dsp:txXfrm>
        <a:off x="3771805" y="83869"/>
        <a:ext cx="3428115" cy="2056869"/>
      </dsp:txXfrm>
    </dsp:sp>
    <dsp:sp modelId="{95F1B90A-8506-4A03-BDA4-39A47279C012}">
      <dsp:nvSpPr>
        <dsp:cNvPr id="0" name=""/>
        <dsp:cNvSpPr/>
      </dsp:nvSpPr>
      <dsp:spPr>
        <a:xfrm>
          <a:off x="1886342" y="2483549"/>
          <a:ext cx="3428115" cy="205686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Облегчают </a:t>
          </a:r>
          <a:r>
            <a:rPr lang="ru-RU" sz="2200" b="1" kern="1200" dirty="0" smtClean="0"/>
            <a:t>контроль</a:t>
          </a:r>
          <a:r>
            <a:rPr lang="ru-RU" sz="2200" kern="1200" dirty="0" smtClean="0"/>
            <a:t> и предоставляют дополнительные возможности для тренировки РД.</a:t>
          </a:r>
          <a:endParaRPr lang="ru-RU" sz="2200" kern="1200" dirty="0"/>
        </a:p>
      </dsp:txBody>
      <dsp:txXfrm>
        <a:off x="1886342" y="2483549"/>
        <a:ext cx="3428115" cy="20568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CFD5EF9-69A9-4405-AD43-A0C45B6D205B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949EB9E-7D8D-4AAD-B823-91D95B765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6BA03-1C4B-4352-8E87-34FC198CEC80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0DE54-4CFB-4C34-BFBE-B1ADE22EE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D6F91-780A-45BC-9F29-85075491AE8A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0FFE1-7D2D-4FD1-83F8-507E57853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2256D-D911-4CC7-A25A-72C657D53EC5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69C42-1FDE-4C7D-B258-5EE6B7345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4578E-C107-42BE-BA33-91C352B6EAE2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5F739-2C48-4462-A171-9DFE647F9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BECD9-9B96-436D-8DAA-B452059D8F66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78F8A-7F5A-4152-AB7D-BF6192ACC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3CF41-5BA9-4BBE-942C-595EF3812240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CD1F6-A792-4B83-B41B-63EB73BE6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CB253-8851-476A-8736-DFF50CE87629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6252E-DF4E-49FB-AD74-AC09D0A33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89DF8-ECCD-423E-AB84-296660E78DD6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FE11E-DBED-48A9-9F2A-DC60BF3D3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1D185-9775-4703-9B99-5EA1559F88E2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BDC64-35B4-4C2A-9FD2-A7DEBC1742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FC2E4-726A-429C-BEEF-400F0C7E8B27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CAABA-C3C0-4C64-8F68-264716D6DC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A9E01-A3E6-4A40-9F68-F81CCDE2F984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A1C79-F5EB-49DE-8B3B-1BA4A3055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FBF95E25-E866-4FB6-902E-F776D69639D6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4FB92F87-9F98-4208-A966-64B644EBB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24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s://www.englishteachers.ru/shop/ware/65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titul.ru/audio/51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titul.ru/audio/49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titul.ru/audio/50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24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Объект 2"/>
          <p:cNvSpPr>
            <a:spLocks noGrp="1"/>
          </p:cNvSpPr>
          <p:nvPr>
            <p:ph idx="1"/>
          </p:nvPr>
        </p:nvSpPr>
        <p:spPr>
          <a:xfrm>
            <a:off x="4500563" y="5013325"/>
            <a:ext cx="4546600" cy="1844675"/>
          </a:xfrm>
        </p:spPr>
        <p:txBody>
          <a:bodyPr/>
          <a:lstStyle/>
          <a:p>
            <a:pPr algn="r" eaLnBrk="1" hangingPunct="1">
              <a:buFont typeface="Arial" charset="0"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Буров Илья Михайлович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r" eaLnBrk="1" hangingPunct="1">
              <a:buFont typeface="Arial" charset="0"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ведущий методист                              </a:t>
            </a:r>
          </a:p>
          <a:p>
            <a:pPr algn="r" eaLnBrk="1" hangingPunct="1">
              <a:buFont typeface="Arial" charset="0"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 издательства  Титул» </a:t>
            </a:r>
            <a:endParaRPr lang="ru-RU" altLang="ru-RU" smtClean="0"/>
          </a:p>
        </p:txBody>
      </p:sp>
      <p:sp>
        <p:nvSpPr>
          <p:cNvPr id="2051" name="Прямоугольник 5"/>
          <p:cNvSpPr>
            <a:spLocks noChangeArrowheads="1"/>
          </p:cNvSpPr>
          <p:nvPr/>
        </p:nvSpPr>
        <p:spPr bwMode="auto">
          <a:xfrm>
            <a:off x="539750" y="1989138"/>
            <a:ext cx="8135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280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2052" name="Picture 4" descr="Y:\Delo\ОГР\Буров\TIT_Logo_kvadra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-387350"/>
            <a:ext cx="25209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Прямоугольник 1"/>
          <p:cNvSpPr>
            <a:spLocks noChangeArrowheads="1"/>
          </p:cNvSpPr>
          <p:nvPr/>
        </p:nvSpPr>
        <p:spPr bwMode="auto">
          <a:xfrm>
            <a:off x="1116013" y="1773238"/>
            <a:ext cx="71278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Georgia" pitchFamily="18" charset="0"/>
              </a:rPr>
              <a:t>Возможности обучающих компьютерных программ при обучении лексике и грамматике на уроках английского языка </a:t>
            </a:r>
            <a:endParaRPr lang="ru-RU" sz="32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/>
          </p:cNvSpPr>
          <p:nvPr/>
        </p:nvSpPr>
        <p:spPr>
          <a:xfrm>
            <a:off x="971550" y="115888"/>
            <a:ext cx="7467600" cy="1143000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atin typeface="+mj-lt"/>
                <a:ea typeface="+mj-ea"/>
                <a:cs typeface="+mj-cs"/>
              </a:rPr>
              <a:t>Методические особенности ОКП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1043608" y="1628800"/>
          <a:ext cx="7200800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/>
              <a:t>Обучающие компьютерные программы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indent="-273050" eaLnBrk="1" hangingPunct="1">
              <a:spcBef>
                <a:spcPts val="575"/>
              </a:spcBef>
              <a:buFont typeface="Wingdings 2" pitchFamily="18" charset="2"/>
              <a:buChar char=""/>
            </a:pPr>
            <a:r>
              <a:rPr lang="ru-RU" altLang="ru-RU" smtClean="0"/>
              <a:t>Созданы в русле авторской концепции как компоненты УМК</a:t>
            </a:r>
          </a:p>
          <a:p>
            <a:pPr marL="273050" indent="-273050" eaLnBrk="1" hangingPunct="1">
              <a:spcBef>
                <a:spcPts val="575"/>
              </a:spcBef>
              <a:buFont typeface="Wingdings 2" pitchFamily="18" charset="2"/>
              <a:buChar char=""/>
            </a:pPr>
            <a:r>
              <a:rPr lang="ru-RU" altLang="ru-RU" smtClean="0"/>
              <a:t>Могут использоваться для презентации, отработки материала, контроля степени его усвоения учениками, самоконтроля</a:t>
            </a:r>
          </a:p>
          <a:p>
            <a:pPr marL="273050" indent="-273050" eaLnBrk="1" hangingPunct="1">
              <a:spcBef>
                <a:spcPts val="575"/>
              </a:spcBef>
              <a:buFont typeface="Wingdings 2" pitchFamily="18" charset="2"/>
              <a:buChar char=""/>
            </a:pPr>
            <a:r>
              <a:rPr lang="ru-RU" altLang="ru-RU" smtClean="0"/>
              <a:t>Могут использоваться как на уроке, так и дома </a:t>
            </a:r>
          </a:p>
          <a:p>
            <a:pPr marL="273050" indent="-273050" eaLnBrk="1" hangingPunct="1">
              <a:spcBef>
                <a:spcPts val="575"/>
              </a:spcBef>
              <a:buFont typeface="Wingdings 2" pitchFamily="18" charset="2"/>
              <a:buChar char=""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84213" y="0"/>
            <a:ext cx="7812087" cy="777875"/>
          </a:xfrm>
        </p:spPr>
        <p:txBody>
          <a:bodyPr/>
          <a:lstStyle/>
          <a:p>
            <a:r>
              <a:rPr lang="ru-RU" altLang="ru-RU" sz="2800" smtClean="0"/>
              <a:t>Возможность распечатать результаты выполнения упражнений</a:t>
            </a:r>
          </a:p>
        </p:txBody>
      </p:sp>
      <p:pic>
        <p:nvPicPr>
          <p:cNvPr id="1331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431" t="2223" r="13326" b="3088"/>
          <a:stretch>
            <a:fillRect/>
          </a:stretch>
        </p:blipFill>
        <p:spPr>
          <a:xfrm>
            <a:off x="395288" y="885825"/>
            <a:ext cx="8328025" cy="5972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0" cy="90805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latin typeface="+mj-lt"/>
                <a:ea typeface="+mj-ea"/>
                <a:cs typeface="+mj-cs"/>
              </a:rPr>
              <a:t>Возможность посмотреть сводный отчет о датах, продолжительности и качества выполнения упражнений</a:t>
            </a:r>
          </a:p>
        </p:txBody>
      </p:sp>
      <p:pic>
        <p:nvPicPr>
          <p:cNvPr id="1433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502" t="1482" r="14153" b="2159"/>
          <a:stretch>
            <a:fillRect/>
          </a:stretch>
        </p:blipFill>
        <p:spPr>
          <a:xfrm>
            <a:off x="611188" y="1060450"/>
            <a:ext cx="7848600" cy="5797550"/>
          </a:xfrm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 l="52759" t="50621" r="14153" b="2159"/>
          <a:stretch>
            <a:fillRect/>
          </a:stretch>
        </p:blipFill>
        <p:spPr bwMode="auto">
          <a:xfrm>
            <a:off x="1763713" y="1484313"/>
            <a:ext cx="6696075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3059113" y="1773238"/>
            <a:ext cx="3673475" cy="3743325"/>
            <a:chOff x="3059832" y="1772816"/>
            <a:chExt cx="3672408" cy="3744416"/>
          </a:xfrm>
        </p:grpSpPr>
        <p:sp>
          <p:nvSpPr>
            <p:cNvPr id="7" name="Овал 6"/>
            <p:cNvSpPr/>
            <p:nvPr/>
          </p:nvSpPr>
          <p:spPr>
            <a:xfrm>
              <a:off x="4499276" y="4364371"/>
              <a:ext cx="504678" cy="433513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059832" y="5085306"/>
              <a:ext cx="504678" cy="431926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6300565" y="1772816"/>
              <a:ext cx="431675" cy="431926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 l="12367" t="3125" r="13474" b="3125"/>
          <a:stretch>
            <a:fillRect/>
          </a:stretch>
        </p:blipFill>
        <p:spPr bwMode="auto">
          <a:xfrm>
            <a:off x="539750" y="981075"/>
            <a:ext cx="8269288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5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ru-RU" altLang="ru-RU" sz="4000" smtClean="0"/>
              <a:t>Орфография</a:t>
            </a:r>
          </a:p>
        </p:txBody>
      </p:sp>
      <p:pic>
        <p:nvPicPr>
          <p:cNvPr id="1536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431" t="2223" r="14220" b="2316"/>
          <a:stretch>
            <a:fillRect/>
          </a:stretch>
        </p:blipFill>
        <p:spPr>
          <a:xfrm>
            <a:off x="684213" y="1062038"/>
            <a:ext cx="7920037" cy="5795962"/>
          </a:xfrm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 l="11896" t="1968" r="13672" b="2579"/>
          <a:stretch>
            <a:fillRect/>
          </a:stretch>
        </p:blipFill>
        <p:spPr bwMode="auto">
          <a:xfrm>
            <a:off x="684213" y="1095375"/>
            <a:ext cx="7991475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6" descr="https://www.englishteachers.ru/uploadedfiles/waresimgs/3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979613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6" descr="https://www.englishteachers.ru/uploadedfiles/waresimgs/3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79613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849313"/>
          </a:xfrm>
        </p:spPr>
        <p:txBody>
          <a:bodyPr/>
          <a:lstStyle/>
          <a:p>
            <a:r>
              <a:rPr lang="ru-RU" altLang="ru-RU" smtClean="0"/>
              <a:t>Лексика</a:t>
            </a:r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2431" t="2223" r="13326" b="2316"/>
          <a:stretch>
            <a:fillRect/>
          </a:stretch>
        </p:blipFill>
        <p:spPr>
          <a:xfrm>
            <a:off x="827088" y="1131888"/>
            <a:ext cx="7921625" cy="57261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ru-RU" altLang="ru-RU" sz="4000" b="1" smtClean="0">
                <a:solidFill>
                  <a:srgbClr val="C00000"/>
                </a:solidFill>
              </a:rPr>
              <a:t>Лексика</a:t>
            </a:r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541" t="1440" r="12988" b="2097"/>
          <a:stretch>
            <a:fillRect/>
          </a:stretch>
        </p:blipFill>
        <p:spPr>
          <a:xfrm>
            <a:off x="1116013" y="1268413"/>
            <a:ext cx="7673975" cy="5589587"/>
          </a:xfrm>
        </p:spPr>
      </p:pic>
      <p:pic>
        <p:nvPicPr>
          <p:cNvPr id="17412" name="Picture 16" descr="https://www.englishteachers.ru/uploadedfiles/waresimgs/3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79613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smtClean="0"/>
              <a:t>Грамматика </a:t>
            </a: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1537" r="13326" b="2316"/>
          <a:stretch>
            <a:fillRect/>
          </a:stretch>
        </p:blipFill>
        <p:spPr>
          <a:xfrm>
            <a:off x="1116013" y="1384300"/>
            <a:ext cx="7488237" cy="5473700"/>
          </a:xfrm>
        </p:spPr>
      </p:pic>
      <p:pic>
        <p:nvPicPr>
          <p:cNvPr id="18436" name="Picture 2" descr="https://www.englishteachers.ru/uploadedfiles/waresimgs/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166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ru-RU" altLang="ru-RU" sz="4000" b="1" smtClean="0">
                <a:solidFill>
                  <a:srgbClr val="C00000"/>
                </a:solidFill>
              </a:rPr>
              <a:t>Грамматика </a:t>
            </a:r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1537" r="12431"/>
          <a:stretch>
            <a:fillRect/>
          </a:stretch>
        </p:blipFill>
        <p:spPr>
          <a:xfrm>
            <a:off x="755650" y="1000125"/>
            <a:ext cx="7920038" cy="5857875"/>
          </a:xfrm>
        </p:spPr>
      </p:pic>
      <p:pic>
        <p:nvPicPr>
          <p:cNvPr id="19460" name="Picture 2" descr="https://www.englishteachers.ru/uploadedfiles/waresimgs/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166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ru-RU" altLang="ru-RU" sz="3200" smtClean="0"/>
              <a:t>Лексика, заполнение формы</a:t>
            </a:r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326" t="3815" r="13326"/>
          <a:stretch>
            <a:fillRect/>
          </a:stretch>
        </p:blipFill>
        <p:spPr>
          <a:xfrm>
            <a:off x="827088" y="1268413"/>
            <a:ext cx="7581900" cy="5589587"/>
          </a:xfrm>
        </p:spPr>
      </p:pic>
      <p:pic>
        <p:nvPicPr>
          <p:cNvPr id="20484" name="Picture 10" descr="https://www.englishteachers.ru/uploadedfiles/waresimgs/4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4468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smtClean="0"/>
              <a:t>Как Вы объясняете, для чего нужна ученикам грамматика и лексика?</a:t>
            </a:r>
          </a:p>
          <a:p>
            <a:pPr marL="0" indent="0">
              <a:buFont typeface="Arial" charset="0"/>
              <a:buNone/>
            </a:pPr>
            <a:r>
              <a:rPr lang="ru-RU" altLang="ru-RU" smtClean="0"/>
              <a:t>Как помочь тем, кому не хватает материала в УМК или нужно освежить свои знания?</a:t>
            </a:r>
          </a:p>
          <a:p>
            <a:pPr marL="0" indent="0">
              <a:buFont typeface="Arial" charset="0"/>
              <a:buNone/>
            </a:pPr>
            <a:r>
              <a:rPr lang="ru-RU" altLang="ru-RU" smtClean="0"/>
              <a:t>Как помочь не мотивированным ученикам?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936625"/>
          </a:xfrm>
        </p:spPr>
        <p:txBody>
          <a:bodyPr/>
          <a:lstStyle/>
          <a:p>
            <a:r>
              <a:rPr lang="ru-RU" altLang="ru-RU" sz="4000" b="1" smtClean="0">
                <a:solidFill>
                  <a:srgbClr val="C00000"/>
                </a:solidFill>
              </a:rPr>
              <a:t>Языковая игра</a:t>
            </a: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431" t="2223" r="13326" b="2316"/>
          <a:stretch>
            <a:fillRect/>
          </a:stretch>
        </p:blipFill>
        <p:spPr>
          <a:xfrm>
            <a:off x="755650" y="1392238"/>
            <a:ext cx="7561263" cy="5465762"/>
          </a:xfrm>
        </p:spPr>
      </p:pic>
      <p:pic>
        <p:nvPicPr>
          <p:cNvPr id="21508" name="Picture 4" descr="https://www.englishteachers.ru/uploadedfiles/waresimgs/3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4467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20725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C00000"/>
                </a:solidFill>
              </a:rPr>
              <a:t>Языковые игры, обучение лексике</a:t>
            </a:r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1537" r="13326" b="3378"/>
          <a:stretch>
            <a:fillRect/>
          </a:stretch>
        </p:blipFill>
        <p:spPr>
          <a:xfrm>
            <a:off x="611188" y="974725"/>
            <a:ext cx="8137525" cy="5883275"/>
          </a:xfrm>
        </p:spPr>
      </p:pic>
      <p:pic>
        <p:nvPicPr>
          <p:cNvPr id="22532" name="Picture 2" descr="https://www.englishteachers.ru/uploadedfiles/waresimgs/3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1663" cy="185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ОКП и обучение грамматике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Модели предъявляются: в интерактивных плакатах, электронных пособиях </a:t>
            </a:r>
            <a:r>
              <a:rPr lang="en-US" altLang="ru-RU" smtClean="0"/>
              <a:t>“Enjoy English” </a:t>
            </a:r>
            <a:r>
              <a:rPr lang="ru-RU" altLang="ru-RU" smtClean="0"/>
              <a:t>для 2, 3 и 4 классов (версия 2.0) (см. раздел «Грамматическое моделирование» каждого из дисков).</a:t>
            </a:r>
          </a:p>
          <a:p>
            <a:pPr eaLnBrk="1" hangingPunct="1"/>
            <a:r>
              <a:rPr lang="ru-RU" altLang="ru-RU" smtClean="0"/>
              <a:t>С помощью моделей отрабатывается грамматический материал в каждом электронном пособии </a:t>
            </a:r>
            <a:r>
              <a:rPr lang="en-US" altLang="ru-RU" smtClean="0"/>
              <a:t>“Enjoy English” </a:t>
            </a:r>
            <a:r>
              <a:rPr lang="ru-RU" altLang="ru-RU" smtClean="0"/>
              <a:t>для 2, 3 и 4 классов (версия 2.0).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200" smtClean="0"/>
              <a:t>Соответствие между моделью и текстом 2 кл. </a:t>
            </a:r>
          </a:p>
        </p:txBody>
      </p:sp>
      <p:pic>
        <p:nvPicPr>
          <p:cNvPr id="24579" name="Picture 2" descr="C:\Documents and Settings\alexeyvk\Рабочий стол\23_07_2013\EE2_U3_L47_star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196975"/>
            <a:ext cx="7704138" cy="5357813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600" smtClean="0"/>
              <a:t>Соответствие между моделью и текстом</a:t>
            </a:r>
          </a:p>
        </p:txBody>
      </p:sp>
      <p:pic>
        <p:nvPicPr>
          <p:cNvPr id="25603" name="Picture 2" descr="C:\Documents and Settings\alexeyvk\Рабочий стол\23_07_2013\EE2_U3_L47_wron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171575"/>
            <a:ext cx="7632700" cy="5383213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sz="3200" smtClean="0"/>
              <a:t>Соответствие между моделью и текстом 3 кл. </a:t>
            </a:r>
          </a:p>
        </p:txBody>
      </p:sp>
      <p:pic>
        <p:nvPicPr>
          <p:cNvPr id="26627" name="Picture 2" descr="C:\Documents and Settings\alexeyvk\Рабочий стол\23_07_2013\EE3_U1_L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23888" y="992188"/>
            <a:ext cx="7980362" cy="5656262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200" smtClean="0"/>
              <a:t>Составление модели текста 2 кл. </a:t>
            </a:r>
          </a:p>
        </p:txBody>
      </p:sp>
      <p:pic>
        <p:nvPicPr>
          <p:cNvPr id="27651" name="Picture 2" descr="C:\Documents and Settings\alexeyvk\Рабочий стол\23_07_2013\EE2_U4_L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196975"/>
            <a:ext cx="7616825" cy="5343525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Рефлексия</a:t>
            </a:r>
          </a:p>
        </p:txBody>
      </p:sp>
      <p:sp>
        <p:nvSpPr>
          <p:cNvPr id="286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 smtClean="0"/>
              <a:t>ОКП и электронные учебники хороший способ поднять мотивацию у учащихся;</a:t>
            </a:r>
          </a:p>
          <a:p>
            <a:r>
              <a:rPr lang="ru-RU" altLang="ru-RU" dirty="0" smtClean="0"/>
              <a:t>Используя ОКП и электронные учебники мы даем возможность закрепить и развить процедурные знания;</a:t>
            </a:r>
          </a:p>
          <a:p>
            <a:r>
              <a:rPr lang="ru-RU" altLang="ru-RU" dirty="0" smtClean="0"/>
              <a:t>Игровая интерактивная форма дает возможность учащимся воспринимать материал в новой форме.</a:t>
            </a:r>
            <a:endParaRPr lang="ru-RU" altLang="ru-RU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>
              <a:buNone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Интернет-магазин издательства «Титул»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altLang="ru-RU" u="sng" dirty="0" smtClean="0"/>
          </a:p>
          <a:p>
            <a:pPr marL="0" indent="0" algn="ctr">
              <a:buNone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>
              <a:buNone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>
              <a:buNone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>
              <a:buNone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467544" y="3429000"/>
            <a:ext cx="2161848" cy="1152128"/>
            <a:chOff x="467544" y="3429000"/>
            <a:chExt cx="2161848" cy="1152128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164706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188640"/>
            <a:ext cx="4834880" cy="92211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НОВИНКА!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1340768"/>
            <a:ext cx="5004048" cy="5400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Представляем новое пособие для подготовки к ВПР по английскому языку учащихся 11 класса - " ВПР. Письменная и устная части. 11 класс. Тренировочные тесты. Базовый уровень"! 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Cоответствует</a:t>
            </a:r>
            <a:r>
              <a:rPr lang="ru-RU" dirty="0" smtClean="0">
                <a:solidFill>
                  <a:srgbClr val="FF0000"/>
                </a:solidFill>
              </a:rPr>
              <a:t> проекту ВПР</a:t>
            </a:r>
          </a:p>
          <a:p>
            <a:r>
              <a:rPr lang="ru-RU" dirty="0" smtClean="0"/>
              <a:t>Пособие поможет школьникам подготовиться к Всероссийской проверочной работе базового уровня в 11 классе. </a:t>
            </a:r>
          </a:p>
          <a:p>
            <a:r>
              <a:rPr lang="ru-RU" dirty="0" smtClean="0"/>
              <a:t>Также сборник может использоваться для дополнительной подготовки к ЕГЭ по английскому языку. </a:t>
            </a:r>
            <a:r>
              <a:rPr lang="ru-RU" dirty="0" smtClean="0">
                <a:solidFill>
                  <a:srgbClr val="FF0000"/>
                </a:solidFill>
              </a:rPr>
              <a:t>Аудиоприложение можно скачать бесплатно.</a:t>
            </a:r>
          </a:p>
          <a:p>
            <a:r>
              <a:rPr lang="ru-RU" dirty="0" smtClean="0">
                <a:hlinkClick r:id="rId2"/>
              </a:rPr>
              <a:t>https://www.englishteachers.ru/shop/ware/654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52736"/>
            <a:ext cx="3888432" cy="53562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39750" y="115888"/>
            <a:ext cx="8229600" cy="1066800"/>
          </a:xfrm>
        </p:spPr>
        <p:txBody>
          <a:bodyPr/>
          <a:lstStyle/>
          <a:p>
            <a:pPr eaLnBrk="1" hangingPunct="1"/>
            <a:r>
              <a:rPr lang="ru-RU" altLang="ru-RU" smtClean="0"/>
              <a:t>Подход к обучению грамматике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Сознательное обучение: детям раскрывается суть нового грамматического явления, дается правило его употребления с последующей автоматизацией;</a:t>
            </a:r>
          </a:p>
          <a:p>
            <a:pPr eaLnBrk="1" hangingPunct="1"/>
            <a:r>
              <a:rPr lang="ru-RU" altLang="ru-RU" sz="2800" smtClean="0"/>
              <a:t>Имитативный путь (даются готовые речевые образцы с последующей тренировкой)</a:t>
            </a:r>
          </a:p>
          <a:p>
            <a:pPr eaLnBrk="1" hangingPunct="1"/>
            <a:r>
              <a:rPr lang="ru-RU" altLang="ru-RU" sz="2800" smtClean="0"/>
              <a:t>Использование грамматического моделирования (основано на теории поэтапного формирования умственных действий П.Я. Гальперина)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330824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Пособие поможет школьникам подготовиться к диагностической работе в 9 классе. </a:t>
            </a:r>
          </a:p>
          <a:p>
            <a:r>
              <a:rPr lang="ru-RU" dirty="0" smtClean="0"/>
              <a:t>По формату заданий и уровню сложности тренировочные тесты соответствуют диагностическим тестам МЦКО. </a:t>
            </a:r>
          </a:p>
          <a:p>
            <a:r>
              <a:rPr lang="ru-RU" dirty="0" smtClean="0"/>
              <a:t>Также сборник может использоваться для дополнительной подготовки к ОГЭ по английскому языку. </a:t>
            </a:r>
          </a:p>
          <a:p>
            <a:r>
              <a:rPr lang="ru-RU" dirty="0" smtClean="0"/>
              <a:t>Аудиоприложение можно скачать бесплатно, </a:t>
            </a:r>
            <a:r>
              <a:rPr lang="ru-RU" dirty="0" err="1" smtClean="0"/>
              <a:t>сосканировав</a:t>
            </a:r>
            <a:r>
              <a:rPr lang="ru-RU" dirty="0" smtClean="0"/>
              <a:t> QR-код с обложки или пройдя по ссылке: </a:t>
            </a:r>
            <a:r>
              <a:rPr lang="ru-RU" dirty="0" err="1" smtClean="0">
                <a:hlinkClick r:id="rId2"/>
              </a:rPr>
              <a:t>www.titul.ru</a:t>
            </a:r>
            <a:r>
              <a:rPr lang="ru-RU" dirty="0" smtClean="0">
                <a:hlinkClick r:id="rId2"/>
              </a:rPr>
              <a:t>/</a:t>
            </a:r>
            <a:r>
              <a:rPr lang="ru-RU" dirty="0" err="1" smtClean="0">
                <a:hlinkClick r:id="rId2"/>
              </a:rPr>
              <a:t>audio</a:t>
            </a:r>
            <a:r>
              <a:rPr lang="ru-RU" dirty="0" smtClean="0">
                <a:hlinkClick r:id="rId2"/>
              </a:rPr>
              <a:t>/51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188640"/>
            <a:ext cx="483488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НОВИНКА!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http://www.titul.ru/uploads/images/news/233/283/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484784"/>
            <a:ext cx="3312368" cy="45627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1600200"/>
            <a:ext cx="4762872" cy="499715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Книга содержит пять полных вариантов олимпиады по английскому языку для учащихся 5–6-х классов. Каждый вариант состоит из заданий по </a:t>
            </a:r>
            <a:r>
              <a:rPr lang="ru-RU" dirty="0" err="1" smtClean="0"/>
              <a:t>аудированию</a:t>
            </a:r>
            <a:r>
              <a:rPr lang="ru-RU" dirty="0" smtClean="0"/>
              <a:t>, чтению, письму,</a:t>
            </a:r>
            <a:br>
              <a:rPr lang="ru-RU" dirty="0" smtClean="0"/>
            </a:br>
            <a:r>
              <a:rPr lang="ru-RU" dirty="0" smtClean="0"/>
              <a:t>лексике и грамматике. </a:t>
            </a:r>
          </a:p>
          <a:p>
            <a:r>
              <a:rPr lang="ru-RU" dirty="0" smtClean="0"/>
              <a:t>Пособие можно использовать в качестве банка олимпиадных заданий, а также для подготовки к олимпиадам по английскому языку на уроках и во</a:t>
            </a:r>
            <a:br>
              <a:rPr lang="ru-RU" dirty="0" smtClean="0"/>
            </a:br>
            <a:r>
              <a:rPr lang="ru-RU" dirty="0" smtClean="0"/>
              <a:t>внеурочной деятельности. </a:t>
            </a:r>
          </a:p>
          <a:p>
            <a:r>
              <a:rPr lang="ru-RU" dirty="0" smtClean="0"/>
              <a:t>Аутентичные тексты снабжены глоссарием. </a:t>
            </a:r>
          </a:p>
          <a:p>
            <a:r>
              <a:rPr lang="ru-RU" dirty="0" smtClean="0"/>
              <a:t>Книга содержит ключи.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Аудиоприложение можно скачать бесплатно, </a:t>
            </a:r>
            <a:r>
              <a:rPr lang="ru-RU" dirty="0" err="1" smtClean="0"/>
              <a:t>сосканировав</a:t>
            </a:r>
            <a:r>
              <a:rPr lang="ru-RU" dirty="0" smtClean="0"/>
              <a:t> QR-код с обложки или пройдя по ссылке: </a:t>
            </a:r>
            <a:r>
              <a:rPr lang="ru-RU" dirty="0" err="1" smtClean="0">
                <a:hlinkClick r:id="rId2"/>
              </a:rPr>
              <a:t>www.titul.ru</a:t>
            </a:r>
            <a:r>
              <a:rPr lang="ru-RU" dirty="0" smtClean="0">
                <a:hlinkClick r:id="rId2"/>
              </a:rPr>
              <a:t>/</a:t>
            </a:r>
            <a:r>
              <a:rPr lang="ru-RU" dirty="0" err="1" smtClean="0">
                <a:hlinkClick r:id="rId2"/>
              </a:rPr>
              <a:t>audio</a:t>
            </a:r>
            <a:r>
              <a:rPr lang="ru-RU" dirty="0" smtClean="0">
                <a:hlinkClick r:id="rId2"/>
              </a:rPr>
              <a:t>/49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4210" name="AutoShape 2" descr="Гулов А. П. Учебное пособие. Олимпиады по английскому языку для 5-6 классов. Olympiad builder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51920" y="188640"/>
            <a:ext cx="483488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НОВИНКА!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4214" name="Picture 6" descr="http://www.titul.ru/uploads/images/news/235/284/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3456384" cy="47611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5616624" cy="5544616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Calibri" pitchFamily="34" charset="0"/>
              </a:rPr>
              <a:t>Книга содержит четыре полных варианта олимпиады по английскому языку для учащихся 7-8 классов. Каждый вариант состоит из заданий по </a:t>
            </a:r>
            <a:r>
              <a:rPr lang="ru-RU" sz="1800" dirty="0" err="1" smtClean="0">
                <a:latin typeface="Calibri" pitchFamily="34" charset="0"/>
              </a:rPr>
              <a:t>аудированию</a:t>
            </a:r>
            <a:r>
              <a:rPr lang="ru-RU" sz="1800" dirty="0" smtClean="0">
                <a:latin typeface="Calibri" pitchFamily="34" charset="0"/>
              </a:rPr>
              <a:t>, чтению, письму, лексике и грамматике. Форматы заданий отражают диапазон заданий на всероссийских олимпиадах школьников. </a:t>
            </a:r>
          </a:p>
          <a:p>
            <a:r>
              <a:rPr lang="ru-RU" sz="1800" dirty="0" smtClean="0">
                <a:latin typeface="Calibri" pitchFamily="34" charset="0"/>
              </a:rPr>
              <a:t>Пособие можно использовать в качестве банка олимпиадных заданий, а также для подготовки к олимпиадам по английскому языку на уроках и во внеурочной деятельности. </a:t>
            </a:r>
          </a:p>
          <a:p>
            <a:r>
              <a:rPr lang="ru-RU" sz="1800" dirty="0" smtClean="0">
                <a:latin typeface="Calibri" pitchFamily="34" charset="0"/>
              </a:rPr>
              <a:t>Аутентичные тексты снабжены глоссарием. В особо сложных случаях задания в разделах “</a:t>
            </a:r>
            <a:r>
              <a:rPr lang="ru-RU" sz="1800" dirty="0" err="1" smtClean="0">
                <a:latin typeface="Calibri" pitchFamily="34" charset="0"/>
              </a:rPr>
              <a:t>Аудирование</a:t>
            </a:r>
            <a:r>
              <a:rPr lang="ru-RU" sz="1800" dirty="0" smtClean="0">
                <a:latin typeface="Calibri" pitchFamily="34" charset="0"/>
              </a:rPr>
              <a:t>” и “Чтение” снабжены комментариями. </a:t>
            </a:r>
          </a:p>
          <a:p>
            <a:r>
              <a:rPr lang="ru-RU" sz="1800" dirty="0" smtClean="0">
                <a:latin typeface="Calibri" pitchFamily="34" charset="0"/>
              </a:rPr>
              <a:t>Книга содержит ключи.</a:t>
            </a:r>
          </a:p>
          <a:p>
            <a:r>
              <a:rPr lang="ru-RU" sz="1800" dirty="0" smtClean="0">
                <a:latin typeface="Calibri" pitchFamily="34" charset="0"/>
              </a:rPr>
              <a:t>Аудиоприложение можно скачать бесплатно, </a:t>
            </a:r>
            <a:r>
              <a:rPr lang="ru-RU" sz="1800" dirty="0" err="1" smtClean="0">
                <a:latin typeface="Calibri" pitchFamily="34" charset="0"/>
              </a:rPr>
              <a:t>сосканировав</a:t>
            </a:r>
            <a:r>
              <a:rPr lang="ru-RU" sz="1800" dirty="0" smtClean="0">
                <a:latin typeface="Calibri" pitchFamily="34" charset="0"/>
              </a:rPr>
              <a:t> QR-код с обложки или пройдя по ссылке: </a:t>
            </a:r>
            <a:r>
              <a:rPr lang="ru-RU" sz="1800" dirty="0" err="1" smtClean="0">
                <a:latin typeface="Calibri" pitchFamily="34" charset="0"/>
                <a:hlinkClick r:id="rId2"/>
              </a:rPr>
              <a:t>www.titul.ru</a:t>
            </a:r>
            <a:r>
              <a:rPr lang="ru-RU" sz="1800" dirty="0" smtClean="0">
                <a:latin typeface="Calibri" pitchFamily="34" charset="0"/>
                <a:hlinkClick r:id="rId2"/>
              </a:rPr>
              <a:t>/</a:t>
            </a:r>
            <a:r>
              <a:rPr lang="ru-RU" sz="1800" dirty="0" err="1" smtClean="0">
                <a:latin typeface="Calibri" pitchFamily="34" charset="0"/>
                <a:hlinkClick r:id="rId2"/>
              </a:rPr>
              <a:t>audio</a:t>
            </a:r>
            <a:r>
              <a:rPr lang="ru-RU" sz="1800" dirty="0" smtClean="0">
                <a:latin typeface="Calibri" pitchFamily="34" charset="0"/>
                <a:hlinkClick r:id="rId2"/>
              </a:rPr>
              <a:t>/50</a:t>
            </a:r>
            <a:r>
              <a:rPr lang="ru-RU" sz="1800" dirty="0" smtClean="0">
                <a:latin typeface="Calibri" pitchFamily="34" charset="0"/>
              </a:rPr>
              <a:t> </a:t>
            </a:r>
            <a:endParaRPr lang="ru-RU" sz="1800" dirty="0">
              <a:latin typeface="Calibri" pitchFamily="34" charset="0"/>
            </a:endParaRPr>
          </a:p>
        </p:txBody>
      </p:sp>
      <p:pic>
        <p:nvPicPr>
          <p:cNvPr id="4" name="Picture 4" descr="http://www.titul.ru/uploads/images/news/236/285/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844824"/>
            <a:ext cx="3084200" cy="4248472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528" y="188640"/>
            <a:ext cx="483488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НОВИНКА!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АКЦИЯ!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3250" name="Picture 2" descr="https://pp.userapi.com/c841336/v841336702/598c0/hEyBsWXUn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8784975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АКЦИЯ!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6324" name="AutoShape 4" descr="https://www.englishteachers.ru/uploads/carousel/englishposobia2_20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26" name="AutoShape 6" descr="https://www.englishteachers.ru/uploads/carousel/englishposobia2_20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28" name="AutoShape 8" descr="https://www.englishteachers.ru/uploads/carousel/englishposobia2_20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6330" name="Picture 10" descr="https://pp.userapi.com/c824411/v824411635/882b2/uVKyI5vuN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8784974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>
              <a:buNone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Интернет-магазин издательства «Титул»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altLang="ru-RU" u="sng" dirty="0" smtClean="0"/>
          </a:p>
          <a:p>
            <a:pPr marL="0" indent="0" algn="ctr">
              <a:buNone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>
              <a:buNone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>
              <a:buNone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>
              <a:buNone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467544" y="3429000"/>
            <a:ext cx="2161848" cy="1152128"/>
            <a:chOff x="467544" y="3429000"/>
            <a:chExt cx="2161848" cy="1152128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164706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Типы знаний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600200"/>
            <a:ext cx="8435975" cy="4525963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None/>
              <a:defRPr/>
            </a:pPr>
            <a:r>
              <a:rPr lang="ru-RU" dirty="0" smtClean="0"/>
              <a:t>Нормативные знания - систематизированное </a:t>
            </a:r>
            <a:r>
              <a:rPr lang="ru-RU" dirty="0"/>
              <a:t>изложение грамматических правил литературного </a:t>
            </a:r>
            <a:r>
              <a:rPr lang="ru-RU" dirty="0" smtClean="0"/>
              <a:t>языка.</a:t>
            </a:r>
          </a:p>
          <a:p>
            <a:pPr>
              <a:buFont typeface="Arial" pitchFamily="34" charset="0"/>
              <a:buNone/>
              <a:defRPr/>
            </a:pPr>
            <a:r>
              <a:rPr lang="ru-RU" dirty="0" smtClean="0"/>
              <a:t>Процедурные знания - </a:t>
            </a:r>
            <a:r>
              <a:rPr lang="ru-RU" dirty="0"/>
              <a:t>это знания, как сделать что-либо, они проявляются на уровне реального действия</a:t>
            </a:r>
            <a:r>
              <a:rPr lang="ru-RU" dirty="0" smtClean="0"/>
              <a:t>.</a:t>
            </a:r>
            <a:endParaRPr lang="en-US" dirty="0" smtClean="0"/>
          </a:p>
          <a:p>
            <a:pPr>
              <a:buFont typeface="Arial" pitchFamily="34" charset="0"/>
              <a:buNone/>
              <a:defRPr/>
            </a:pPr>
            <a:endParaRPr lang="ru-RU" sz="1900" dirty="0" smtClean="0"/>
          </a:p>
          <a:p>
            <a:pPr>
              <a:buFont typeface="Arial" pitchFamily="34" charset="0"/>
              <a:buNone/>
              <a:defRPr/>
            </a:pPr>
            <a:r>
              <a:rPr lang="ru-RU" sz="1900" dirty="0" smtClean="0"/>
              <a:t>Примечание: </a:t>
            </a:r>
            <a:r>
              <a:rPr lang="ru-RU" sz="1900" dirty="0"/>
              <a:t>Процедурные знания не преобразовываются в описательные. Носитель языка, например, может грамотно использовать язык, не будучи способным воспроизвести то или иное грамматическое правило. И наоборот, описательные знания не переходят в процедурные: зная правила, ученики не всегда могут применить их в письме, говорении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Что такое «знать слово»?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mtClean="0"/>
              <a:t>соотносить с обозначаемым объектом;</a:t>
            </a:r>
          </a:p>
          <a:p>
            <a:r>
              <a:rPr lang="ru-RU" altLang="ru-RU" smtClean="0"/>
              <a:t>узнавать на слух;</a:t>
            </a:r>
          </a:p>
          <a:p>
            <a:r>
              <a:rPr lang="ru-RU" altLang="ru-RU" smtClean="0"/>
              <a:t>узнавать по написанию (соотносить графический образ слова и обозначаемый объект);</a:t>
            </a:r>
          </a:p>
          <a:p>
            <a:r>
              <a:rPr lang="ru-RU" altLang="ru-RU" smtClean="0"/>
              <a:t>Употреблять в соответствующем контексте.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smtClean="0"/>
              <a:t>Особенности обучения лексике с помощью интерактивных плакатов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Предъявление слова в контексте (в широком смысле);</a:t>
            </a:r>
          </a:p>
          <a:p>
            <a:pPr eaLnBrk="1" hangingPunct="1"/>
            <a:r>
              <a:rPr lang="ru-RU" altLang="ru-RU" smtClean="0"/>
              <a:t>Возможность многократного повторения;</a:t>
            </a:r>
          </a:p>
          <a:p>
            <a:pPr eaLnBrk="1" hangingPunct="1"/>
            <a:r>
              <a:rPr lang="ru-RU" altLang="ru-RU" smtClean="0"/>
              <a:t>Развитие понимания звуковой и графической форм слова;</a:t>
            </a:r>
          </a:p>
          <a:p>
            <a:pPr eaLnBrk="1" hangingPunct="1"/>
            <a:r>
              <a:rPr lang="ru-RU" altLang="ru-RU" smtClean="0"/>
              <a:t>Мгновенное соотнесение слова с его значением.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Проблемы решаемые при помощи ИКТ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Учет особенностей восприятия современных детей («клиповое мышление» и способность к </a:t>
            </a:r>
            <a:r>
              <a:rPr lang="en-US" dirty="0" smtClean="0"/>
              <a:t>multitasking)</a:t>
            </a:r>
            <a:r>
              <a:rPr lang="ru-RU" dirty="0" smtClean="0"/>
              <a:t>;</a:t>
            </a:r>
            <a:r>
              <a:rPr lang="en-US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Учет реалий повсеместного использования новых технологий в жизни (</a:t>
            </a:r>
            <a:r>
              <a:rPr lang="en-US" dirty="0" smtClean="0"/>
              <a:t>“digital natives”)</a:t>
            </a:r>
            <a:r>
              <a:rPr lang="ru-RU" dirty="0" smtClean="0"/>
              <a:t>;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Реализация требований ФГОС (развитие информационной и компьютерной компетенции учащихся);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Использование новых технологических возможностей в обучении.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smtClean="0"/>
              <a:t>Продолжительность непрерывного применения технических средств обучения на уроках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750" y="1773238"/>
          <a:ext cx="8229599" cy="39036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2432"/>
                <a:gridCol w="1080120"/>
                <a:gridCol w="1008112"/>
                <a:gridCol w="1224136"/>
                <a:gridCol w="1728192"/>
                <a:gridCol w="1210950"/>
                <a:gridCol w="1175657"/>
              </a:tblGrid>
              <a:tr h="370872">
                <a:tc rowSpan="2"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Классы</a:t>
                      </a:r>
                      <a:endParaRPr lang="ru-RU" sz="1100" b="1" dirty="0"/>
                    </a:p>
                  </a:txBody>
                  <a:tcPr marT="45724" marB="45724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Непрерывная длительность (мин.), не более</a:t>
                      </a:r>
                      <a:endParaRPr lang="ru-RU" sz="1100" b="1" dirty="0"/>
                    </a:p>
                  </a:txBody>
                  <a:tcPr marT="45724" marB="45724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3268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просмотр 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статических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изображений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 учебных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досках и 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экранах  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отраженного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свечения</a:t>
                      </a:r>
                      <a:endParaRPr lang="ru-RU" sz="11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просмотр  </a:t>
                      </a:r>
                      <a:br>
                        <a:rPr lang="ru-RU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телепередач</a:t>
                      </a:r>
                      <a:endParaRPr lang="ru-RU" sz="11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просмотр  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динамических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изображений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 учебных 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досках и  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экранах  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отраженного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свечения</a:t>
                      </a:r>
                      <a:endParaRPr lang="ru-RU" sz="11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работа с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изображением на 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индивидуальном  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мониторе </a:t>
                      </a:r>
                      <a:b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компьютера и клавиатурой</a:t>
                      </a:r>
                      <a:endParaRPr lang="ru-RU" sz="11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прослушивание</a:t>
                      </a:r>
                      <a:br>
                        <a:rPr lang="ru-RU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аудиозаписи</a:t>
                      </a:r>
                      <a:endParaRPr lang="ru-RU" sz="11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прослушивание</a:t>
                      </a:r>
                      <a:br>
                        <a:rPr lang="ru-RU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аудиозаписи </a:t>
                      </a:r>
                      <a:br>
                        <a:rPr lang="ru-RU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наушниках</a:t>
                      </a:r>
                      <a:endParaRPr lang="ru-RU" sz="1100" b="0" dirty="0"/>
                    </a:p>
                  </a:txBody>
                  <a:tcPr marT="45724" marB="45724"/>
                </a:tc>
              </a:tr>
              <a:tr h="5182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1 - 2 </a:t>
                      </a:r>
                      <a:endParaRPr lang="ru-RU" sz="1400" b="0" dirty="0" smtClean="0"/>
                    </a:p>
                    <a:p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10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15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15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15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20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10</a:t>
                      </a:r>
                      <a:endParaRPr lang="ru-RU" sz="1400" b="0" dirty="0"/>
                    </a:p>
                  </a:txBody>
                  <a:tcPr marT="45724" marB="45724"/>
                </a:tc>
              </a:tr>
              <a:tr h="5182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3 - 4 </a:t>
                      </a:r>
                      <a:endParaRPr lang="ru-RU" sz="1400" b="0" dirty="0" smtClean="0"/>
                    </a:p>
                    <a:p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15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20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20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15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20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15</a:t>
                      </a:r>
                      <a:endParaRPr lang="ru-RU" sz="1400" b="0" dirty="0"/>
                    </a:p>
                  </a:txBody>
                  <a:tcPr marT="45724" marB="45724"/>
                </a:tc>
              </a:tr>
              <a:tr h="5182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5 - 7 </a:t>
                      </a:r>
                      <a:endParaRPr lang="ru-RU" sz="1400" b="0" dirty="0" smtClean="0"/>
                    </a:p>
                    <a:p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20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25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25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20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25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20</a:t>
                      </a:r>
                      <a:endParaRPr lang="ru-RU" sz="1400" b="0" dirty="0"/>
                    </a:p>
                  </a:txBody>
                  <a:tcPr marT="45724" marB="45724"/>
                </a:tc>
              </a:tr>
              <a:tr h="545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8 - 11</a:t>
                      </a:r>
                      <a:endParaRPr lang="ru-RU" sz="1400" b="0" dirty="0" smtClean="0"/>
                    </a:p>
                    <a:p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25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30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30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25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25</a:t>
                      </a:r>
                      <a:endParaRPr lang="ru-RU" sz="1400" b="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25</a:t>
                      </a:r>
                      <a:endParaRPr lang="ru-RU" sz="1400" b="0" dirty="0"/>
                    </a:p>
                  </a:txBody>
                  <a:tcPr marT="45724" marB="4572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smtClean="0"/>
              <a:t>ОКП к учебникам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Обучение всем видам речевой деятельности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Расширение возможностей учебника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Повышение мотивации учащихся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Дополнительные упражнения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Техническая простота и методическое удобство</a:t>
            </a:r>
          </a:p>
          <a:p>
            <a:pPr eaLnBrk="1" hangingPunct="1">
              <a:lnSpc>
                <a:spcPct val="90000"/>
              </a:lnSpc>
            </a:pPr>
            <a:endParaRPr lang="ru-RU" alt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</TotalTime>
  <Words>966</Words>
  <Application>Microsoft Office PowerPoint</Application>
  <PresentationFormat>Экран (4:3)</PresentationFormat>
  <Paragraphs>155</Paragraphs>
  <Slides>35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2" baseType="lpstr">
      <vt:lpstr>Arial</vt:lpstr>
      <vt:lpstr>Calibri</vt:lpstr>
      <vt:lpstr>Times New Roman</vt:lpstr>
      <vt:lpstr>Arial Black</vt:lpstr>
      <vt:lpstr>Georgia</vt:lpstr>
      <vt:lpstr>Wingdings 2</vt:lpstr>
      <vt:lpstr>Тема Office</vt:lpstr>
      <vt:lpstr>Слайд 1</vt:lpstr>
      <vt:lpstr>Слайд 2</vt:lpstr>
      <vt:lpstr>Подход к обучению грамматике</vt:lpstr>
      <vt:lpstr>Типы знаний</vt:lpstr>
      <vt:lpstr>Что такое «знать слово»?</vt:lpstr>
      <vt:lpstr>Особенности обучения лексике с помощью интерактивных плакатов</vt:lpstr>
      <vt:lpstr>Проблемы решаемые при помощи ИКТ</vt:lpstr>
      <vt:lpstr>Продолжительность непрерывного применения технических средств обучения на уроках</vt:lpstr>
      <vt:lpstr>ОКП к учебникам</vt:lpstr>
      <vt:lpstr>Слайд 10</vt:lpstr>
      <vt:lpstr>Обучающие компьютерные программы</vt:lpstr>
      <vt:lpstr>Возможность распечатать результаты выполнения упражнений</vt:lpstr>
      <vt:lpstr>Слайд 13</vt:lpstr>
      <vt:lpstr>Орфография</vt:lpstr>
      <vt:lpstr>Лексика</vt:lpstr>
      <vt:lpstr>Лексика</vt:lpstr>
      <vt:lpstr>Грамматика </vt:lpstr>
      <vt:lpstr>Грамматика </vt:lpstr>
      <vt:lpstr>Лексика, заполнение формы</vt:lpstr>
      <vt:lpstr>Языковая игра</vt:lpstr>
      <vt:lpstr>Языковые игры, обучение лексике</vt:lpstr>
      <vt:lpstr>ОКП и обучение грамматике</vt:lpstr>
      <vt:lpstr>Соответствие между моделью и текстом 2 кл. </vt:lpstr>
      <vt:lpstr>Соответствие между моделью и текстом</vt:lpstr>
      <vt:lpstr>Соответствие между моделью и текстом 3 кл. </vt:lpstr>
      <vt:lpstr>Составление модели текста 2 кл. </vt:lpstr>
      <vt:lpstr>Рефлексия</vt:lpstr>
      <vt:lpstr>Слайд 28</vt:lpstr>
      <vt:lpstr>НОВИНКА!</vt:lpstr>
      <vt:lpstr>Слайд 30</vt:lpstr>
      <vt:lpstr>Слайд 31</vt:lpstr>
      <vt:lpstr>Слайд 32</vt:lpstr>
      <vt:lpstr>АКЦИЯ!</vt:lpstr>
      <vt:lpstr>АКЦИЯ!</vt:lpstr>
      <vt:lpstr>Слайд 35</vt:lpstr>
    </vt:vector>
  </TitlesOfParts>
  <Company>Титул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особенности использования ИКТ в обучении английскому языку</dc:title>
  <dc:creator>Святослав Юр. Грицаев</dc:creator>
  <cp:lastModifiedBy>bim</cp:lastModifiedBy>
  <cp:revision>51</cp:revision>
  <dcterms:created xsi:type="dcterms:W3CDTF">2012-10-26T08:29:04Z</dcterms:created>
  <dcterms:modified xsi:type="dcterms:W3CDTF">2018-01-25T07:11:42Z</dcterms:modified>
</cp:coreProperties>
</file>