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39" r:id="rId4"/>
    <p:sldId id="340" r:id="rId5"/>
    <p:sldId id="317" r:id="rId6"/>
    <p:sldId id="318" r:id="rId7"/>
    <p:sldId id="319" r:id="rId8"/>
    <p:sldId id="328" r:id="rId9"/>
    <p:sldId id="320" r:id="rId10"/>
    <p:sldId id="321" r:id="rId11"/>
    <p:sldId id="322" r:id="rId12"/>
    <p:sldId id="323" r:id="rId13"/>
    <p:sldId id="262" r:id="rId14"/>
    <p:sldId id="261" r:id="rId15"/>
    <p:sldId id="298" r:id="rId16"/>
    <p:sldId id="287" r:id="rId17"/>
    <p:sldId id="289" r:id="rId18"/>
    <p:sldId id="348" r:id="rId19"/>
    <p:sldId id="349" r:id="rId20"/>
    <p:sldId id="361" r:id="rId21"/>
    <p:sldId id="350" r:id="rId22"/>
    <p:sldId id="351" r:id="rId23"/>
    <p:sldId id="352" r:id="rId24"/>
    <p:sldId id="353" r:id="rId25"/>
    <p:sldId id="354" r:id="rId26"/>
    <p:sldId id="358" r:id="rId27"/>
    <p:sldId id="355" r:id="rId28"/>
    <p:sldId id="359" r:id="rId29"/>
    <p:sldId id="360" r:id="rId30"/>
    <p:sldId id="356" r:id="rId31"/>
    <p:sldId id="357" r:id="rId32"/>
    <p:sldId id="362" r:id="rId33"/>
    <p:sldId id="363" r:id="rId34"/>
    <p:sldId id="364" r:id="rId35"/>
    <p:sldId id="365" r:id="rId36"/>
    <p:sldId id="290" r:id="rId37"/>
    <p:sldId id="276" r:id="rId38"/>
    <p:sldId id="292" r:id="rId39"/>
    <p:sldId id="279" r:id="rId40"/>
    <p:sldId id="280" r:id="rId41"/>
    <p:sldId id="281" r:id="rId42"/>
    <p:sldId id="282" r:id="rId43"/>
    <p:sldId id="283" r:id="rId44"/>
    <p:sldId id="284" r:id="rId45"/>
    <p:sldId id="285" r:id="rId46"/>
    <p:sldId id="299" r:id="rId47"/>
    <p:sldId id="300" r:id="rId48"/>
    <p:sldId id="277" r:id="rId49"/>
    <p:sldId id="325" r:id="rId50"/>
    <p:sldId id="308" r:id="rId51"/>
    <p:sldId id="341" r:id="rId52"/>
    <p:sldId id="342" r:id="rId53"/>
    <p:sldId id="347" r:id="rId54"/>
    <p:sldId id="294" r:id="rId55"/>
    <p:sldId id="324" r:id="rId56"/>
    <p:sldId id="301" r:id="rId57"/>
    <p:sldId id="302" r:id="rId58"/>
    <p:sldId id="305" r:id="rId59"/>
    <p:sldId id="311" r:id="rId60"/>
    <p:sldId id="264" r:id="rId61"/>
    <p:sldId id="366" r:id="rId62"/>
    <p:sldId id="368" r:id="rId63"/>
    <p:sldId id="367" r:id="rId64"/>
    <p:sldId id="369" r:id="rId65"/>
    <p:sldId id="267" r:id="rId66"/>
    <p:sldId id="268" r:id="rId67"/>
    <p:sldId id="269" r:id="rId68"/>
    <p:sldId id="375" r:id="rId69"/>
    <p:sldId id="376" r:id="rId70"/>
    <p:sldId id="373" r:id="rId71"/>
    <p:sldId id="329" r:id="rId72"/>
    <p:sldId id="330" r:id="rId73"/>
    <p:sldId id="331" r:id="rId74"/>
    <p:sldId id="332" r:id="rId75"/>
    <p:sldId id="333" r:id="rId76"/>
    <p:sldId id="334" r:id="rId77"/>
    <p:sldId id="335" r:id="rId78"/>
    <p:sldId id="336" r:id="rId79"/>
    <p:sldId id="270" r:id="rId80"/>
    <p:sldId id="370" r:id="rId81"/>
    <p:sldId id="374" r:id="rId82"/>
    <p:sldId id="371" r:id="rId83"/>
    <p:sldId id="271" r:id="rId84"/>
    <p:sldId id="326" r:id="rId85"/>
    <p:sldId id="372" r:id="rId8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>
        <p:scale>
          <a:sx n="100" d="100"/>
          <a:sy n="100" d="100"/>
        </p:scale>
        <p:origin x="-1782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ableStyles" Target="tableStyle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audio.neteducom.com/books/41/" TargetMode="External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2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1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audio.neteducom.com/books/14/" TargetMode="External"/><Relationship Id="rId2" Type="http://schemas.openxmlformats.org/officeDocument/2006/relationships/hyperlink" Target="https://www.englishteachers.ru/Wares/529.html?backto=V2FyZXM/Y2F0ZWdvcnk9MiZwYWdlPQ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hyperlink" Target="http://audio.neteducom.com/books/14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2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5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obrnadzor.gov.ru/common/upload/img/infogr/plakats2017/NIKO.pdf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5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6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57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6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6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5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brnadzor.gov.ru/ru/press_center/infomaterial/" TargetMode="External"/><Relationship Id="rId2" Type="http://schemas.openxmlformats.org/officeDocument/2006/relationships/hyperlink" Target="https://www.eduniko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viewer.yandex.ru/?url=http://sch1935uv.mskobr.ru/files/polozhenie_o_promezhutochnoj_attestacii.doc&amp;name=polozhenie_o_promezhutochnoj_attestacii.doc&amp;lang=ru&amp;c=58d032be4535" TargetMode="External"/><Relationship Id="rId4" Type="http://schemas.openxmlformats.org/officeDocument/2006/relationships/hyperlink" Target="http://www.fioco.ru/ru/osoko/vpr/" TargetMode="External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100.png"/><Relationship Id="rId2" Type="http://schemas.openxmlformats.org/officeDocument/2006/relationships/hyperlink" Target="http://www.titul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obrnadzor.gov.ru/common/upload/img/infogr/plakats2017/VPR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420888"/>
            <a:ext cx="8532440" cy="1470025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Подготовка к итоговой аттестации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ru-RU" sz="3600" b="1" dirty="0" smtClean="0"/>
              <a:t>по </a:t>
            </a:r>
            <a:r>
              <a:rPr lang="ru-RU" sz="3600" b="1" dirty="0"/>
              <a:t>английскому языку в начальной школе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2700" i="1" dirty="0" smtClean="0"/>
              <a:t>(</a:t>
            </a:r>
            <a:r>
              <a:rPr lang="ru-RU" sz="2700" i="1" dirty="0" smtClean="0"/>
              <a:t>на примерах пособий издательства «Титул»)</a:t>
            </a:r>
            <a:endParaRPr lang="ru-RU" sz="36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517232"/>
            <a:ext cx="6400800" cy="816496"/>
          </a:xfrm>
        </p:spPr>
        <p:txBody>
          <a:bodyPr>
            <a:normAutofit fontScale="92500" lnSpcReduction="20000"/>
          </a:bodyPr>
          <a:lstStyle/>
          <a:p>
            <a:r>
              <a:rPr lang="ru-RU" sz="18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Казеичева Алёна Евгеньевна</a:t>
            </a: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зам. руководителя Центра образовательных программ издательства “Титул”, </a:t>
            </a:r>
          </a:p>
          <a:p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автор учебных пособий</a:t>
            </a:r>
            <a:endParaRPr lang="ru-RU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Рисунок 3" descr="Y:\Delo\ОГР\Буров\TIT_Logo_kvadrat.png"/>
          <p:cNvPicPr/>
          <p:nvPr/>
        </p:nvPicPr>
        <p:blipFill>
          <a:blip r:embed="rId2" cstate="print"/>
          <a:srcRect t="16071" b="18750"/>
          <a:stretch>
            <a:fillRect/>
          </a:stretch>
        </p:blipFill>
        <p:spPr bwMode="auto">
          <a:xfrm>
            <a:off x="3203848" y="116632"/>
            <a:ext cx="2799241" cy="1867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452" y="980727"/>
            <a:ext cx="9152451" cy="4913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23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161" y="764704"/>
            <a:ext cx="8999677" cy="5136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83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ВПР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816" y="2276872"/>
            <a:ext cx="9026543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69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116632"/>
            <a:ext cx="946448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?</a:t>
            </a:r>
            <a:endParaRPr lang="ru-RU" sz="6000" b="1" dirty="0">
              <a:solidFill>
                <a:schemeClr val="accent2">
                  <a:lumMod val="40000"/>
                  <a:lumOff val="6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700808"/>
            <a:ext cx="7416824" cy="430993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На вебинаре ответим на вопросы:</a:t>
            </a:r>
          </a:p>
          <a:p>
            <a:r>
              <a:rPr lang="ru-RU" dirty="0" smtClean="0"/>
              <a:t>Как подготовить обучающихся к итоговой аттестации за курс начальной школы?</a:t>
            </a:r>
          </a:p>
          <a:p>
            <a:r>
              <a:rPr lang="ru-RU" dirty="0" smtClean="0"/>
              <a:t>Где брать материалы для итоговой аттестации за курс начальной школы?</a:t>
            </a:r>
          </a:p>
          <a:p>
            <a:endParaRPr lang="ru-RU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483768" y="260648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580112" y="188640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 rot="260861">
            <a:off x="6588224" y="476672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499992" y="116632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547664" y="476672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 rot="21149312">
            <a:off x="395536" y="836712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 rot="813090">
            <a:off x="7452320" y="764704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 rot="21118618">
            <a:off x="0" y="1844824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283968" y="5301208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51520" y="3933056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683568" y="4797152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2411760" y="5157192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347864" y="5301208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0" y="2780928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7812360" y="3933056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6084168" y="4941168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7020272" y="4653136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5220072" y="5157192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7956376" y="2780928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 rot="422223">
            <a:off x="7884368" y="1700808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1547664" y="5013176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116632"/>
            <a:ext cx="946448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?</a:t>
            </a:r>
            <a:endParaRPr lang="ru-RU" sz="6000" b="1" dirty="0">
              <a:solidFill>
                <a:schemeClr val="accent2">
                  <a:lumMod val="40000"/>
                  <a:lumOff val="6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268760"/>
            <a:ext cx="7488832" cy="430993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Ответ </a:t>
            </a:r>
            <a:r>
              <a:rPr lang="ru-RU" u="sng" dirty="0" smtClean="0"/>
              <a:t>на первый вопрос </a:t>
            </a:r>
            <a:r>
              <a:rPr lang="ru-RU" dirty="0" smtClean="0"/>
              <a:t>очевиден: </a:t>
            </a:r>
          </a:p>
          <a:p>
            <a:r>
              <a:rPr lang="ru-RU" dirty="0" smtClean="0"/>
              <a:t>Если обучающийся освоил программу – он успешно пройдет итоговую аттестацию по предмету. </a:t>
            </a:r>
          </a:p>
          <a:p>
            <a:r>
              <a:rPr lang="ru-RU" dirty="0" smtClean="0"/>
              <a:t>Для успешной подготовки используется комплексная подготовка: проработка тем и заданий УМК, работа с дополнительными заданиями (рабочие тетради, </a:t>
            </a:r>
            <a:r>
              <a:rPr lang="ru-RU" dirty="0" err="1" smtClean="0"/>
              <a:t>доппособия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483768" y="260648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580112" y="188640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 rot="260861">
            <a:off x="6630187" y="366885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499992" y="116632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403648" y="332656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 rot="21149312">
            <a:off x="395536" y="836712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 rot="813090">
            <a:off x="7452320" y="764704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 rot="21118618">
            <a:off x="0" y="1844824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283968" y="5517232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51520" y="3933056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67544" y="5085184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2483768" y="5373216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347864" y="5517232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0" y="2780928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8028384" y="4077072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6228184" y="5229200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7236296" y="4869160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5220072" y="5445224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8197552" y="2780928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 rot="422223">
            <a:off x="7950818" y="1682470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1547664" y="5229200"/>
            <a:ext cx="946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?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39552" y="37548"/>
            <a:ext cx="7886700" cy="1050018"/>
          </a:xfrm>
        </p:spPr>
        <p:txBody>
          <a:bodyPr/>
          <a:lstStyle/>
          <a:p>
            <a:pPr eaLnBrk="1" hangingPunct="1"/>
            <a:r>
              <a:rPr lang="ru-RU" b="1" dirty="0" smtClean="0"/>
              <a:t>Объект оценки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13205"/>
            <a:ext cx="8605157" cy="5236028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/>
              <a:t>планируемые результаты</a:t>
            </a:r>
            <a:r>
              <a:rPr lang="ru-RU" sz="2400" dirty="0" smtClean="0"/>
              <a:t> освоения обучающимися основной образовательной программы начального общего образования.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“</a:t>
            </a:r>
            <a:r>
              <a:rPr lang="x-none" sz="2400" dirty="0" smtClean="0"/>
              <a:t>Основным объектом, содержательной и критериальной базой итоговой оценки подготовки выпускников</a:t>
            </a:r>
            <a:r>
              <a:rPr lang="ru-RU" sz="2400" dirty="0" smtClean="0"/>
              <a:t> </a:t>
            </a:r>
            <a:r>
              <a:rPr lang="x-none" sz="2400" dirty="0" smtClean="0"/>
              <a:t>на уровне</a:t>
            </a:r>
            <a:r>
              <a:rPr lang="ru-RU" sz="2400" dirty="0" smtClean="0"/>
              <a:t> </a:t>
            </a:r>
            <a:r>
              <a:rPr lang="x-none" sz="2400" dirty="0" smtClean="0"/>
              <a:t>начального общего образования выступают планируемые результаты, составляющие содержание блока </a:t>
            </a:r>
            <a:r>
              <a:rPr lang="x-none" sz="2400" b="1" u="sng" dirty="0" smtClean="0"/>
              <a:t>«Выпускник научится»</a:t>
            </a:r>
            <a:r>
              <a:rPr lang="x-none" sz="2400" dirty="0" smtClean="0"/>
              <a:t> для каждой программы, предмета, курса.</a:t>
            </a:r>
            <a:r>
              <a:rPr lang="en-US" sz="2400" dirty="0" smtClean="0"/>
              <a:t>”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/>
              <a:t>личностные результаты </a:t>
            </a:r>
            <a:r>
              <a:rPr lang="ru-RU" sz="2400" dirty="0" smtClean="0"/>
              <a:t>выпускников при получении начального общего образования </a:t>
            </a:r>
            <a:r>
              <a:rPr lang="ru-RU" sz="2400" b="1" dirty="0" smtClean="0"/>
              <a:t>не подлежат итоговой оценке</a:t>
            </a:r>
            <a:r>
              <a:rPr lang="en-US" sz="2400" b="1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В основе оценки </a:t>
            </a:r>
            <a:r>
              <a:rPr lang="ru-RU" sz="2400" b="1" dirty="0" smtClean="0"/>
              <a:t>метапредметных результатов </a:t>
            </a:r>
            <a:r>
              <a:rPr lang="ru-RU" sz="2400" dirty="0" smtClean="0"/>
              <a:t>лежит сформированность универсальных учебных действий. Для такого оценивания нужны </a:t>
            </a:r>
            <a:r>
              <a:rPr lang="ru-RU" sz="2400" b="1" dirty="0" smtClean="0"/>
              <a:t>специально сконструированные диагностические задачи</a:t>
            </a:r>
            <a:r>
              <a:rPr lang="ru-RU" sz="2400" dirty="0" smtClean="0"/>
              <a:t>, </a:t>
            </a:r>
            <a:r>
              <a:rPr lang="ru-RU" sz="2400" b="1" dirty="0" smtClean="0"/>
              <a:t>а также успешное выполнение учеником учебных и учебно-практических задач средствами учебного предмета</a:t>
            </a:r>
            <a:r>
              <a:rPr lang="ru-RU" sz="2400" dirty="0" smtClean="0"/>
              <a:t>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Оценка </a:t>
            </a:r>
            <a:r>
              <a:rPr lang="ru-RU" sz="2400" b="1" dirty="0" smtClean="0"/>
              <a:t>предметных результатов </a:t>
            </a:r>
            <a:r>
              <a:rPr lang="ru-RU" sz="2400" dirty="0" smtClean="0"/>
              <a:t>происходит в рамках предмета, их объект – способность решать учебно-познавательные и учебно-практические задачи с использованием средств предмета.</a:t>
            </a:r>
            <a:endParaRPr lang="en-US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Содержание контроля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u="sng" dirty="0" smtClean="0"/>
              <a:t>Диагностика личностных результатов </a:t>
            </a:r>
            <a:r>
              <a:rPr lang="ru-RU" dirty="0" smtClean="0"/>
              <a:t>через проявление учеником качеств своей личности: оценки поступков, обозначение своей жизненной позиции, культурного выбора, мотивов, личностных целей.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u="sng" dirty="0" smtClean="0"/>
              <a:t>Контроль метапредметных результатов</a:t>
            </a:r>
            <a:r>
              <a:rPr lang="ru-RU" dirty="0" smtClean="0"/>
              <a:t> – освоенных учащимися универсальных учебных действий (познавательных, регулятивных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и коммуникативных)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и </a:t>
            </a:r>
            <a:r>
              <a:rPr lang="ru-RU" dirty="0" err="1" smtClean="0"/>
              <a:t>межпредметных</a:t>
            </a:r>
            <a:r>
              <a:rPr lang="ru-RU" dirty="0" smtClean="0"/>
              <a:t> понятий.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u="sng" dirty="0" smtClean="0"/>
              <a:t>Контроль предметных результатов </a:t>
            </a:r>
            <a:r>
              <a:rPr lang="ru-RU" dirty="0" smtClean="0"/>
              <a:t>– знание и применение учащимися предметного содержания обучения.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Итоговый тест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18356" y="1417638"/>
            <a:ext cx="8507288" cy="4997152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Оценивание всех видов речевой деятельности и лексико-грамматических знаний в строгом соответствии с Примерной программой </a:t>
            </a:r>
            <a:r>
              <a:rPr lang="ru-RU" i="1" dirty="0" smtClean="0"/>
              <a:t>(обеспечение </a:t>
            </a:r>
            <a:r>
              <a:rPr lang="ru-RU" i="1" dirty="0" err="1" smtClean="0"/>
              <a:t>валидности</a:t>
            </a:r>
            <a:r>
              <a:rPr lang="ru-RU" i="1" dirty="0" smtClean="0"/>
              <a:t> теста);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Наличие единой, прозрачной шкалы оценивания </a:t>
            </a:r>
            <a:r>
              <a:rPr lang="ru-RU" i="1" dirty="0" smtClean="0"/>
              <a:t>(обеспечение надежности теста);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Независимость от учебника </a:t>
            </a:r>
            <a:r>
              <a:rPr lang="ru-RU" i="1" dirty="0" smtClean="0"/>
              <a:t>(и, соответственно, универсальность применения)</a:t>
            </a:r>
            <a:r>
              <a:rPr lang="ru-RU" dirty="0" smtClean="0"/>
              <a:t>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Учет невысокого уровня тестовой компетенции учащихся </a:t>
            </a:r>
            <a:r>
              <a:rPr lang="ru-RU" i="1" dirty="0" smtClean="0"/>
              <a:t>(формат заданий должен быть адекватным)</a:t>
            </a:r>
            <a:r>
              <a:rPr lang="ru-RU" dirty="0" smtClean="0"/>
              <a:t>.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готовить к итоговой аттестации?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132856"/>
            <a:ext cx="7787208" cy="3921299"/>
          </a:xfrm>
        </p:spPr>
        <p:txBody>
          <a:bodyPr/>
          <a:lstStyle/>
          <a:p>
            <a:r>
              <a:rPr lang="ru-RU" dirty="0" smtClean="0"/>
              <a:t>Использовать средства УМК;</a:t>
            </a:r>
          </a:p>
          <a:p>
            <a:r>
              <a:rPr lang="ru-RU" dirty="0" smtClean="0"/>
              <a:t>Использовать дополнительные пособия со 2-го класса.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Готовые тестовые работы</a:t>
            </a:r>
            <a:br>
              <a:rPr lang="ru-RU" dirty="0" smtClean="0"/>
            </a:br>
            <a:r>
              <a:rPr lang="ru-RU" b="1" dirty="0" smtClean="0"/>
              <a:t>3 класс</a:t>
            </a:r>
            <a:endParaRPr lang="ru-RU" b="1" dirty="0"/>
          </a:p>
        </p:txBody>
      </p:sp>
      <p:pic>
        <p:nvPicPr>
          <p:cNvPr id="1026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700808"/>
            <a:ext cx="3573785" cy="4915036"/>
          </a:xfrm>
          <a:prstGeom prst="rect">
            <a:avLst/>
          </a:prstGeom>
          <a:noFill/>
        </p:spPr>
      </p:pic>
      <p:pic>
        <p:nvPicPr>
          <p:cNvPr id="1028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700807"/>
            <a:ext cx="3573785" cy="49150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Зачем нужна итоговая аттестация в начальной школе?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r>
              <a:rPr lang="ru-RU" dirty="0" smtClean="0"/>
              <a:t>Для определения уровня и качества результатов освоения образовательных программ начального общего образования.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20888"/>
            <a:ext cx="852785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188640"/>
            <a:ext cx="1630068" cy="2241837"/>
          </a:xfrm>
          <a:prstGeom prst="rect">
            <a:avLst/>
          </a:prstGeom>
          <a:noFill/>
        </p:spPr>
      </p:pic>
      <p:pic>
        <p:nvPicPr>
          <p:cNvPr id="4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88640"/>
            <a:ext cx="1630068" cy="224183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476672"/>
            <a:ext cx="53285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2400" b="1" dirty="0" smtClean="0"/>
              <a:t>Бесплатное аудио! </a:t>
            </a:r>
            <a:r>
              <a:rPr lang="en-US" sz="2400" dirty="0" smtClean="0">
                <a:hlinkClick r:id="rId5"/>
              </a:rPr>
              <a:t>http://audio.neteducom.com/books/4</a:t>
            </a:r>
            <a:r>
              <a:rPr lang="ru-RU" sz="2400" dirty="0" smtClean="0">
                <a:hlinkClick r:id="rId5"/>
              </a:rPr>
              <a:t>1</a:t>
            </a:r>
            <a:r>
              <a:rPr lang="en-US" sz="2400" dirty="0" smtClean="0">
                <a:hlinkClick r:id="rId5"/>
              </a:rPr>
              <a:t>/</a:t>
            </a:r>
            <a:endParaRPr lang="ru-RU" sz="24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US" sz="2400" dirty="0" smtClean="0">
                <a:hlinkClick r:id="rId5"/>
              </a:rPr>
              <a:t>http://audio.neteducom.com/books/4</a:t>
            </a:r>
            <a:r>
              <a:rPr lang="ru-RU" sz="2400" dirty="0" smtClean="0">
                <a:hlinkClick r:id="rId5"/>
              </a:rPr>
              <a:t>2</a:t>
            </a:r>
            <a:r>
              <a:rPr lang="en-US" sz="2400" dirty="0" smtClean="0">
                <a:hlinkClick r:id="rId5"/>
              </a:rPr>
              <a:t>/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2036" y="0"/>
            <a:ext cx="1131963" cy="1556792"/>
          </a:xfrm>
          <a:prstGeom prst="rect">
            <a:avLst/>
          </a:prstGeom>
          <a:noFill/>
        </p:spPr>
      </p:pic>
      <p:pic>
        <p:nvPicPr>
          <p:cNvPr id="4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80120" cy="1485492"/>
          </a:xfrm>
          <a:prstGeom prst="rect">
            <a:avLst/>
          </a:prstGeom>
          <a:noFill/>
        </p:spPr>
      </p:pic>
      <p:pic>
        <p:nvPicPr>
          <p:cNvPr id="9011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20688"/>
            <a:ext cx="4535497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08504" y="620688"/>
            <a:ext cx="4535496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4"/>
          <p:cNvSpPr txBox="1">
            <a:spLocks/>
          </p:cNvSpPr>
          <p:nvPr/>
        </p:nvSpPr>
        <p:spPr>
          <a:xfrm>
            <a:off x="1187624" y="116632"/>
            <a:ext cx="208823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Базовый</a:t>
            </a: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5508104" y="188640"/>
            <a:ext cx="244827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Повышенный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2036" y="0"/>
            <a:ext cx="1131963" cy="1556792"/>
          </a:xfrm>
          <a:prstGeom prst="rect">
            <a:avLst/>
          </a:prstGeom>
          <a:noFill/>
        </p:spPr>
      </p:pic>
      <p:pic>
        <p:nvPicPr>
          <p:cNvPr id="5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80120" cy="1485492"/>
          </a:xfrm>
          <a:prstGeom prst="rect">
            <a:avLst/>
          </a:prstGeom>
          <a:noFill/>
        </p:spPr>
      </p:pic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8679"/>
            <a:ext cx="4487010" cy="630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10841" y="501054"/>
            <a:ext cx="4533159" cy="635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2843808" y="0"/>
            <a:ext cx="2736304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Чтение. Письмо</a:t>
            </a: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1115616" y="188640"/>
            <a:ext cx="208823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Базовый</a:t>
            </a: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5580112" y="116632"/>
            <a:ext cx="244827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Повышенный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912"/>
            <a:ext cx="4874943" cy="42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3" y="1"/>
            <a:ext cx="4355977" cy="3749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3717032"/>
            <a:ext cx="1819469" cy="2502322"/>
          </a:xfrm>
          <a:prstGeom prst="rect">
            <a:avLst/>
          </a:prstGeom>
          <a:noFill/>
        </p:spPr>
      </p:pic>
      <p:pic>
        <p:nvPicPr>
          <p:cNvPr id="5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8640"/>
            <a:ext cx="1800200" cy="24758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2036" y="0"/>
            <a:ext cx="1131963" cy="1556792"/>
          </a:xfrm>
          <a:prstGeom prst="rect">
            <a:avLst/>
          </a:prstGeom>
          <a:noFill/>
        </p:spPr>
      </p:pic>
      <p:pic>
        <p:nvPicPr>
          <p:cNvPr id="8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80120" cy="1485492"/>
          </a:xfrm>
          <a:prstGeom prst="rect">
            <a:avLst/>
          </a:prstGeom>
          <a:noFill/>
        </p:spPr>
      </p:pic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80728"/>
            <a:ext cx="4573490" cy="226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5" cstate="print"/>
          <a:srcRect t="37724"/>
          <a:stretch>
            <a:fillRect/>
          </a:stretch>
        </p:blipFill>
        <p:spPr bwMode="auto">
          <a:xfrm>
            <a:off x="179512" y="3501008"/>
            <a:ext cx="4268568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8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95550" y="620688"/>
            <a:ext cx="4548450" cy="2199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9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3346" y="3212976"/>
            <a:ext cx="4570654" cy="33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4"/>
          <p:cNvSpPr txBox="1">
            <a:spLocks/>
          </p:cNvSpPr>
          <p:nvPr/>
        </p:nvSpPr>
        <p:spPr>
          <a:xfrm>
            <a:off x="2843808" y="0"/>
            <a:ext cx="2736304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Чтение. Письмо</a:t>
            </a:r>
          </a:p>
        </p:txBody>
      </p:sp>
      <p:sp>
        <p:nvSpPr>
          <p:cNvPr id="10" name="Заголовок 4"/>
          <p:cNvSpPr txBox="1">
            <a:spLocks/>
          </p:cNvSpPr>
          <p:nvPr/>
        </p:nvSpPr>
        <p:spPr>
          <a:xfrm>
            <a:off x="1115616" y="476672"/>
            <a:ext cx="208823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Базовый</a:t>
            </a:r>
          </a:p>
        </p:txBody>
      </p:sp>
      <p:sp>
        <p:nvSpPr>
          <p:cNvPr id="11" name="Заголовок 4"/>
          <p:cNvSpPr txBox="1">
            <a:spLocks/>
          </p:cNvSpPr>
          <p:nvPr/>
        </p:nvSpPr>
        <p:spPr>
          <a:xfrm>
            <a:off x="5580112" y="188640"/>
            <a:ext cx="244827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Повышенный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4427984" cy="626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11" name="Picture 3"/>
          <p:cNvPicPr>
            <a:picLocks noChangeAspect="1" noChangeArrowheads="1"/>
          </p:cNvPicPr>
          <p:nvPr/>
        </p:nvPicPr>
        <p:blipFill>
          <a:blip r:embed="rId3" cstate="print"/>
          <a:srcRect b="52279"/>
          <a:stretch>
            <a:fillRect/>
          </a:stretch>
        </p:blipFill>
        <p:spPr bwMode="auto">
          <a:xfrm>
            <a:off x="4302596" y="764704"/>
            <a:ext cx="4841404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3356992"/>
            <a:ext cx="1131963" cy="1556792"/>
          </a:xfrm>
          <a:prstGeom prst="rect">
            <a:avLst/>
          </a:prstGeom>
          <a:noFill/>
        </p:spPr>
      </p:pic>
      <p:pic>
        <p:nvPicPr>
          <p:cNvPr id="5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72508"/>
            <a:ext cx="1080120" cy="14854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2" cstate="print"/>
          <a:srcRect t="2653"/>
          <a:stretch>
            <a:fillRect/>
          </a:stretch>
        </p:blipFill>
        <p:spPr bwMode="auto">
          <a:xfrm>
            <a:off x="1695450" y="836712"/>
            <a:ext cx="7448550" cy="2642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4"/>
          <p:cNvGrpSpPr/>
          <p:nvPr/>
        </p:nvGrpSpPr>
        <p:grpSpPr>
          <a:xfrm>
            <a:off x="1619672" y="3789040"/>
            <a:ext cx="7381875" cy="2564110"/>
            <a:chOff x="1547664" y="3356992"/>
            <a:chExt cx="7381875" cy="2564110"/>
          </a:xfrm>
        </p:grpSpPr>
        <p:pic>
          <p:nvPicPr>
            <p:cNvPr id="9830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4" y="3356992"/>
              <a:ext cx="738187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830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t="19220"/>
            <a:stretch>
              <a:fillRect/>
            </a:stretch>
          </p:blipFill>
          <p:spPr bwMode="auto">
            <a:xfrm>
              <a:off x="1907704" y="5013176"/>
              <a:ext cx="7000875" cy="9079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437112"/>
            <a:ext cx="1492003" cy="2051956"/>
          </a:xfrm>
          <a:prstGeom prst="rect">
            <a:avLst/>
          </a:prstGeom>
          <a:noFill/>
        </p:spPr>
      </p:pic>
      <p:pic>
        <p:nvPicPr>
          <p:cNvPr id="7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1196752"/>
            <a:ext cx="1466022" cy="2016224"/>
          </a:xfrm>
          <a:prstGeom prst="rect">
            <a:avLst/>
          </a:prstGeom>
          <a:noFill/>
        </p:spPr>
      </p:pic>
      <p:sp>
        <p:nvSpPr>
          <p:cNvPr id="11" name="Заголовок 4"/>
          <p:cNvSpPr txBox="1">
            <a:spLocks/>
          </p:cNvSpPr>
          <p:nvPr/>
        </p:nvSpPr>
        <p:spPr>
          <a:xfrm>
            <a:off x="3131840" y="188640"/>
            <a:ext cx="2736304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Скрипты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7"/>
            <a:ext cx="5004048" cy="2958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67125" y="3429000"/>
            <a:ext cx="547687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1349660"/>
            <a:ext cx="1492003" cy="2051956"/>
          </a:xfrm>
          <a:prstGeom prst="rect">
            <a:avLst/>
          </a:prstGeom>
          <a:noFill/>
        </p:spPr>
      </p:pic>
      <p:pic>
        <p:nvPicPr>
          <p:cNvPr id="5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924944"/>
            <a:ext cx="1584176" cy="21787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908720"/>
            <a:ext cx="7376303" cy="5698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933056"/>
            <a:ext cx="1728192" cy="2376787"/>
          </a:xfrm>
          <a:prstGeom prst="rect">
            <a:avLst/>
          </a:prstGeom>
          <a:noFill/>
        </p:spPr>
      </p:pic>
      <p:sp>
        <p:nvSpPr>
          <p:cNvPr id="9" name="Заголовок 4"/>
          <p:cNvSpPr txBox="1">
            <a:spLocks/>
          </p:cNvSpPr>
          <p:nvPr/>
        </p:nvSpPr>
        <p:spPr>
          <a:xfrm>
            <a:off x="3131840" y="188640"/>
            <a:ext cx="2736304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Скрипты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8524" y="836712"/>
            <a:ext cx="7795476" cy="506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05064"/>
            <a:ext cx="1728192" cy="2376787"/>
          </a:xfrm>
          <a:prstGeom prst="rect">
            <a:avLst/>
          </a:prstGeom>
          <a:noFill/>
        </p:spPr>
      </p:pic>
      <p:sp>
        <p:nvSpPr>
          <p:cNvPr id="4" name="Заголовок 4"/>
          <p:cNvSpPr txBox="1">
            <a:spLocks/>
          </p:cNvSpPr>
          <p:nvPr/>
        </p:nvSpPr>
        <p:spPr>
          <a:xfrm>
            <a:off x="3131840" y="188640"/>
            <a:ext cx="2736304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Скрипты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0871" y="136526"/>
            <a:ext cx="7886700" cy="13255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Итоговая аттестация в 4 классе – нормативные документы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712968" cy="4536504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ФГОС НОО: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Итоговая оценка освоения основной образовательной программы начального общего образования </a:t>
            </a: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проводится образовательным учреждением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направлена на оценку достижения обучающимися планируемых результатов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освоения основной образовательной программы начального общего образования. </a:t>
            </a: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Результаты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итоговой оценки освоения основной образовательной программы начального общего образования </a:t>
            </a: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используются для принятия решения о переводе обучающихся на следующую ступень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общего образования.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94155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 cstate="print"/>
          <a:srcRect l="3913" r="1915"/>
          <a:stretch>
            <a:fillRect/>
          </a:stretch>
        </p:blipFill>
        <p:spPr bwMode="auto">
          <a:xfrm>
            <a:off x="0" y="0"/>
            <a:ext cx="4499992" cy="6571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59" name="Picture 3"/>
          <p:cNvPicPr>
            <a:picLocks noChangeAspect="1" noChangeArrowheads="1"/>
          </p:cNvPicPr>
          <p:nvPr/>
        </p:nvPicPr>
        <p:blipFill>
          <a:blip r:embed="rId3" cstate="print"/>
          <a:srcRect l="4725" r="3926"/>
          <a:stretch>
            <a:fillRect/>
          </a:stretch>
        </p:blipFill>
        <p:spPr bwMode="auto">
          <a:xfrm>
            <a:off x="4788024" y="13704"/>
            <a:ext cx="4355976" cy="655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5570573"/>
            <a:ext cx="936104" cy="1287427"/>
          </a:xfrm>
          <a:prstGeom prst="rect">
            <a:avLst/>
          </a:prstGeom>
          <a:noFill/>
        </p:spPr>
      </p:pic>
      <p:pic>
        <p:nvPicPr>
          <p:cNvPr id="4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17232"/>
            <a:ext cx="974889" cy="1340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2036" y="0"/>
            <a:ext cx="1131963" cy="1556792"/>
          </a:xfrm>
          <a:prstGeom prst="rect">
            <a:avLst/>
          </a:prstGeom>
          <a:noFill/>
        </p:spPr>
      </p:pic>
      <p:pic>
        <p:nvPicPr>
          <p:cNvPr id="5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80120" cy="1485492"/>
          </a:xfrm>
          <a:prstGeom prst="rect">
            <a:avLst/>
          </a:prstGeom>
          <a:noFill/>
        </p:spPr>
      </p:pic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92696"/>
            <a:ext cx="4580464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8440" y="692696"/>
            <a:ext cx="4565560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3491880" y="0"/>
            <a:ext cx="208823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Говорение</a:t>
            </a: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1259632" y="332656"/>
            <a:ext cx="208823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Базовый</a:t>
            </a: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5580112" y="260648"/>
            <a:ext cx="244827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Повышенный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0"/>
            <a:ext cx="54741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0"/>
            <a:ext cx="7049269" cy="6800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1122" y="0"/>
            <a:ext cx="7149441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44030"/>
            <a:ext cx="9144000" cy="488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dirty="0" smtClean="0"/>
              <a:t>Пособия для проведения итоговых работ за курс начальной школы</a:t>
            </a:r>
            <a:br>
              <a:rPr lang="ru-RU" dirty="0" smtClean="0"/>
            </a:br>
            <a:r>
              <a:rPr lang="ru-RU" b="1" dirty="0" smtClean="0"/>
              <a:t>4 класс</a:t>
            </a:r>
          </a:p>
        </p:txBody>
      </p:sp>
      <p:pic>
        <p:nvPicPr>
          <p:cNvPr id="59395" name="Содержимое 8" descr="kaufman itogovye tes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9811" y="2491309"/>
            <a:ext cx="2695575" cy="3714750"/>
          </a:xfrm>
        </p:spPr>
      </p:pic>
      <p:pic>
        <p:nvPicPr>
          <p:cNvPr id="59396" name="Picture 2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0002" y="2491309"/>
            <a:ext cx="2749550" cy="37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7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492896"/>
            <a:ext cx="2744787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2"/>
              </a:rPr>
              <a:t>https://www.englishteachers.ru/Wares/529.html?backto=V2FyZXM/Y2F0ZWdvcnk9MiZwYWdlPQ</a:t>
            </a:r>
            <a:r>
              <a:rPr lang="en-US" dirty="0" smtClean="0"/>
              <a:t>==</a:t>
            </a:r>
            <a:r>
              <a:rPr lang="ru-RU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Бесплатное аудио! </a:t>
            </a:r>
            <a:r>
              <a:rPr lang="en-US" dirty="0" smtClean="0">
                <a:hlinkClick r:id="rId3"/>
              </a:rPr>
              <a:t>http://audio.neteducom.com/books/14/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Y:\Delo-New\Oblozhki\Titul\Big\Tests_primary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5837" y="1296824"/>
            <a:ext cx="3746309" cy="5132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Учет тестовой компетенции обучающихся</a:t>
            </a:r>
          </a:p>
        </p:txBody>
      </p:sp>
      <p:pic>
        <p:nvPicPr>
          <p:cNvPr id="614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3361"/>
          <a:stretch>
            <a:fillRect/>
          </a:stretch>
        </p:blipFill>
        <p:spPr>
          <a:xfrm>
            <a:off x="1331913" y="1700213"/>
            <a:ext cx="6327775" cy="4968875"/>
          </a:xfrm>
          <a:noFill/>
        </p:spPr>
      </p:pic>
      <p:pic>
        <p:nvPicPr>
          <p:cNvPr id="61444" name="Picture 2" descr="C:\Documents and Settings\alexeyvk\Рабочий стол\kaufman itogovye test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33375"/>
            <a:ext cx="13065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6965" y="332656"/>
            <a:ext cx="6839491" cy="6264696"/>
          </a:xfrm>
        </p:spPr>
        <p:txBody>
          <a:bodyPr>
            <a:no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Сборник итоговых контрольных работ для выпускника начальной школы содержит </a:t>
            </a:r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теста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состоящие из частей «Аудирование», «Чтение», «Лексика и грамматика», «Письмо» и «Говорение». 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По тематическому содержанию и языковому наполнению </a:t>
            </a:r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задания тестов соответствуют Примерной программе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по английскому языку для начальной школы. 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Пособие может использоваться с любым УМК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Y:\Delo-New\Oblozhki\Titul\Big\Tests_primary_2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390" y="206829"/>
            <a:ext cx="1668575" cy="22860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1166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0871" y="136526"/>
            <a:ext cx="7886700" cy="13255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Итоговая аттестация в 4 классе – нормативные документы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8842" y="1894115"/>
            <a:ext cx="8335736" cy="4800599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Примерная программа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раскрывает предметные результаты на базовом («выпускник научится») и повышенном («выпускник получит возможность научиться») уровнях, включает предметное содержание речи  и описывает систему оценки достижения планируемых результатов. </a:t>
            </a:r>
          </a:p>
        </p:txBody>
      </p:sp>
    </p:spTree>
    <p:extLst>
      <p:ext uri="{BB962C8B-B14F-4D97-AF65-F5344CB8AC3E}">
        <p14:creationId xmlns:p14="http://schemas.microsoft.com/office/powerpoint/2010/main" val="27447023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2036216" y="0"/>
            <a:ext cx="5961893" cy="1064281"/>
          </a:xfrm>
        </p:spPr>
        <p:txBody>
          <a:bodyPr/>
          <a:lstStyle/>
          <a:p>
            <a:pPr eaLnBrk="1" hangingPunct="1"/>
            <a:r>
              <a:rPr lang="ru-RU" dirty="0" smtClean="0"/>
              <a:t>Контроль аудирования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23528" y="2780928"/>
            <a:ext cx="3960441" cy="3947201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2 задания</a:t>
            </a:r>
          </a:p>
          <a:p>
            <a:pPr>
              <a:defRPr/>
            </a:pPr>
            <a:r>
              <a:rPr lang="ru-RU" dirty="0" smtClean="0"/>
              <a:t>В заданиях части </a:t>
            </a:r>
            <a:r>
              <a:rPr lang="ru-RU" u="sng" dirty="0" smtClean="0"/>
              <a:t>«Аудирование» </a:t>
            </a:r>
            <a:r>
              <a:rPr lang="ru-RU" dirty="0" smtClean="0"/>
              <a:t>(2 текста) проверяются </a:t>
            </a:r>
            <a:r>
              <a:rPr lang="ru-RU" b="1" dirty="0" smtClean="0"/>
              <a:t>умение</a:t>
            </a:r>
            <a:r>
              <a:rPr lang="ru-RU" dirty="0" smtClean="0"/>
              <a:t> </a:t>
            </a:r>
            <a:r>
              <a:rPr lang="ru-RU" b="1" dirty="0" smtClean="0"/>
              <a:t>воспринимать на слух </a:t>
            </a:r>
            <a:r>
              <a:rPr lang="ru-RU" dirty="0" smtClean="0"/>
              <a:t>и </a:t>
            </a:r>
            <a:r>
              <a:rPr lang="ru-RU" b="1" dirty="0" smtClean="0"/>
              <a:t>понимать информацию из текстов, построенных на знакомом языковом материале</a:t>
            </a:r>
            <a:r>
              <a:rPr lang="ru-RU" dirty="0" smtClean="0"/>
              <a:t>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Аудиоприложение можно скачать бесплатно по ссылке </a:t>
            </a:r>
            <a:r>
              <a:rPr lang="en-US" dirty="0" smtClean="0">
                <a:hlinkClick r:id="rId2"/>
              </a:rPr>
              <a:t>http://audio.neteducom.com/books/14/</a:t>
            </a:r>
            <a:r>
              <a:rPr lang="ru-RU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Тексты аудиозаписей – в книге</a:t>
            </a:r>
          </a:p>
        </p:txBody>
      </p:sp>
      <p:pic>
        <p:nvPicPr>
          <p:cNvPr id="1843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4806" t="4244" r="8339"/>
          <a:stretch>
            <a:fillRect/>
          </a:stretch>
        </p:blipFill>
        <p:spPr>
          <a:xfrm>
            <a:off x="4302422" y="908720"/>
            <a:ext cx="4225159" cy="5691266"/>
          </a:xfrm>
          <a:noFill/>
        </p:spPr>
      </p:pic>
      <p:pic>
        <p:nvPicPr>
          <p:cNvPr id="7" name="Picture 2" descr="Y:\Delo-New\Oblozhki\Titul\Big\Tests_primary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8390" y="206829"/>
            <a:ext cx="1668575" cy="22860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619672" y="687081"/>
            <a:ext cx="3407478" cy="13255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dirty="0" smtClean="0"/>
              <a:t>Контроль чтения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sz="half" idx="1"/>
          </p:nvPr>
        </p:nvSpPr>
        <p:spPr>
          <a:xfrm>
            <a:off x="384284" y="3237187"/>
            <a:ext cx="4030061" cy="3342290"/>
          </a:xfrm>
        </p:spPr>
        <p:txBody>
          <a:bodyPr>
            <a:normAutofit fontScale="70000" lnSpcReduction="20000"/>
          </a:bodyPr>
          <a:lstStyle/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r>
              <a:rPr lang="ru-RU" dirty="0" smtClean="0"/>
              <a:t>1 задание</a:t>
            </a:r>
          </a:p>
          <a:p>
            <a:pPr eaLnBrk="1" hangingPunct="1"/>
            <a:r>
              <a:rPr lang="ru-RU" dirty="0" smtClean="0"/>
              <a:t>Всего 10 баллов</a:t>
            </a:r>
          </a:p>
          <a:p>
            <a:r>
              <a:rPr lang="ru-RU" dirty="0" smtClean="0"/>
              <a:t>В заданиях части </a:t>
            </a:r>
            <a:r>
              <a:rPr lang="ru-RU" u="sng" dirty="0" smtClean="0"/>
              <a:t>«Чтение» </a:t>
            </a:r>
            <a:r>
              <a:rPr lang="ru-RU" dirty="0" smtClean="0"/>
              <a:t>проверяется умение </a:t>
            </a:r>
            <a:r>
              <a:rPr lang="ru-RU" b="1" dirty="0" smtClean="0"/>
              <a:t>читать про себя </a:t>
            </a:r>
            <a:r>
              <a:rPr lang="ru-RU" dirty="0" smtClean="0"/>
              <a:t>и </a:t>
            </a:r>
            <a:r>
              <a:rPr lang="ru-RU" b="1" dirty="0" smtClean="0"/>
              <a:t>понимать содержание небольшого текста</a:t>
            </a:r>
            <a:r>
              <a:rPr lang="ru-RU" dirty="0" smtClean="0"/>
              <a:t>, построенного в основном на изученном языковом материале, </a:t>
            </a:r>
            <a:r>
              <a:rPr lang="ru-RU" b="1" dirty="0" smtClean="0"/>
              <a:t>находить в тексте необходимую информацию</a:t>
            </a:r>
            <a:r>
              <a:rPr lang="ru-RU" dirty="0" smtClean="0"/>
              <a:t>. </a:t>
            </a:r>
          </a:p>
        </p:txBody>
      </p:sp>
      <p:pic>
        <p:nvPicPr>
          <p:cNvPr id="1946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8390" y="2509212"/>
            <a:ext cx="4619634" cy="1338153"/>
          </a:xfrm>
          <a:noFill/>
        </p:spPr>
      </p:pic>
      <p:pic>
        <p:nvPicPr>
          <p:cNvPr id="19461" name="Picture 4"/>
          <p:cNvPicPr>
            <a:picLocks noChangeAspect="1" noChangeArrowheads="1"/>
          </p:cNvPicPr>
          <p:nvPr/>
        </p:nvPicPr>
        <p:blipFill rotWithShape="1">
          <a:blip r:embed="rId3" cstate="print"/>
          <a:srcRect l="4952" r="4342" b="12749"/>
          <a:stretch/>
        </p:blipFill>
        <p:spPr bwMode="auto">
          <a:xfrm>
            <a:off x="4630239" y="227265"/>
            <a:ext cx="4483743" cy="6174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Y:\Delo-New\Oblozhki\Titul\Big\Tests_primary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8390" y="206829"/>
            <a:ext cx="1668575" cy="22860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187624" y="5628"/>
            <a:ext cx="7802836" cy="9751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dirty="0" smtClean="0"/>
              <a:t>Контроль </a:t>
            </a:r>
            <a:br>
              <a:rPr lang="ru-RU" sz="3200" dirty="0" smtClean="0"/>
            </a:br>
            <a:r>
              <a:rPr lang="ru-RU" sz="3200" dirty="0" smtClean="0"/>
              <a:t>лексико-грамматических знаний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sz="half" idx="1"/>
          </p:nvPr>
        </p:nvSpPr>
        <p:spPr>
          <a:xfrm>
            <a:off x="155684" y="2924944"/>
            <a:ext cx="3675337" cy="3265648"/>
          </a:xfrm>
        </p:spPr>
        <p:txBody>
          <a:bodyPr>
            <a:normAutofit fontScale="70000" lnSpcReduction="20000"/>
          </a:bodyPr>
          <a:lstStyle/>
          <a:p>
            <a:pPr eaLnBrk="1" hangingPunct="1"/>
            <a:r>
              <a:rPr lang="ru-RU" dirty="0" smtClean="0"/>
              <a:t>По 1 заданию на лексику и на грамматику</a:t>
            </a:r>
            <a:endParaRPr lang="en-US" dirty="0" smtClean="0"/>
          </a:p>
          <a:p>
            <a:r>
              <a:rPr lang="ru-RU" dirty="0" smtClean="0"/>
              <a:t>В заданиях части </a:t>
            </a:r>
            <a:r>
              <a:rPr lang="ru-RU" u="sng" dirty="0" smtClean="0"/>
              <a:t>«Лексика и грамматика» </a:t>
            </a:r>
            <a:r>
              <a:rPr lang="ru-RU" dirty="0" smtClean="0"/>
              <a:t>проверяются умения </a:t>
            </a:r>
            <a:r>
              <a:rPr lang="ru-RU" b="1" dirty="0" smtClean="0"/>
              <a:t>восстановить текст в соответствии с решаемой учебной задачей </a:t>
            </a:r>
            <a:r>
              <a:rPr lang="ru-RU" dirty="0" smtClean="0"/>
              <a:t>и умение </a:t>
            </a:r>
            <a:r>
              <a:rPr lang="ru-RU" b="1" dirty="0" smtClean="0"/>
              <a:t>распознать и употреблять в речи изученные грамматические явления</a:t>
            </a:r>
            <a:r>
              <a:rPr lang="ru-RU" dirty="0" smtClean="0"/>
              <a:t>.</a:t>
            </a:r>
          </a:p>
          <a:p>
            <a:pPr eaLnBrk="1" hangingPunct="1"/>
            <a:r>
              <a:rPr lang="ru-RU" dirty="0" smtClean="0"/>
              <a:t>Всего 10 баллов</a:t>
            </a:r>
          </a:p>
        </p:txBody>
      </p:sp>
      <p:pic>
        <p:nvPicPr>
          <p:cNvPr id="2048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r="5591"/>
          <a:stretch>
            <a:fillRect/>
          </a:stretch>
        </p:blipFill>
        <p:spPr>
          <a:xfrm>
            <a:off x="4121478" y="980728"/>
            <a:ext cx="4068636" cy="4309022"/>
          </a:xfrm>
          <a:noFill/>
        </p:spPr>
      </p:pic>
      <p:pic>
        <p:nvPicPr>
          <p:cNvPr id="20485" name="Picture 3"/>
          <p:cNvPicPr>
            <a:picLocks noChangeAspect="1" noChangeArrowheads="1"/>
          </p:cNvPicPr>
          <p:nvPr/>
        </p:nvPicPr>
        <p:blipFill>
          <a:blip r:embed="rId3" cstate="print"/>
          <a:srcRect t="8705"/>
          <a:stretch>
            <a:fillRect/>
          </a:stretch>
        </p:blipFill>
        <p:spPr bwMode="auto">
          <a:xfrm>
            <a:off x="4158426" y="4725144"/>
            <a:ext cx="4031688" cy="1984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Y:\Delo-New\Oblozhki\Titul\Big\Tests_primary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455" y="188640"/>
            <a:ext cx="1668575" cy="22860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9247" y="139090"/>
            <a:ext cx="7283450" cy="68937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Контроль умений письменной речи</a:t>
            </a:r>
          </a:p>
        </p:txBody>
      </p:sp>
      <p:pic>
        <p:nvPicPr>
          <p:cNvPr id="2355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01375" y="1201190"/>
            <a:ext cx="3742625" cy="5503418"/>
          </a:xfrm>
          <a:noFill/>
        </p:spPr>
      </p:pic>
      <p:pic>
        <p:nvPicPr>
          <p:cNvPr id="2355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9552" y="2398128"/>
            <a:ext cx="4536504" cy="4433528"/>
          </a:xfrm>
          <a:noFill/>
        </p:spPr>
      </p:pic>
      <p:sp>
        <p:nvSpPr>
          <p:cNvPr id="7" name="Прямоугольник 6"/>
          <p:cNvSpPr/>
          <p:nvPr/>
        </p:nvSpPr>
        <p:spPr>
          <a:xfrm>
            <a:off x="1679247" y="828468"/>
            <a:ext cx="4176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задании части </a:t>
            </a:r>
            <a:r>
              <a:rPr lang="ru-RU" sz="2400" u="sng" dirty="0" smtClean="0"/>
              <a:t>«Письмо» </a:t>
            </a:r>
            <a:r>
              <a:rPr lang="ru-RU" sz="2400" dirty="0" smtClean="0"/>
              <a:t>проверяется </a:t>
            </a:r>
            <a:r>
              <a:rPr lang="ru-RU" sz="2400" b="1" dirty="0" smtClean="0"/>
              <a:t>умение писать по образцу краткое письмо</a:t>
            </a:r>
            <a:r>
              <a:rPr lang="ru-RU" sz="2400" dirty="0" smtClean="0"/>
              <a:t> зарубежному другу. </a:t>
            </a:r>
          </a:p>
        </p:txBody>
      </p:sp>
      <p:pic>
        <p:nvPicPr>
          <p:cNvPr id="8" name="Picture 2" descr="Y:\Delo-New\Oblozhki\Titul\Big\Tests_primary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8390" y="171360"/>
            <a:ext cx="1510857" cy="20699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8607" y="692696"/>
            <a:ext cx="6995056" cy="590465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/>
              <a:t>Каждая часть оценивается в </a:t>
            </a:r>
            <a:r>
              <a:rPr lang="ru-RU" b="1" dirty="0"/>
              <a:t>баллах</a:t>
            </a:r>
            <a:r>
              <a:rPr lang="ru-RU" dirty="0"/>
              <a:t> (по одному баллу за каждый верный ответ): </a:t>
            </a:r>
            <a:endParaRPr lang="ru-RU" dirty="0" smtClean="0"/>
          </a:p>
          <a:p>
            <a:r>
              <a:rPr lang="ru-RU" dirty="0" err="1" smtClean="0"/>
              <a:t>аудирование</a:t>
            </a:r>
            <a:r>
              <a:rPr lang="ru-RU" dirty="0" smtClean="0"/>
              <a:t> </a:t>
            </a:r>
            <a:r>
              <a:rPr lang="ru-RU" dirty="0"/>
              <a:t>– максимально </a:t>
            </a:r>
            <a:r>
              <a:rPr lang="ru-RU" b="1" dirty="0"/>
              <a:t>5 баллов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чтение </a:t>
            </a:r>
            <a:r>
              <a:rPr lang="ru-RU" dirty="0"/>
              <a:t>– максимально 5 баллов, </a:t>
            </a:r>
            <a:endParaRPr lang="ru-RU" dirty="0" smtClean="0"/>
          </a:p>
          <a:p>
            <a:r>
              <a:rPr lang="ru-RU" dirty="0" smtClean="0"/>
              <a:t>лексика </a:t>
            </a:r>
            <a:r>
              <a:rPr lang="ru-RU" dirty="0"/>
              <a:t>и грамматика – максимально 10 баллов (по 5 баллов за лексику и 5 баллов за грамматику), </a:t>
            </a:r>
            <a:endParaRPr lang="ru-RU" dirty="0" smtClean="0"/>
          </a:p>
          <a:p>
            <a:r>
              <a:rPr lang="ru-RU" dirty="0" smtClean="0"/>
              <a:t>письмо </a:t>
            </a:r>
            <a:r>
              <a:rPr lang="ru-RU" dirty="0"/>
              <a:t>– максимально 5 баллов, </a:t>
            </a:r>
            <a:endParaRPr lang="ru-RU" dirty="0" smtClean="0"/>
          </a:p>
          <a:p>
            <a:r>
              <a:rPr lang="ru-RU" dirty="0" smtClean="0"/>
              <a:t>говорение </a:t>
            </a:r>
            <a:r>
              <a:rPr lang="ru-RU" dirty="0"/>
              <a:t>– максимально 10 баллов (по 5 баллов за монолог и диалог).</a:t>
            </a:r>
          </a:p>
        </p:txBody>
      </p:sp>
      <p:pic>
        <p:nvPicPr>
          <p:cNvPr id="4" name="Picture 2" descr="Y:\Delo-New\Oblozhki\Titul\Big\Tests_primary_2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390" y="206829"/>
            <a:ext cx="1668575" cy="22860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6545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836712"/>
            <a:ext cx="6707088" cy="2179489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Общее максимальное количество баллов за тест – </a:t>
            </a:r>
            <a:r>
              <a:rPr lang="ru-RU" b="1" dirty="0"/>
              <a:t>35 баллов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b="1" dirty="0" smtClean="0"/>
              <a:t>Рекомендуемая </a:t>
            </a:r>
            <a:r>
              <a:rPr lang="ru-RU" b="1" dirty="0"/>
              <a:t>шкала выставления школьных отметок при комплексной оценке: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029632"/>
              </p:ext>
            </p:extLst>
          </p:nvPr>
        </p:nvGraphicFramePr>
        <p:xfrm>
          <a:off x="323528" y="3356992"/>
          <a:ext cx="8568951" cy="26482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9450"/>
                <a:gridCol w="1771800"/>
                <a:gridCol w="1624150"/>
                <a:gridCol w="1697975"/>
                <a:gridCol w="1555576"/>
              </a:tblGrid>
              <a:tr h="1219317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Школьная отметка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</a:tr>
              <a:tr h="1428946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Тестовый балл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35-29 баллов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28-22 балла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21-17 баллов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Менее 17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</a:tr>
            </a:tbl>
          </a:graphicData>
        </a:graphic>
      </p:graphicFrame>
      <p:pic>
        <p:nvPicPr>
          <p:cNvPr id="5" name="Picture 2" descr="Y:\Delo-New\Oblozhki\Titul\Big\Tests_primary_2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390" y="206829"/>
            <a:ext cx="1668575" cy="22860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056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061854"/>
            <a:ext cx="3150350" cy="43286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061854"/>
            <a:ext cx="3056634" cy="42932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498179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sz="3600" dirty="0" smtClean="0"/>
              <a:t>Итоговая аттестация за курс начальной школы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4 класс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(Е.Н. Соловова и др.)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755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Оценка достижения планируемых результатов в начальной школе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412776"/>
            <a:ext cx="8291264" cy="50405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Для оценки достижения планируемых результатов используются задания разного типа. Классификация заданий может осуществляться по разным основаниям</a:t>
            </a:r>
          </a:p>
          <a:p>
            <a:pPr>
              <a:buNone/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по уровню проверяемых знаний, умений или способов действий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: задания базового или повышенного уровня;</a:t>
            </a:r>
          </a:p>
          <a:p>
            <a:pPr>
              <a:buNone/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- базовый (опорный) уровень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достижения планируемых результатов свидетельствует об усвоении </a:t>
            </a:r>
            <a:r>
              <a:rPr lang="ru-RU" sz="1600" u="sng" dirty="0" smtClean="0">
                <a:latin typeface="Arial" pitchFamily="34" charset="0"/>
                <a:cs typeface="Arial" pitchFamily="34" charset="0"/>
              </a:rPr>
              <a:t>опорной системы знаний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, необходимой для продолжения образования на следующей ступени, и о </a:t>
            </a:r>
            <a:r>
              <a:rPr lang="ru-RU" sz="1600" u="sng" dirty="0" smtClean="0">
                <a:latin typeface="Arial" pitchFamily="34" charset="0"/>
                <a:cs typeface="Arial" pitchFamily="34" charset="0"/>
              </a:rPr>
              <a:t>правильном выполнении учебных действий в рамках круга задач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, построенных на опорном учебном материале; о способности использовать действия для решения простых учебных и учебно-практических задач. Оценка достижения этого уровня осуществляется с помощью </a:t>
            </a:r>
            <a:r>
              <a:rPr lang="ru-RU" sz="1600" u="sng" dirty="0" smtClean="0">
                <a:latin typeface="Arial" pitchFamily="34" charset="0"/>
                <a:cs typeface="Arial" pitchFamily="34" charset="0"/>
              </a:rPr>
              <a:t>стандартных заданий, в которых очевиден способ решения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- повышенный (функциональный) уровень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достижения планируемых результатов свидетельствует об усвоении </a:t>
            </a:r>
            <a:r>
              <a:rPr lang="ru-RU" sz="1600" u="sng" dirty="0" smtClean="0">
                <a:latin typeface="Arial" pitchFamily="34" charset="0"/>
                <a:cs typeface="Arial" pitchFamily="34" charset="0"/>
              </a:rPr>
              <a:t>опорной системы знаний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, необходимой для продолжения образования на следующей ступени, на уровне </a:t>
            </a:r>
            <a:r>
              <a:rPr lang="ru-RU" sz="1600" u="sng" dirty="0" smtClean="0">
                <a:latin typeface="Arial" pitchFamily="34" charset="0"/>
                <a:cs typeface="Arial" pitchFamily="34" charset="0"/>
              </a:rPr>
              <a:t>осознанного произвольного овладения учебными действиями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 Оценка достижения этого уровня осуществляется с помощью заданий, в которых </a:t>
            </a:r>
            <a:r>
              <a:rPr lang="ru-RU" sz="1600" u="sng" dirty="0" smtClean="0">
                <a:latin typeface="Arial" pitchFamily="34" charset="0"/>
                <a:cs typeface="Arial" pitchFamily="34" charset="0"/>
              </a:rPr>
              <a:t>нет явного указания на способ выполнения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, и ученику приходится самостоятельно выбирать один из изученных способов, или создавать новый способ, объединяя изученные или трансформируя их.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251520" y="37769"/>
            <a:ext cx="8496944" cy="576064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3200" b="1" dirty="0" smtClean="0"/>
              <a:t>Разница между заданиями разных уровней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0112" t="8587" r="32947" b="52343"/>
          <a:stretch>
            <a:fillRect/>
          </a:stretch>
        </p:blipFill>
        <p:spPr bwMode="auto">
          <a:xfrm>
            <a:off x="26346" y="3567655"/>
            <a:ext cx="4977702" cy="3290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30113" t="8587" r="32682" b="50982"/>
          <a:stretch>
            <a:fillRect/>
          </a:stretch>
        </p:blipFill>
        <p:spPr bwMode="auto">
          <a:xfrm>
            <a:off x="4211960" y="879147"/>
            <a:ext cx="4776604" cy="3244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8218" y="4005064"/>
            <a:ext cx="1930346" cy="2650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7444" y="980728"/>
            <a:ext cx="1944216" cy="26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76672"/>
            <a:ext cx="4511400" cy="6204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9131" y="263995"/>
            <a:ext cx="4794869" cy="659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107504" y="3212976"/>
            <a:ext cx="4248472" cy="29523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5385257"/>
            <a:ext cx="976201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4499992" y="3573016"/>
            <a:ext cx="4464496" cy="29523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65202" y="5517232"/>
            <a:ext cx="974584" cy="13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5429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4946" y="1844824"/>
            <a:ext cx="2890663" cy="3628703"/>
          </a:xfrm>
        </p:spPr>
        <p:txBody>
          <a:bodyPr>
            <a:noAutofit/>
          </a:bodyPr>
          <a:lstStyle/>
          <a:p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www.obrnadzor.gov.ru/common/upload/img/infogr/plakats2017/NIKO.pdf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198" y="0"/>
            <a:ext cx="48745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98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4944" b="2735"/>
          <a:stretch>
            <a:fillRect/>
          </a:stretch>
        </p:blipFill>
        <p:spPr bwMode="auto">
          <a:xfrm>
            <a:off x="0" y="0"/>
            <a:ext cx="4835586" cy="6804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5572304"/>
            <a:ext cx="936104" cy="1285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6251"/>
          <a:stretch>
            <a:fillRect/>
          </a:stretch>
        </p:blipFill>
        <p:spPr bwMode="auto">
          <a:xfrm>
            <a:off x="4572000" y="0"/>
            <a:ext cx="4572000" cy="670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19800"/>
            <a:ext cx="974584" cy="13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5414" t="4075" r="5265" b="2200"/>
          <a:stretch>
            <a:fillRect/>
          </a:stretch>
        </p:blipFill>
        <p:spPr bwMode="auto">
          <a:xfrm>
            <a:off x="0" y="260648"/>
            <a:ext cx="4571901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5374504"/>
            <a:ext cx="1080120" cy="148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 l="5020" t="3975" r="3407" b="1372"/>
          <a:stretch>
            <a:fillRect/>
          </a:stretch>
        </p:blipFill>
        <p:spPr bwMode="auto">
          <a:xfrm>
            <a:off x="4502826" y="260648"/>
            <a:ext cx="4641173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28384" y="5519800"/>
            <a:ext cx="974584" cy="13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30112" t="10178" r="31107" b="3908"/>
          <a:stretch>
            <a:fillRect/>
          </a:stretch>
        </p:blipFill>
        <p:spPr bwMode="auto">
          <a:xfrm>
            <a:off x="4535488" y="476984"/>
            <a:ext cx="4608512" cy="6381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360040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Разное аудио (см. запись и скрипты)</a:t>
            </a:r>
            <a:endParaRPr lang="ru-RU" sz="32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1583" t="8587" r="31107" b="8681"/>
          <a:stretch>
            <a:fillRect/>
          </a:stretch>
        </p:blipFill>
        <p:spPr bwMode="auto">
          <a:xfrm>
            <a:off x="0" y="548680"/>
            <a:ext cx="4552478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755575" cy="1037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16416" y="1"/>
            <a:ext cx="827584" cy="1136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Аудирование</a:t>
            </a:r>
            <a:br>
              <a:rPr lang="ru-RU" dirty="0" smtClean="0"/>
            </a:br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2348880"/>
            <a:ext cx="4038600" cy="3777283"/>
          </a:xfrm>
        </p:spPr>
        <p:txBody>
          <a:bodyPr/>
          <a:lstStyle/>
          <a:p>
            <a:r>
              <a:rPr lang="ru-RU" u="sng" dirty="0" smtClean="0"/>
              <a:t>Базовый уровень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Монолог-описание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2348880"/>
            <a:ext cx="4038600" cy="3777283"/>
          </a:xfrm>
        </p:spPr>
        <p:txBody>
          <a:bodyPr/>
          <a:lstStyle/>
          <a:p>
            <a:r>
              <a:rPr lang="ru-RU" u="sng" dirty="0" smtClean="0"/>
              <a:t>Повышенный уровень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Диалог </a:t>
            </a:r>
            <a:endParaRPr lang="ru-RU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1307" t="4286" r="50124" b="2312"/>
          <a:stretch/>
        </p:blipFill>
        <p:spPr bwMode="auto">
          <a:xfrm>
            <a:off x="179512" y="670385"/>
            <a:ext cx="468567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76201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print"/>
          <a:srcRect l="3343" t="4775" r="2309"/>
          <a:stretch/>
        </p:blipFill>
        <p:spPr>
          <a:xfrm>
            <a:off x="4721175" y="764704"/>
            <a:ext cx="4392488" cy="6093296"/>
          </a:xfrm>
          <a:noFill/>
        </p:spPr>
      </p:pic>
      <p:pic>
        <p:nvPicPr>
          <p:cNvPr id="8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84694" y="-1"/>
            <a:ext cx="1028969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1772816"/>
            <a:ext cx="4572000" cy="43924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1844824"/>
            <a:ext cx="4248472" cy="46805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52393"/>
          <a:stretch/>
        </p:blipFill>
        <p:spPr bwMode="auto">
          <a:xfrm>
            <a:off x="179512" y="0"/>
            <a:ext cx="4520777" cy="652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" y="5517232"/>
            <a:ext cx="976201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print"/>
          <a:srcRect l="4160" t="2890"/>
          <a:stretch/>
        </p:blipFill>
        <p:spPr>
          <a:xfrm>
            <a:off x="4562422" y="0"/>
            <a:ext cx="4561664" cy="6337372"/>
          </a:xfrm>
          <a:prstGeom prst="rect">
            <a:avLst/>
          </a:prstGeom>
          <a:noFill/>
        </p:spPr>
      </p:pic>
      <p:pic>
        <p:nvPicPr>
          <p:cNvPr id="7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43254" y="5445125"/>
            <a:ext cx="1028969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713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0112" t="10178" r="31107" b="48278"/>
          <a:stretch>
            <a:fillRect/>
          </a:stretch>
        </p:blipFill>
        <p:spPr bwMode="auto">
          <a:xfrm>
            <a:off x="1187624" y="1124744"/>
            <a:ext cx="7352563" cy="4922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1993901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777875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Контроль в 4 классе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0972" t="50705" r="31107" b="3908"/>
          <a:stretch>
            <a:fillRect/>
          </a:stretch>
        </p:blipFill>
        <p:spPr bwMode="auto">
          <a:xfrm>
            <a:off x="1475656" y="188640"/>
            <a:ext cx="6984776" cy="522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815048"/>
            <a:ext cx="1993901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 l="34516" t="12066" r="31359" b="73120"/>
          <a:stretch>
            <a:fillRect/>
          </a:stretch>
        </p:blipFill>
        <p:spPr bwMode="auto">
          <a:xfrm>
            <a:off x="2051720" y="4869160"/>
            <a:ext cx="690022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8180" t="13360" r="18180" b="21409"/>
          <a:stretch>
            <a:fillRect/>
          </a:stretch>
        </p:blipFill>
        <p:spPr bwMode="auto">
          <a:xfrm>
            <a:off x="1763688" y="1484784"/>
            <a:ext cx="719377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1982788" cy="272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777875"/>
          </a:xfrm>
        </p:spPr>
        <p:txBody>
          <a:bodyPr/>
          <a:lstStyle/>
          <a:p>
            <a:pPr eaLnBrk="1" hangingPunct="1"/>
            <a:r>
              <a:rPr lang="ru-RU" altLang="ru-RU" smtClean="0"/>
              <a:t>Контроль в 4 классе</a:t>
            </a:r>
          </a:p>
        </p:txBody>
      </p:sp>
      <p:pic>
        <p:nvPicPr>
          <p:cNvPr id="37891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856"/>
            <a:ext cx="1509713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5050" y="1087288"/>
            <a:ext cx="4046825" cy="5560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061875" y="1023143"/>
            <a:ext cx="4139275" cy="568863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1649" y="525017"/>
            <a:ext cx="8860701" cy="56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42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>Критериальное оценивание</a:t>
            </a:r>
          </a:p>
        </p:txBody>
      </p:sp>
      <p:pic>
        <p:nvPicPr>
          <p:cNvPr id="2457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011238"/>
            <a:ext cx="4248150" cy="5781675"/>
          </a:xfrm>
          <a:noFill/>
        </p:spPr>
      </p:pic>
      <p:pic>
        <p:nvPicPr>
          <p:cNvPr id="24580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996950"/>
            <a:ext cx="4176713" cy="57118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dirty="0" smtClean="0"/>
              <a:t>Итоговая оценка за курс начальной школы по предмету</a:t>
            </a: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Сочетание разных форматов, например:</a:t>
            </a:r>
          </a:p>
          <a:p>
            <a:pPr eaLnBrk="1" hangingPunct="1"/>
            <a:r>
              <a:rPr lang="ru-RU" dirty="0" smtClean="0"/>
              <a:t>Итоговый тест – 30 %,</a:t>
            </a:r>
          </a:p>
          <a:p>
            <a:pPr eaLnBrk="1" hangingPunct="1"/>
            <a:r>
              <a:rPr lang="ru-RU" dirty="0" err="1" smtClean="0"/>
              <a:t>Портфолио</a:t>
            </a:r>
            <a:r>
              <a:rPr lang="ru-RU" dirty="0" smtClean="0"/>
              <a:t> – 20 %,</a:t>
            </a:r>
          </a:p>
          <a:p>
            <a:pPr eaLnBrk="1" hangingPunct="1"/>
            <a:r>
              <a:rPr lang="ru-RU" dirty="0" smtClean="0"/>
              <a:t>Промежуточные тесты – 10 %, </a:t>
            </a:r>
            <a:endParaRPr lang="en-US" dirty="0" smtClean="0"/>
          </a:p>
          <a:p>
            <a:pPr eaLnBrk="1" hangingPunct="1"/>
            <a:r>
              <a:rPr lang="ru-RU" dirty="0" smtClean="0"/>
              <a:t>Работа в классе – 10 %,</a:t>
            </a:r>
          </a:p>
          <a:p>
            <a:pPr eaLnBrk="1" hangingPunct="1"/>
            <a:r>
              <a:rPr lang="ru-RU" dirty="0" smtClean="0"/>
              <a:t>Домашние задания – 10 %,</a:t>
            </a:r>
          </a:p>
          <a:p>
            <a:pPr eaLnBrk="1" hangingPunct="1"/>
            <a:r>
              <a:rPr lang="ru-RU" dirty="0" smtClean="0"/>
              <a:t>Старательность – 10 %,</a:t>
            </a:r>
          </a:p>
          <a:p>
            <a:pPr eaLnBrk="1" hangingPunct="1"/>
            <a:r>
              <a:rPr lang="ru-RU" dirty="0" smtClean="0"/>
              <a:t>Прогресс с предыдущего оценивания – 10 %</a:t>
            </a:r>
          </a:p>
        </p:txBody>
      </p:sp>
    </p:spTree>
    <p:extLst>
      <p:ext uri="{BB962C8B-B14F-4D97-AF65-F5344CB8AC3E}">
        <p14:creationId xmlns:p14="http://schemas.microsoft.com/office/powerpoint/2010/main" val="22667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Личностные результаты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Когнитивное развитие ребенка;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Развитие личностных качеств: доброжелательности, толерантности, любознательности, патриотизма, формирование основ гражданской идентичности (готовность к межкультурной коммуникации);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Овладение навыками адаптации к динамично развивающемуся миру;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Развитие навыков сотрудничества со сверстниками и взрослыми;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 т. д.</a:t>
            </a:r>
          </a:p>
        </p:txBody>
      </p:sp>
    </p:spTree>
    <p:extLst>
      <p:ext uri="{BB962C8B-B14F-4D97-AF65-F5344CB8AC3E}">
        <p14:creationId xmlns:p14="http://schemas.microsoft.com/office/powerpoint/2010/main" val="126974624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75791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smtClean="0"/>
              <a:t>Деятельность для достижения личностных результатов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8313" y="549275"/>
          <a:ext cx="8013576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6788"/>
                <a:gridCol w="4006788"/>
              </a:tblGrid>
              <a:tr h="356946">
                <a:tc>
                  <a:txBody>
                    <a:bodyPr/>
                    <a:lstStyle/>
                    <a:p>
                      <a:r>
                        <a:rPr lang="ru-RU" dirty="0" smtClean="0"/>
                        <a:t>Результат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Деятельность</a:t>
                      </a:r>
                      <a:endParaRPr lang="ru-RU" dirty="0"/>
                    </a:p>
                  </a:txBody>
                  <a:tcPr/>
                </a:tc>
              </a:tr>
              <a:tr h="880141">
                <a:tc>
                  <a:txBody>
                    <a:bodyPr/>
                    <a:lstStyle/>
                    <a:p>
                      <a:r>
                        <a:rPr lang="ru-RU" dirty="0" smtClean="0"/>
                        <a:t>Когнитивное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Отгадывание</a:t>
                      </a:r>
                      <a:r>
                        <a:rPr lang="ru-RU" baseline="0" dirty="0" smtClean="0"/>
                        <a:t> з</a:t>
                      </a:r>
                      <a:r>
                        <a:rPr lang="ru-RU" dirty="0" smtClean="0"/>
                        <a:t>агадок, ребусов, выполнение заданий на сообразительность,</a:t>
                      </a:r>
                      <a:r>
                        <a:rPr lang="ru-RU" baseline="0" dirty="0" smtClean="0"/>
                        <a:t> развитие памяти и внимания</a:t>
                      </a:r>
                      <a:endParaRPr lang="ru-RU" dirty="0"/>
                    </a:p>
                  </a:txBody>
                  <a:tcPr/>
                </a:tc>
              </a:tr>
              <a:tr h="880141"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Формирование основ гражданской идентичности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Знакомство с родной страной, позиционирование себя как гражданина города, региона, страны.</a:t>
                      </a:r>
                      <a:endParaRPr lang="ru-RU" dirty="0"/>
                    </a:p>
                  </a:txBody>
                  <a:tcPr/>
                </a:tc>
              </a:tr>
              <a:tr h="880141">
                <a:tc>
                  <a:txBody>
                    <a:bodyPr/>
                    <a:lstStyle/>
                    <a:p>
                      <a:r>
                        <a:rPr lang="ru-RU" dirty="0" smtClean="0"/>
                        <a:t>Патриотизм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Сопоставление положительных особенностей родной страны и стран изучаемого языка</a:t>
                      </a:r>
                      <a:endParaRPr lang="ru-RU" dirty="0"/>
                    </a:p>
                  </a:txBody>
                  <a:tcPr/>
                </a:tc>
              </a:tr>
              <a:tr h="1672267">
                <a:tc>
                  <a:txBody>
                    <a:bodyPr/>
                    <a:lstStyle/>
                    <a:p>
                      <a:r>
                        <a:rPr lang="ru-RU" dirty="0" smtClean="0"/>
                        <a:t>Толерантность и доброжелательность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Развитие культурной и </a:t>
                      </a:r>
                      <a:r>
                        <a:rPr lang="ru-RU" dirty="0" err="1" smtClean="0"/>
                        <a:t>социокультурной</a:t>
                      </a:r>
                      <a:r>
                        <a:rPr lang="ru-RU" dirty="0" smtClean="0"/>
                        <a:t> осведомленности, понимания особенностей межкультурной коммуникации , включая неречевое поведение и систему ценностей.</a:t>
                      </a:r>
                      <a:endParaRPr lang="ru-RU" dirty="0"/>
                    </a:p>
                  </a:txBody>
                  <a:tcPr/>
                </a:tc>
              </a:tr>
              <a:tr h="880141">
                <a:tc>
                  <a:txBody>
                    <a:bodyPr/>
                    <a:lstStyle/>
                    <a:p>
                      <a:r>
                        <a:rPr lang="ru-RU" dirty="0" smtClean="0"/>
                        <a:t>Любознательность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Знакомство</a:t>
                      </a:r>
                      <a:r>
                        <a:rPr lang="ru-RU" baseline="0" dirty="0" smtClean="0"/>
                        <a:t> с аспектами жизни, представляющими теоретический и практический интерес для ребенка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46264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3600" dirty="0" smtClean="0"/>
              <a:t>Формирование гражданской идентичности на уроках английского языка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611560" y="2060848"/>
            <a:ext cx="8136904" cy="4525963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через содержание обучения (информация о родной стране и ее культуре, народные сказки, литературные произведения и т.д.);</a:t>
            </a:r>
          </a:p>
          <a:p>
            <a:pPr eaLnBrk="1" hangingPunct="1"/>
            <a:r>
              <a:rPr lang="ru-RU" altLang="ru-RU" dirty="0" smtClean="0"/>
              <a:t>осознание ценностей через деятельность (проекты, ролевые игры и т.д.);</a:t>
            </a:r>
          </a:p>
          <a:p>
            <a:pPr eaLnBrk="1" hangingPunct="1"/>
            <a:r>
              <a:rPr lang="ru-RU" altLang="ru-RU" dirty="0" smtClean="0"/>
              <a:t>обучение общению с учетом требований этикета и уважения к собеседнику.</a:t>
            </a:r>
          </a:p>
        </p:txBody>
      </p:sp>
    </p:spTree>
    <p:extLst>
      <p:ext uri="{BB962C8B-B14F-4D97-AF65-F5344CB8AC3E}">
        <p14:creationId xmlns:p14="http://schemas.microsoft.com/office/powerpoint/2010/main" val="45165532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 smtClean="0"/>
              <a:t>Метапредметные результаты</a:t>
            </a:r>
          </a:p>
        </p:txBody>
      </p:sp>
      <p:pic>
        <p:nvPicPr>
          <p:cNvPr id="50179" name="Picture 2" descr="C:\Users\Alexey\Desktop\к вебинарам\мета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23456" y="2321291"/>
            <a:ext cx="2789822" cy="3844936"/>
          </a:xfrm>
        </p:spPr>
      </p:pic>
      <p:pic>
        <p:nvPicPr>
          <p:cNvPr id="50180" name="Рисунок 3" descr="53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09942" y="2316671"/>
            <a:ext cx="2796715" cy="3849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www.englishteachers.ru/uploadedfiles/waresimgs/56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16671"/>
            <a:ext cx="2813136" cy="3849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Метапредметный портфель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err="1" smtClean="0"/>
              <a:t>Метапредметный</a:t>
            </a:r>
            <a:r>
              <a:rPr lang="ru-RU" dirty="0" smtClean="0"/>
              <a:t> портфель: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предназначен для мониторинга достижения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результатов методом </a:t>
            </a:r>
            <a:r>
              <a:rPr lang="ru-RU" dirty="0" err="1" smtClean="0"/>
              <a:t>порфолио</a:t>
            </a:r>
            <a:r>
              <a:rPr lang="ru-RU" dirty="0" smtClean="0"/>
              <a:t>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содержит только </a:t>
            </a:r>
            <a:r>
              <a:rPr lang="ru-RU" dirty="0" err="1" smtClean="0"/>
              <a:t>метапредметные</a:t>
            </a:r>
            <a:r>
              <a:rPr lang="ru-RU" dirty="0" smtClean="0"/>
              <a:t> задания на английском языке;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 тематическому содержанию и языковому наполнению соответствует Примерной программе по иностранному языку для начальной школы;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включает подробные методические рекомендации для педагога;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может использоваться с любым учебником английского языка для начальной школы.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/>
          </p:nvPr>
        </p:nvSpPr>
        <p:spPr>
          <a:xfrm>
            <a:off x="423863" y="161925"/>
            <a:ext cx="8229600" cy="901700"/>
          </a:xfrm>
        </p:spPr>
        <p:txBody>
          <a:bodyPr/>
          <a:lstStyle/>
          <a:p>
            <a:pPr eaLnBrk="1" hangingPunct="1"/>
            <a:r>
              <a:rPr lang="en-US" b="1" smtClean="0"/>
              <a:t>“</a:t>
            </a:r>
            <a:r>
              <a:rPr lang="ru-RU" b="1" smtClean="0"/>
              <a:t>Метапредметный портфель</a:t>
            </a:r>
            <a:r>
              <a:rPr lang="en-US" b="1" smtClean="0"/>
              <a:t>”</a:t>
            </a:r>
            <a:endParaRPr lang="ru-RU" b="1" smtClean="0"/>
          </a:p>
        </p:txBody>
      </p:sp>
      <p:sp>
        <p:nvSpPr>
          <p:cNvPr id="52227" name="Содержимое 2"/>
          <p:cNvSpPr>
            <a:spLocks noGrp="1"/>
          </p:cNvSpPr>
          <p:nvPr>
            <p:ph idx="1"/>
          </p:nvPr>
        </p:nvSpPr>
        <p:spPr>
          <a:xfrm>
            <a:off x="179388" y="1063625"/>
            <a:ext cx="5256212" cy="4852988"/>
          </a:xfrm>
        </p:spPr>
        <p:txBody>
          <a:bodyPr>
            <a:normAutofit lnSpcReduction="10000"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2400" b="1" smtClean="0"/>
              <a:t>Многофункциональная тетрадь</a:t>
            </a:r>
            <a:endParaRPr lang="en-US" sz="2400" b="1" smtClean="0"/>
          </a:p>
          <a:p>
            <a:pPr eaLnBrk="1" hangingPunct="1">
              <a:spcBef>
                <a:spcPts val="1200"/>
              </a:spcBef>
            </a:pPr>
            <a:r>
              <a:rPr lang="ru-RU" sz="2400" i="1" smtClean="0"/>
              <a:t>Предметные результаты </a:t>
            </a:r>
            <a:r>
              <a:rPr lang="ru-RU" sz="2400" smtClean="0"/>
              <a:t>– английский язык (все задания построены на базе АЯ)</a:t>
            </a:r>
          </a:p>
          <a:p>
            <a:pPr eaLnBrk="1" hangingPunct="1">
              <a:spcBef>
                <a:spcPts val="1200"/>
              </a:spcBef>
            </a:pPr>
            <a:r>
              <a:rPr lang="ru-RU" sz="2400" i="1" smtClean="0"/>
              <a:t>Метапредметные результаты </a:t>
            </a:r>
            <a:r>
              <a:rPr lang="ru-RU" sz="2400" smtClean="0"/>
              <a:t>– формат заданий (задания на большинство МР)</a:t>
            </a:r>
          </a:p>
          <a:p>
            <a:pPr eaLnBrk="1" hangingPunct="1">
              <a:spcBef>
                <a:spcPts val="1200"/>
              </a:spcBef>
            </a:pPr>
            <a:r>
              <a:rPr lang="ru-RU" sz="2400" i="1" smtClean="0"/>
              <a:t>Личностные результаты</a:t>
            </a:r>
            <a:r>
              <a:rPr lang="ru-RU" sz="2400" smtClean="0"/>
              <a:t> – воспитательная направленность заданий (формирование чувства сопереживания, толерантности, уважительного отношения к стране изучаемого языка и своей стране)</a:t>
            </a:r>
          </a:p>
        </p:txBody>
      </p:sp>
      <p:pic>
        <p:nvPicPr>
          <p:cNvPr id="52228" name="Picture 2" descr="https://pp.vk.me/c630718/v630718776/3b5ac/rrna3kZzKV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3400" y="3789363"/>
            <a:ext cx="2736850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3038" y="1465263"/>
            <a:ext cx="363537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2" name="Группа 5"/>
          <p:cNvGrpSpPr/>
          <p:nvPr/>
        </p:nvGrpSpPr>
        <p:grpSpPr>
          <a:xfrm>
            <a:off x="0" y="764705"/>
            <a:ext cx="8892480" cy="6093298"/>
            <a:chOff x="0" y="570488"/>
            <a:chExt cx="9144000" cy="6287513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570489"/>
              <a:ext cx="4572000" cy="6287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570488"/>
              <a:ext cx="4572000" cy="6287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Скругленный прямоугольник 5"/>
          <p:cNvSpPr/>
          <p:nvPr/>
        </p:nvSpPr>
        <p:spPr>
          <a:xfrm>
            <a:off x="323528" y="31262"/>
            <a:ext cx="8638626" cy="58942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dirty="0" smtClean="0">
                <a:solidFill>
                  <a:srgbClr val="FF0000"/>
                </a:solidFill>
              </a:rPr>
              <a:t>Применение и сохранение целей и задач учебной деятельности, поиск средств ее осуществления</a:t>
            </a:r>
            <a:endParaRPr lang="ru-RU" sz="2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55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569535"/>
            <a:ext cx="4572693" cy="628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82276" y="584620"/>
            <a:ext cx="4561724" cy="627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0"/>
            <a:ext cx="6840760" cy="7647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Построение рассуждения, классификация, работа с иллюстрацией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70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3" y="274638"/>
            <a:ext cx="8939397" cy="6322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2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718330"/>
            <a:ext cx="4464496" cy="613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499992" y="718330"/>
            <a:ext cx="4464496" cy="613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95536" y="188640"/>
            <a:ext cx="5760640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dirty="0" smtClean="0">
                <a:solidFill>
                  <a:srgbClr val="FF0000"/>
                </a:solidFill>
              </a:rPr>
              <a:t>Решение проблем творческого и поискового характера</a:t>
            </a:r>
            <a:endParaRPr lang="ru-RU" sz="2200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660232" y="5805264"/>
            <a:ext cx="1800200" cy="10527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355976" y="6309320"/>
            <a:ext cx="1872208" cy="43204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Рефлексия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>
            <a:stCxn id="8" idx="3"/>
          </p:cNvCxnSpPr>
          <p:nvPr/>
        </p:nvCxnSpPr>
        <p:spPr>
          <a:xfrm flipV="1">
            <a:off x="6228184" y="6453337"/>
            <a:ext cx="432048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366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04664"/>
            <a:ext cx="4392488" cy="6126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5684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ey\Desktop\к вебинарам\мета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1475656" cy="20337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83" y="607294"/>
            <a:ext cx="9098517" cy="6250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877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ey\Desktop\к вебинарам\мета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1475656" cy="20337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8680"/>
            <a:ext cx="9183837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6989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ey\Desktop\к вебинарам\мета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1475656" cy="20337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51310"/>
            <a:ext cx="8888888" cy="6106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953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lexey\Desktop\к вебинарам\мета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1475656" cy="20337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048" y="468869"/>
            <a:ext cx="8568952" cy="63891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78391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ey\Desktop\к вебинарам\мета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1475656" cy="20337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563" y="809328"/>
            <a:ext cx="8804437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6208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ey\Desktop\к вебинарам\мета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1475656" cy="20337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111" y="751310"/>
            <a:ext cx="8888889" cy="6106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623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3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692696"/>
            <a:ext cx="4158234" cy="572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2509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3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619672" cy="2229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3251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9552" y="1358729"/>
            <a:ext cx="3997542" cy="5499271"/>
          </a:xfrm>
        </p:spPr>
      </p:pic>
      <p:pic>
        <p:nvPicPr>
          <p:cNvPr id="53252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572001" y="1340768"/>
            <a:ext cx="4071434" cy="55172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7544" y="116632"/>
            <a:ext cx="8352928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Национальное исследования качества основного общего образования (НИКО), 5 классы 2016 г.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7186" t="18133" r="18180" b="10272"/>
          <a:stretch>
            <a:fillRect/>
          </a:stretch>
        </p:blipFill>
        <p:spPr bwMode="auto">
          <a:xfrm>
            <a:off x="467544" y="1124744"/>
            <a:ext cx="8073347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2288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50"/>
            <a:ext cx="4695825" cy="645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0362" y="4005063"/>
            <a:ext cx="4443637" cy="269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260648"/>
            <a:ext cx="2025650" cy="2887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973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51614" t="3298" b="2735"/>
          <a:stretch>
            <a:fillRect/>
          </a:stretch>
        </p:blipFill>
        <p:spPr bwMode="auto">
          <a:xfrm>
            <a:off x="3275856" y="0"/>
            <a:ext cx="51816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767937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4"/>
          <p:cNvSpPr txBox="1">
            <a:spLocks/>
          </p:cNvSpPr>
          <p:nvPr/>
        </p:nvSpPr>
        <p:spPr>
          <a:xfrm>
            <a:off x="107504" y="4005064"/>
            <a:ext cx="29523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Ранжирование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29842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0"/>
            <a:ext cx="53186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4"/>
          <p:cNvSpPr txBox="1">
            <a:spLocks/>
          </p:cNvSpPr>
          <p:nvPr/>
        </p:nvSpPr>
        <p:spPr>
          <a:xfrm>
            <a:off x="0" y="4005064"/>
            <a:ext cx="27466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Сравнение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74639"/>
            <a:ext cx="2025650" cy="2887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8168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56136" y="145459"/>
            <a:ext cx="4880159" cy="6712542"/>
          </a:xfrm>
        </p:spPr>
      </p:pic>
      <p:pic>
        <p:nvPicPr>
          <p:cNvPr id="4" name="Рисунок 3" descr="53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619672" cy="2229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ссылки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hlinkClick r:id="rId2"/>
              </a:rPr>
              <a:t>https://www.eduniko.ru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 - Национальные исследования качества образования</a:t>
            </a:r>
          </a:p>
          <a:p>
            <a:r>
              <a:rPr lang="en-US" dirty="0">
                <a:hlinkClick r:id="rId3"/>
              </a:rPr>
              <a:t>http://www.obrnadzor.gov.ru/ru/press_center/infomaterial</a:t>
            </a:r>
            <a:r>
              <a:rPr lang="en-US" dirty="0" smtClean="0">
                <a:hlinkClick r:id="rId3"/>
              </a:rPr>
              <a:t>/</a:t>
            </a:r>
            <a:r>
              <a:rPr lang="ru-RU" dirty="0" smtClean="0"/>
              <a:t> - </a:t>
            </a:r>
            <a:r>
              <a:rPr lang="ru-RU" dirty="0" err="1" smtClean="0"/>
              <a:t>Рособрнадзор</a:t>
            </a:r>
            <a:endParaRPr lang="ru-RU" dirty="0" smtClean="0"/>
          </a:p>
          <a:p>
            <a:r>
              <a:rPr lang="en-US" dirty="0">
                <a:hlinkClick r:id="rId4"/>
              </a:rPr>
              <a:t>http://www.fioco.ru/ru/osoko/vpr</a:t>
            </a:r>
            <a:r>
              <a:rPr lang="en-US" dirty="0" smtClean="0">
                <a:hlinkClick r:id="rId4"/>
              </a:rPr>
              <a:t>/</a:t>
            </a:r>
            <a:r>
              <a:rPr lang="ru-RU" dirty="0" smtClean="0"/>
              <a:t> - о ВПР на сайте Федерального института оценки качества образования</a:t>
            </a:r>
          </a:p>
          <a:p>
            <a:r>
              <a:rPr lang="en-US" dirty="0">
                <a:hlinkClick r:id="rId5"/>
              </a:rPr>
              <a:t>https://docviewer.yandex.ru/?</a:t>
            </a:r>
            <a:r>
              <a:rPr lang="en-US" dirty="0" smtClean="0">
                <a:hlinkClick r:id="rId5"/>
              </a:rPr>
              <a:t>url=http%3A%2F%2Fsch1935uv.mskobr.ru%2Ffiles%2Fpolozhenie_o_promezhutochnoj_attestacii.doc&amp;name=polozhenie_o_promezhutochnoj_attestacii.doc&amp;lang=ru&amp;c=58d032be4535</a:t>
            </a:r>
            <a:r>
              <a:rPr lang="ru-RU" dirty="0" smtClean="0"/>
              <a:t> Пример положения о промежуточной аттестации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26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26469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ru-RU" dirty="0" smtClean="0"/>
              <a:t>Сайт издательства «Титул»</a:t>
            </a:r>
          </a:p>
          <a:p>
            <a:pPr marL="0" indent="0" algn="ctr">
              <a:buNone/>
            </a:pPr>
            <a:r>
              <a:rPr lang="en-US" dirty="0" smtClean="0">
                <a:hlinkClick r:id="rId2"/>
              </a:rPr>
              <a:t>www.titul.ru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Интернет-магазин «Титул» 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endParaRPr lang="ru-RU" altLang="ru-RU" u="sng" dirty="0" smtClean="0"/>
          </a:p>
          <a:p>
            <a:pPr marL="0" indent="0" algn="ctr">
              <a:buNone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>
              <a:buNone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>
              <a:buNone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>
              <a:buNone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>
              <a:buNone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/>
          <p:nvPr/>
        </p:nvGrpSpPr>
        <p:grpSpPr>
          <a:xfrm>
            <a:off x="467544" y="3501009"/>
            <a:ext cx="2161848" cy="1152128"/>
            <a:chOff x="467544" y="3429000"/>
            <a:chExt cx="2161848" cy="1152128"/>
          </a:xfrm>
        </p:grpSpPr>
        <p:pic>
          <p:nvPicPr>
            <p:cNvPr id="409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</p:spPr>
        </p:pic>
        <p:pic>
          <p:nvPicPr>
            <p:cNvPr id="4106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</p:spPr>
        </p:pic>
        <p:pic>
          <p:nvPicPr>
            <p:cNvPr id="4108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0473010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92080" y="1556792"/>
            <a:ext cx="3538736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www.obrnadzor.gov.ru/common/upload/img/infogr/plakats2017/VPR.pdf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0818"/>
            <a:ext cx="4873320" cy="684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78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1335</Words>
  <Application>Microsoft Office PowerPoint</Application>
  <PresentationFormat>Экран (4:3)</PresentationFormat>
  <Paragraphs>232</Paragraphs>
  <Slides>85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85</vt:i4>
      </vt:variant>
    </vt:vector>
  </HeadingPairs>
  <TitlesOfParts>
    <vt:vector size="86" baseType="lpstr">
      <vt:lpstr>Тема Office</vt:lpstr>
      <vt:lpstr>Подготовка к итоговой аттестации  по английскому языку в начальной школе (на примерах пособий издательства «Титул»)</vt:lpstr>
      <vt:lpstr>Зачем нужна итоговая аттестация в начальной школе?</vt:lpstr>
      <vt:lpstr>Итоговая аттестация в 4 классе – нормативные документы</vt:lpstr>
      <vt:lpstr>Итоговая аттестация в 4 классе – нормативные документы</vt:lpstr>
      <vt:lpstr>http://www.obrnadzor.gov.ru/common/upload/img/infogr/plakats2017/NIKO.pdf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ВПР</vt:lpstr>
      <vt:lpstr>?</vt:lpstr>
      <vt:lpstr>?</vt:lpstr>
      <vt:lpstr>Объект оценки</vt:lpstr>
      <vt:lpstr>Содержание контроля</vt:lpstr>
      <vt:lpstr>Итоговый тест</vt:lpstr>
      <vt:lpstr>Как готовить к итоговой аттестации?</vt:lpstr>
      <vt:lpstr>Готовые тестовые работы 3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Пособия для проведения итоговых работ за курс начальной школы 4 класс</vt:lpstr>
      <vt:lpstr>Презентация PowerPoint</vt:lpstr>
      <vt:lpstr>Учет тестовой компетенции обучающихся</vt:lpstr>
      <vt:lpstr>Презентация PowerPoint</vt:lpstr>
      <vt:lpstr>Контроль аудирования</vt:lpstr>
      <vt:lpstr>Контроль чтения</vt:lpstr>
      <vt:lpstr>Контроль  лексико-грамматических знаний</vt:lpstr>
      <vt:lpstr>Контроль умений письменной речи</vt:lpstr>
      <vt:lpstr>Презентация PowerPoint</vt:lpstr>
      <vt:lpstr>Презентация PowerPoint</vt:lpstr>
      <vt:lpstr>Итоговая аттестация за курс начальной школы 4 класс (Е.Н. Соловова и др.)</vt:lpstr>
      <vt:lpstr>Оценка достижения планируемых результатов в начальной школе</vt:lpstr>
      <vt:lpstr>Разница между заданиями разных уровней</vt:lpstr>
      <vt:lpstr>Презентация PowerPoint</vt:lpstr>
      <vt:lpstr>Презентация PowerPoint</vt:lpstr>
      <vt:lpstr>Презентация PowerPoint</vt:lpstr>
      <vt:lpstr>Разное аудио (см. запись и скрипты)</vt:lpstr>
      <vt:lpstr>Аудирование Задание 1</vt:lpstr>
      <vt:lpstr>Презентация PowerPoint</vt:lpstr>
      <vt:lpstr>Презентация PowerPoint</vt:lpstr>
      <vt:lpstr>Контроль в 4 классе</vt:lpstr>
      <vt:lpstr>Презентация PowerPoint</vt:lpstr>
      <vt:lpstr>Презентация PowerPoint</vt:lpstr>
      <vt:lpstr>Контроль в 4 классе</vt:lpstr>
      <vt:lpstr>Критериальное оценивание</vt:lpstr>
      <vt:lpstr>Итоговая оценка за курс начальной школы по предмету</vt:lpstr>
      <vt:lpstr>Личностные результаты</vt:lpstr>
      <vt:lpstr>Деятельность для достижения личностных результатов</vt:lpstr>
      <vt:lpstr>Формирование гражданской идентичности на уроках английского языка</vt:lpstr>
      <vt:lpstr>Метапредметные результаты</vt:lpstr>
      <vt:lpstr>Метапредметный портфель</vt:lpstr>
      <vt:lpstr>“Метапредметный портфель”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Полезные ссылки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Алена Казеичева</dc:creator>
  <cp:lastModifiedBy>admin</cp:lastModifiedBy>
  <cp:revision>120</cp:revision>
  <dcterms:modified xsi:type="dcterms:W3CDTF">2018-03-30T07:05:11Z</dcterms:modified>
</cp:coreProperties>
</file>