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74" r:id="rId12"/>
    <p:sldId id="275" r:id="rId13"/>
    <p:sldId id="265" r:id="rId14"/>
    <p:sldId id="266" r:id="rId15"/>
    <p:sldId id="267" r:id="rId16"/>
    <p:sldId id="268" r:id="rId17"/>
    <p:sldId id="269" r:id="rId18"/>
    <p:sldId id="276" r:id="rId19"/>
    <p:sldId id="278" r:id="rId20"/>
    <p:sldId id="277" r:id="rId21"/>
    <p:sldId id="279" r:id="rId22"/>
    <p:sldId id="270" r:id="rId23"/>
    <p:sldId id="271" r:id="rId24"/>
    <p:sldId id="272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75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1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5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8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553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5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20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4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4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0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95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4FA4-4969-D143-B57B-92AC13BA9BF9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522FF-EA44-D441-8C53-30879379F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28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Формируем навыки чтения в 5-9 классах: упражнения и приемы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Лихошерстов</a:t>
            </a:r>
            <a:r>
              <a:rPr lang="ru-RU" dirty="0" smtClean="0">
                <a:solidFill>
                  <a:schemeClr val="tx1"/>
                </a:solidFill>
              </a:rPr>
              <a:t> Е.Ю.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7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упражнений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Упражнения </a:t>
            </a:r>
            <a:r>
              <a:rPr lang="ru-RU" dirty="0"/>
              <a:t>на обучение </a:t>
            </a:r>
            <a:r>
              <a:rPr lang="ru-RU" i="1" dirty="0"/>
              <a:t>точности</a:t>
            </a:r>
            <a:r>
              <a:rPr lang="ru-RU" dirty="0"/>
              <a:t> или </a:t>
            </a:r>
            <a:r>
              <a:rPr lang="ru-RU" dirty="0" smtClean="0"/>
              <a:t>безошибочности;</a:t>
            </a:r>
          </a:p>
          <a:p>
            <a:pPr lvl="0"/>
            <a:r>
              <a:rPr lang="ru-RU" dirty="0"/>
              <a:t>У</a:t>
            </a:r>
            <a:r>
              <a:rPr lang="ru-RU" dirty="0" smtClean="0"/>
              <a:t>пражнения </a:t>
            </a:r>
            <a:r>
              <a:rPr lang="ru-RU" dirty="0"/>
              <a:t>на обучение </a:t>
            </a:r>
            <a:r>
              <a:rPr lang="ru-RU" i="1" dirty="0"/>
              <a:t>скорости</a:t>
            </a:r>
            <a:r>
              <a:rPr lang="ru-RU" dirty="0"/>
              <a:t> </a:t>
            </a:r>
            <a:r>
              <a:rPr lang="ru-RU" dirty="0" smtClean="0"/>
              <a:t>чтения; </a:t>
            </a:r>
            <a:endParaRPr lang="ru-RU" dirty="0"/>
          </a:p>
          <a:p>
            <a:pPr lvl="0"/>
            <a:r>
              <a:rPr lang="ru-RU" dirty="0"/>
              <a:t>У</a:t>
            </a:r>
            <a:r>
              <a:rPr lang="ru-RU" dirty="0" smtClean="0"/>
              <a:t>пражнения </a:t>
            </a:r>
            <a:r>
              <a:rPr lang="ru-RU" dirty="0"/>
              <a:t>на </a:t>
            </a:r>
            <a:r>
              <a:rPr lang="ru-RU" i="1" dirty="0"/>
              <a:t>расширение</a:t>
            </a:r>
            <a:r>
              <a:rPr lang="ru-RU" dirty="0"/>
              <a:t> поля </a:t>
            </a:r>
            <a:r>
              <a:rPr lang="ru-RU" dirty="0" smtClean="0"/>
              <a:t>чтения.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9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Тренируем </a:t>
            </a:r>
            <a:r>
              <a:rPr lang="ru-RU" dirty="0"/>
              <a:t>понимание прочитанного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Понимание смысла</a:t>
            </a:r>
            <a:r>
              <a:rPr lang="ru-RU" sz="2400" i="1" dirty="0" smtClean="0"/>
              <a:t> </a:t>
            </a:r>
            <a:r>
              <a:rPr lang="ru-RU" sz="2400" dirty="0" smtClean="0"/>
              <a:t>( </a:t>
            </a:r>
            <a:r>
              <a:rPr lang="ru-RU" sz="2400" i="1" dirty="0" smtClean="0"/>
              <a:t>«Конструктор слов»);</a:t>
            </a:r>
          </a:p>
          <a:p>
            <a:r>
              <a:rPr lang="ru-RU" sz="2400" dirty="0"/>
              <a:t>Подбор иллюстрации к </a:t>
            </a:r>
            <a:r>
              <a:rPr lang="ru-RU" sz="2400" dirty="0" smtClean="0"/>
              <a:t>тексту;</a:t>
            </a:r>
          </a:p>
          <a:p>
            <a:r>
              <a:rPr lang="ru-RU" sz="2400" dirty="0"/>
              <a:t>Восстановление логической последовательности текста  (ученики должны восстановить разрезанный на части текст по смыслу или следуя плану</a:t>
            </a:r>
            <a:r>
              <a:rPr lang="ru-RU" sz="2400" dirty="0" smtClean="0"/>
              <a:t>);</a:t>
            </a:r>
            <a:endParaRPr lang="ru-RU" sz="2400" dirty="0"/>
          </a:p>
          <a:p>
            <a:r>
              <a:rPr lang="ru-RU" sz="2400" dirty="0"/>
              <a:t>Исправление языковых или содержательных нарушений в тексте, текстовых "несуразиц".</a:t>
            </a:r>
          </a:p>
          <a:p>
            <a:pPr marL="0" indent="0">
              <a:buNone/>
            </a:pPr>
            <a:endParaRPr lang="ru-RU" sz="2400" dirty="0"/>
          </a:p>
          <a:p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26912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Увеличиваем </a:t>
            </a:r>
            <a:r>
              <a:rPr lang="ru-RU" dirty="0"/>
              <a:t>скорость чтения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b="1" dirty="0" smtClean="0"/>
          </a:p>
          <a:p>
            <a:r>
              <a:rPr lang="ru-RU" sz="2800" i="1" dirty="0" smtClean="0"/>
              <a:t>«</a:t>
            </a:r>
            <a:r>
              <a:rPr lang="en-US" sz="2800" i="1" dirty="0"/>
              <a:t>SHADOWING</a:t>
            </a:r>
            <a:r>
              <a:rPr lang="ru-RU" sz="2800" i="1" dirty="0" smtClean="0"/>
              <a:t>»;</a:t>
            </a:r>
          </a:p>
          <a:p>
            <a:r>
              <a:rPr lang="ru-RU" i="1" dirty="0" smtClean="0"/>
              <a:t>«</a:t>
            </a:r>
            <a:r>
              <a:rPr lang="en-US" sz="2800" i="1" dirty="0" smtClean="0"/>
              <a:t>Sight</a:t>
            </a:r>
            <a:r>
              <a:rPr lang="ru-RU" i="1" dirty="0" smtClean="0"/>
              <a:t> </a:t>
            </a:r>
            <a:r>
              <a:rPr lang="en-US" i="1" dirty="0" smtClean="0"/>
              <a:t>Words</a:t>
            </a:r>
            <a:r>
              <a:rPr lang="ru-RU" i="1" dirty="0" smtClean="0"/>
              <a:t>»;</a:t>
            </a:r>
          </a:p>
          <a:p>
            <a:r>
              <a:rPr lang="ru-RU" sz="2800" i="1" dirty="0" smtClean="0"/>
              <a:t>«</a:t>
            </a:r>
            <a:r>
              <a:rPr lang="ru-RU" sz="2800" i="1" dirty="0" err="1" smtClean="0"/>
              <a:t>Jig</a:t>
            </a:r>
            <a:r>
              <a:rPr lang="ru-RU" sz="2800" i="1" dirty="0" smtClean="0"/>
              <a:t> </a:t>
            </a:r>
            <a:r>
              <a:rPr lang="ru-RU" sz="2800" i="1" dirty="0"/>
              <a:t>- </a:t>
            </a:r>
            <a:r>
              <a:rPr lang="ru-RU" sz="2800" i="1" dirty="0" err="1"/>
              <a:t>saw</a:t>
            </a:r>
            <a:r>
              <a:rPr lang="ru-RU" sz="2800" i="1" dirty="0"/>
              <a:t> </a:t>
            </a:r>
            <a:r>
              <a:rPr lang="ru-RU" sz="2800" i="1" dirty="0" err="1" smtClean="0"/>
              <a:t>reading</a:t>
            </a:r>
            <a:r>
              <a:rPr lang="ru-RU" sz="2800" i="1" dirty="0" smtClean="0"/>
              <a:t>» </a:t>
            </a:r>
            <a:r>
              <a:rPr lang="ru-RU" sz="2800" i="1" dirty="0"/>
              <a:t>(</a:t>
            </a:r>
            <a:r>
              <a:rPr lang="ru-RU" sz="2800" i="1" dirty="0" err="1"/>
              <a:t>listening</a:t>
            </a:r>
            <a:r>
              <a:rPr lang="ru-RU" sz="2800" i="1" dirty="0" smtClean="0"/>
              <a:t>);</a:t>
            </a:r>
          </a:p>
          <a:p>
            <a:r>
              <a:rPr lang="ru-RU" sz="2800" i="1" dirty="0" err="1"/>
              <a:t>Reordering</a:t>
            </a:r>
            <a:r>
              <a:rPr lang="ru-RU" sz="2800" i="1" dirty="0"/>
              <a:t> (</a:t>
            </a:r>
            <a:r>
              <a:rPr lang="ru-RU" sz="2800" i="1" dirty="0" err="1"/>
              <a:t>Sequencing</a:t>
            </a:r>
            <a:r>
              <a:rPr lang="ru-RU" sz="2800" i="1" dirty="0" smtClean="0"/>
              <a:t>).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249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en-US" b="1" dirty="0" smtClean="0"/>
              <a:t>SHADOWING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1</a:t>
            </a:r>
            <a:r>
              <a:rPr lang="ru-RU" dirty="0"/>
              <a:t>. </a:t>
            </a:r>
            <a:r>
              <a:rPr lang="ru-RU" dirty="0" smtClean="0"/>
              <a:t>Подобрать </a:t>
            </a:r>
            <a:r>
              <a:rPr lang="ru-RU" dirty="0"/>
              <a:t>озвученный английский текст, который примерно будет </a:t>
            </a:r>
            <a:r>
              <a:rPr lang="ru-RU" dirty="0" smtClean="0"/>
              <a:t>соответствовать уровню учеников.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2</a:t>
            </a:r>
            <a:r>
              <a:rPr lang="ru-RU" dirty="0"/>
              <a:t>. </a:t>
            </a:r>
            <a:r>
              <a:rPr lang="ru-RU" dirty="0" smtClean="0"/>
              <a:t>Прочитать </a:t>
            </a:r>
            <a:r>
              <a:rPr lang="ru-RU" dirty="0"/>
              <a:t>текст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найти </a:t>
            </a:r>
            <a:r>
              <a:rPr lang="ru-RU" dirty="0"/>
              <a:t>в словаре все незнакомые </a:t>
            </a:r>
            <a:r>
              <a:rPr lang="ru-RU" dirty="0" smtClean="0"/>
              <a:t>слова;</a:t>
            </a:r>
          </a:p>
          <a:p>
            <a:r>
              <a:rPr lang="ru-RU" dirty="0" smtClean="0"/>
              <a:t> </a:t>
            </a:r>
            <a:r>
              <a:rPr lang="ru-RU" dirty="0"/>
              <a:t>хорошо </a:t>
            </a:r>
            <a:r>
              <a:rPr lang="ru-RU" dirty="0" smtClean="0"/>
              <a:t>понять содержание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 разобрать грамматические структуры. </a:t>
            </a:r>
          </a:p>
          <a:p>
            <a:pPr marL="0" indent="0">
              <a:buNone/>
            </a:pPr>
            <a:r>
              <a:rPr lang="ru-RU" dirty="0" smtClean="0"/>
              <a:t>    3</a:t>
            </a:r>
            <a:r>
              <a:rPr lang="ru-RU" dirty="0"/>
              <a:t>. </a:t>
            </a:r>
            <a:r>
              <a:rPr lang="ru-RU" dirty="0" smtClean="0"/>
              <a:t>Начинать слушать:</a:t>
            </a:r>
          </a:p>
          <a:p>
            <a:r>
              <a:rPr lang="ru-RU" dirty="0"/>
              <a:t>с</a:t>
            </a:r>
            <a:r>
              <a:rPr lang="ru-RU" dirty="0" smtClean="0"/>
              <a:t>начала смотрим </a:t>
            </a:r>
            <a:r>
              <a:rPr lang="ru-RU" dirty="0"/>
              <a:t>в текст и </a:t>
            </a:r>
            <a:r>
              <a:rPr lang="ru-RU" dirty="0" smtClean="0"/>
              <a:t>читаем </a:t>
            </a:r>
            <a:r>
              <a:rPr lang="ru-RU" dirty="0"/>
              <a:t>вслед за </a:t>
            </a:r>
            <a:r>
              <a:rPr lang="ru-RU" dirty="0" smtClean="0"/>
              <a:t>записью;</a:t>
            </a:r>
          </a:p>
          <a:p>
            <a:r>
              <a:rPr lang="ru-RU" dirty="0"/>
              <a:t>с</a:t>
            </a:r>
            <a:r>
              <a:rPr lang="ru-RU" dirty="0" smtClean="0"/>
              <a:t>тараемся </a:t>
            </a:r>
            <a:r>
              <a:rPr lang="ru-RU" dirty="0"/>
              <a:t>копировать интонацию, ритм, </a:t>
            </a:r>
            <a:r>
              <a:rPr lang="ru-RU" dirty="0" smtClean="0"/>
              <a:t>паузы;</a:t>
            </a:r>
          </a:p>
          <a:p>
            <a:r>
              <a:rPr lang="ru-RU" dirty="0"/>
              <a:t>к</a:t>
            </a:r>
            <a:r>
              <a:rPr lang="ru-RU" dirty="0" smtClean="0"/>
              <a:t>огда </a:t>
            </a:r>
            <a:r>
              <a:rPr lang="ru-RU" dirty="0"/>
              <a:t>чтение текста </a:t>
            </a:r>
            <a:r>
              <a:rPr lang="ru-RU" dirty="0" smtClean="0"/>
              <a:t>легким</a:t>
            </a:r>
            <a:r>
              <a:rPr lang="ru-RU" dirty="0"/>
              <a:t>, то </a:t>
            </a:r>
            <a:r>
              <a:rPr lang="ru-RU" dirty="0" smtClean="0"/>
              <a:t>нужно убрать </a:t>
            </a:r>
            <a:r>
              <a:rPr lang="ru-RU" dirty="0"/>
              <a:t>текст. </a:t>
            </a:r>
            <a:endParaRPr lang="ru-RU" dirty="0" smtClean="0"/>
          </a:p>
          <a:p>
            <a:r>
              <a:rPr lang="ru-RU" dirty="0" smtClean="0"/>
              <a:t>начинаем </a:t>
            </a:r>
            <a:r>
              <a:rPr lang="ru-RU" dirty="0"/>
              <a:t>слушать и повторять за говорящим без опоры на зрительное восприятие.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5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4788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упражнения </a:t>
            </a:r>
            <a:br>
              <a:rPr lang="ru-RU" dirty="0" smtClean="0"/>
            </a:br>
            <a:r>
              <a:rPr lang="ru-RU" b="1" i="1" dirty="0" smtClean="0"/>
              <a:t>«</a:t>
            </a:r>
            <a:r>
              <a:rPr lang="en-US" b="1" i="1" dirty="0" smtClean="0"/>
              <a:t>SHADOWING</a:t>
            </a:r>
            <a:r>
              <a:rPr lang="ru-RU" b="1" i="1" dirty="0" smtClean="0"/>
              <a:t>» </a:t>
            </a:r>
            <a:br>
              <a:rPr lang="ru-RU" b="1" i="1" dirty="0" smtClean="0"/>
            </a:br>
            <a:r>
              <a:rPr lang="ru-RU" sz="1800" dirty="0" err="1" smtClean="0"/>
              <a:t>Логан</a:t>
            </a:r>
            <a:r>
              <a:rPr lang="ru-RU" sz="1800" dirty="0" smtClean="0"/>
              <a:t> Маршалл. Электронная </a:t>
            </a:r>
            <a:r>
              <a:rPr lang="ru-RU" sz="1800" dirty="0"/>
              <a:t>книга с озвученным текстом. Мифы и легенды всех </a:t>
            </a:r>
            <a:r>
              <a:rPr lang="ru-RU" sz="1800" dirty="0" smtClean="0"/>
              <a:t>народов.</a:t>
            </a:r>
            <a:r>
              <a:rPr lang="ru-RU" sz="1800" dirty="0"/>
              <a:t> </a:t>
            </a:r>
            <a:br>
              <a:rPr lang="ru-RU" sz="1800" dirty="0"/>
            </a:br>
            <a:endParaRPr lang="ru-RU" b="1" i="1" dirty="0"/>
          </a:p>
        </p:txBody>
      </p:sp>
      <p:pic>
        <p:nvPicPr>
          <p:cNvPr id="1026" name="Picture 2" descr="C:\Users\zampouvr\Desktop\вебинар шадоуин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6" b="9922"/>
          <a:stretch/>
        </p:blipFill>
        <p:spPr bwMode="auto">
          <a:xfrm>
            <a:off x="2095130" y="1953086"/>
            <a:ext cx="4696287" cy="44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5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Самые употребляемые слова в школе «</a:t>
            </a:r>
            <a:r>
              <a:rPr lang="en-US" i="1" dirty="0" smtClean="0"/>
              <a:t>Sight Words</a:t>
            </a:r>
            <a:r>
              <a:rPr lang="ru-RU" i="1" dirty="0" smtClean="0"/>
              <a:t>»</a:t>
            </a:r>
            <a:endParaRPr lang="ru-RU" dirty="0"/>
          </a:p>
        </p:txBody>
      </p:sp>
      <p:pic>
        <p:nvPicPr>
          <p:cNvPr id="6" name="Содержимое 5" descr="вебинар слова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63" b="8661"/>
          <a:stretch/>
        </p:blipFill>
        <p:spPr>
          <a:xfrm>
            <a:off x="927100" y="1417638"/>
            <a:ext cx="7416800" cy="4995862"/>
          </a:xfrm>
        </p:spPr>
      </p:pic>
    </p:spTree>
    <p:extLst>
      <p:ext uri="{BB962C8B-B14F-4D97-AF65-F5344CB8AC3E}">
        <p14:creationId xmlns:p14="http://schemas.microsoft.com/office/powerpoint/2010/main" val="327724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043221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2000" dirty="0"/>
              <a:t>Кауфман М. Ю. и др. Книга для чтения в 5–6 классе. Приключения ежика Боба и его друзей / </a:t>
            </a:r>
            <a:r>
              <a:rPr lang="ru-RU" sz="2000" dirty="0" err="1"/>
              <a:t>Adventures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Bob</a:t>
            </a:r>
            <a:r>
              <a:rPr lang="ru-RU" sz="2000" dirty="0"/>
              <a:t>, </a:t>
            </a:r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Hedgehog</a:t>
            </a:r>
            <a:r>
              <a:rPr lang="ru-RU" sz="2000" dirty="0"/>
              <a:t>,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his</a:t>
            </a:r>
            <a:r>
              <a:rPr lang="ru-RU" sz="2000" dirty="0"/>
              <a:t> </a:t>
            </a:r>
            <a:r>
              <a:rPr lang="ru-RU" sz="2000" dirty="0" err="1"/>
              <a:t>friends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8" name="Содержимое 7" descr="вебинар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76" b="7014"/>
          <a:stretch/>
        </p:blipFill>
        <p:spPr>
          <a:xfrm>
            <a:off x="1139113" y="977900"/>
            <a:ext cx="6625186" cy="5516740"/>
          </a:xfrm>
        </p:spPr>
      </p:pic>
    </p:spTree>
    <p:extLst>
      <p:ext uri="{BB962C8B-B14F-4D97-AF65-F5344CB8AC3E}">
        <p14:creationId xmlns:p14="http://schemas.microsoft.com/office/powerpoint/2010/main" val="20957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вебинар ежик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0" b="38112"/>
          <a:stretch/>
        </p:blipFill>
        <p:spPr>
          <a:xfrm>
            <a:off x="1705842" y="572797"/>
            <a:ext cx="6225703" cy="5790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788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7517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Пример «</a:t>
            </a:r>
            <a:r>
              <a:rPr lang="ru-RU" sz="2700" dirty="0" err="1" smtClean="0"/>
              <a:t>Reordering</a:t>
            </a:r>
            <a:r>
              <a:rPr lang="ru-RU" sz="2700" dirty="0" smtClean="0"/>
              <a:t>» </a:t>
            </a:r>
            <a:r>
              <a:rPr lang="ru-RU" sz="2700" dirty="0"/>
              <a:t>( </a:t>
            </a:r>
            <a:r>
              <a:rPr lang="ru-RU" sz="2700" dirty="0" err="1"/>
              <a:t>Sequencing</a:t>
            </a:r>
            <a:r>
              <a:rPr lang="ru-RU" sz="2700" dirty="0"/>
              <a:t> ) </a:t>
            </a:r>
            <a:r>
              <a:rPr lang="ru-RU" sz="2000" dirty="0" err="1" smtClean="0"/>
              <a:t>Дворецкая</a:t>
            </a:r>
            <a:r>
              <a:rPr lang="ru-RU" sz="2000" dirty="0" smtClean="0"/>
              <a:t> </a:t>
            </a:r>
            <a:r>
              <a:rPr lang="ru-RU" sz="2000" dirty="0"/>
              <a:t>О. Б. и др. Книга для чтения для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 READ </a:t>
            </a:r>
            <a:r>
              <a:rPr lang="ru-RU" sz="2000" dirty="0"/>
              <a:t>UP! </a:t>
            </a:r>
            <a:br>
              <a:rPr lang="ru-RU" sz="2000" dirty="0"/>
            </a:br>
            <a:endParaRPr lang="ru-RU" sz="20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932156"/>
            <a:ext cx="3653162" cy="5194008"/>
          </a:xfrm>
        </p:spPr>
      </p:pic>
      <p:pic>
        <p:nvPicPr>
          <p:cNvPr id="1026" name="Picture 2" descr="C:\Users\zampouvr\Desktop\jig saw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361" y="816746"/>
            <a:ext cx="4305670" cy="588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5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Метод </a:t>
            </a:r>
            <a:r>
              <a:rPr lang="ru-RU" sz="3200" i="1" dirty="0" smtClean="0"/>
              <a:t>«</a:t>
            </a:r>
            <a:r>
              <a:rPr lang="en-US" sz="3200" i="1" dirty="0" smtClean="0"/>
              <a:t>Jig – saw</a:t>
            </a:r>
            <a:r>
              <a:rPr lang="ru-RU" sz="3200" i="1" dirty="0" smtClean="0"/>
              <a:t>» - метод </a:t>
            </a:r>
            <a:r>
              <a:rPr lang="ru-RU" sz="3200" i="1" dirty="0" err="1" smtClean="0"/>
              <a:t>взаимообучения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Организация работы в парах или небольших группах;</a:t>
            </a:r>
          </a:p>
          <a:p>
            <a:r>
              <a:rPr lang="ru-RU" sz="2400" dirty="0" smtClean="0"/>
              <a:t>Работа над одной и той же проблемой;</a:t>
            </a:r>
          </a:p>
          <a:p>
            <a:r>
              <a:rPr lang="ru-RU" sz="2400" dirty="0" smtClean="0"/>
              <a:t>Количество отрывков текста = количество групп – участников.</a:t>
            </a:r>
          </a:p>
          <a:p>
            <a:pPr marL="0" indent="0" algn="ctr">
              <a:buNone/>
            </a:pPr>
            <a:r>
              <a:rPr lang="ru-RU" sz="2400" dirty="0" smtClean="0"/>
              <a:t>Основные этапы: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Группа делится на небольшие подгруппы численностью от 3 до 5 лиц (так называемые домашние группы). Каждый участник получает номер от 1 до 5.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Называется тема статьи или </a:t>
            </a:r>
            <a:r>
              <a:rPr lang="ru-RU" sz="2400" dirty="0" smtClean="0"/>
              <a:t>текста, который </a:t>
            </a:r>
            <a:r>
              <a:rPr lang="ru-RU" sz="2400" dirty="0"/>
              <a:t>будет изучаться по частям.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Текст делится на части. И участники с одинаковыми номерами собираются в экспертные группы.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Каждая группа досконально изучает свою часть текста.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Участники расходятся по домашним группам.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Начинается полное изучение текста. То есть, каждый номер должен рассказать и изложить содержание своей части текста, чтобы все члены группы могли ответить на вопросы к нему.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Ведущий проверяет понимание текста и на вопросы отвечают все члены группы, а не тот участник, который отвечал за тот или иной кусок текста.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5536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7747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3100" i="1" dirty="0" smtClean="0"/>
              <a:t>Задача</a:t>
            </a:r>
            <a:r>
              <a:rPr lang="ru-RU" sz="3100" dirty="0" smtClean="0"/>
              <a:t> </a:t>
            </a:r>
            <a:r>
              <a:rPr lang="ru-RU" sz="3100" u="sng" dirty="0" smtClean="0"/>
              <a:t>современного</a:t>
            </a:r>
            <a:r>
              <a:rPr lang="ru-RU" sz="3100" dirty="0" smtClean="0"/>
              <a:t> учителя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034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dirty="0"/>
              <a:t>Ф</a:t>
            </a:r>
            <a:r>
              <a:rPr lang="ru-RU" sz="2400" i="1" dirty="0" smtClean="0"/>
              <a:t>ормирование и совершенствование </a:t>
            </a:r>
            <a:r>
              <a:rPr lang="ru-RU" sz="2400" dirty="0" smtClean="0"/>
              <a:t>навыков техники чтения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  <a:p>
            <a:pPr marL="0" indent="0" algn="ctr">
              <a:buNone/>
            </a:pPr>
            <a:r>
              <a:rPr lang="ru-RU" sz="2400" i="1" dirty="0"/>
              <a:t>Р</a:t>
            </a:r>
            <a:r>
              <a:rPr lang="ru-RU" sz="2400" i="1" dirty="0" smtClean="0"/>
              <a:t>азвития </a:t>
            </a:r>
            <a:r>
              <a:rPr lang="ru-RU" sz="2400" i="1" dirty="0"/>
              <a:t>речи</a:t>
            </a:r>
            <a:r>
              <a:rPr lang="ru-RU" sz="2400" dirty="0"/>
              <a:t> и </a:t>
            </a:r>
            <a:r>
              <a:rPr lang="ru-RU" sz="2400" dirty="0" smtClean="0"/>
              <a:t>условия</a:t>
            </a:r>
          </a:p>
          <a:p>
            <a:pPr marL="0" indent="0" algn="ctr">
              <a:buNone/>
            </a:pPr>
            <a:r>
              <a:rPr lang="ru-RU" sz="2400" dirty="0" smtClean="0"/>
              <a:t> </a:t>
            </a:r>
            <a:r>
              <a:rPr lang="ru-RU" sz="2400" dirty="0"/>
              <a:t>дальнейшего успешного обучения</a:t>
            </a:r>
            <a:r>
              <a:rPr lang="ru-RU" sz="2400" dirty="0" smtClean="0">
                <a:effectLst/>
              </a:rPr>
              <a:t> </a:t>
            </a:r>
            <a:endParaRPr lang="ru-RU" sz="24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i="1" dirty="0" smtClean="0"/>
              <a:t>Комплекс</a:t>
            </a:r>
            <a:r>
              <a:rPr lang="ru-RU" sz="2400" dirty="0" smtClean="0"/>
              <a:t> приемов и упражнений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413250" y="1181100"/>
            <a:ext cx="342900" cy="596900"/>
          </a:xfrm>
          <a:prstGeom prst="downArrow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413250" y="2622550"/>
            <a:ext cx="342900" cy="596900"/>
          </a:xfrm>
          <a:prstGeom prst="downArrow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419600" y="3994150"/>
            <a:ext cx="342900" cy="596900"/>
          </a:xfrm>
          <a:prstGeom prst="downArrow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9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4436"/>
            <a:ext cx="8229600" cy="7374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Пример «</a:t>
            </a:r>
            <a:r>
              <a:rPr lang="ru-RU" sz="2400" dirty="0" err="1" smtClean="0"/>
              <a:t>Jig</a:t>
            </a:r>
            <a:r>
              <a:rPr lang="ru-RU" sz="2400" dirty="0" smtClean="0"/>
              <a:t> – </a:t>
            </a:r>
            <a:r>
              <a:rPr lang="ru-RU" sz="2400" dirty="0" err="1" smtClean="0"/>
              <a:t>saw</a:t>
            </a:r>
            <a:r>
              <a:rPr lang="ru-RU" sz="2400" dirty="0" smtClean="0"/>
              <a:t>: </a:t>
            </a:r>
            <a:r>
              <a:rPr lang="ru-RU" sz="2400" dirty="0" err="1" smtClean="0"/>
              <a:t>reading</a:t>
            </a:r>
            <a:r>
              <a:rPr lang="ru-RU" sz="2400" dirty="0" smtClean="0"/>
              <a:t>» </a:t>
            </a:r>
            <a:r>
              <a:rPr lang="ru-RU" sz="2400" dirty="0"/>
              <a:t>( </a:t>
            </a:r>
            <a:r>
              <a:rPr lang="ru-RU" sz="2400" dirty="0" err="1"/>
              <a:t>listening</a:t>
            </a:r>
            <a:r>
              <a:rPr lang="ru-RU" sz="2400" dirty="0"/>
              <a:t> ) </a:t>
            </a:r>
            <a:r>
              <a:rPr lang="ru-RU" sz="1800" dirty="0" err="1"/>
              <a:t>Дворецкая</a:t>
            </a:r>
            <a:r>
              <a:rPr lang="ru-RU" sz="1800" dirty="0"/>
              <a:t> О. Б. и др. Книга для чтения для 9 </a:t>
            </a:r>
            <a:r>
              <a:rPr lang="ru-RU" sz="1800" dirty="0" err="1"/>
              <a:t>кл</a:t>
            </a:r>
            <a:r>
              <a:rPr lang="ru-RU" sz="1800" dirty="0"/>
              <a:t>. </a:t>
            </a:r>
            <a:r>
              <a:rPr lang="ru-RU" sz="1800" dirty="0" smtClean="0"/>
              <a:t>READ </a:t>
            </a:r>
            <a:r>
              <a:rPr lang="ru-RU" sz="1800" dirty="0"/>
              <a:t>UP! </a:t>
            </a:r>
            <a:br>
              <a:rPr lang="ru-RU" sz="18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zampouvr\Desktop\jigsaw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7" y="1296140"/>
            <a:ext cx="3973656" cy="548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ampouvr\Desktop\igsaw 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33" y="1613643"/>
            <a:ext cx="4376011" cy="484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66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Приминение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</a:t>
            </a:r>
            <a:r>
              <a:rPr lang="ru-RU" dirty="0" smtClean="0"/>
              <a:t>нализировать </a:t>
            </a:r>
            <a:r>
              <a:rPr lang="ru-RU" dirty="0"/>
              <a:t>текст совместно с другими людьми;</a:t>
            </a:r>
          </a:p>
          <a:p>
            <a:pPr lvl="0"/>
            <a:r>
              <a:rPr lang="ru-RU" dirty="0"/>
              <a:t>В</a:t>
            </a:r>
            <a:r>
              <a:rPr lang="ru-RU" dirty="0" smtClean="0"/>
              <a:t>ести </a:t>
            </a:r>
            <a:r>
              <a:rPr lang="ru-RU" dirty="0"/>
              <a:t>исследовательскую работу в группе;</a:t>
            </a:r>
          </a:p>
          <a:p>
            <a:pPr lvl="0"/>
            <a:r>
              <a:rPr lang="ru-RU" dirty="0"/>
              <a:t>Д</a:t>
            </a:r>
            <a:r>
              <a:rPr lang="ru-RU" dirty="0" smtClean="0"/>
              <a:t>оступно </a:t>
            </a:r>
            <a:r>
              <a:rPr lang="ru-RU" dirty="0"/>
              <a:t>передавать информацию другому человеку;</a:t>
            </a:r>
          </a:p>
          <a:p>
            <a:pPr lvl="0"/>
            <a:r>
              <a:rPr lang="ru-RU" dirty="0"/>
              <a:t>С</a:t>
            </a:r>
            <a:r>
              <a:rPr lang="ru-RU" dirty="0" smtClean="0"/>
              <a:t>амостоятельно </a:t>
            </a:r>
            <a:r>
              <a:rPr lang="ru-RU" dirty="0"/>
              <a:t>определять направление в изучении какого-то предмета с учетом интересов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35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Комплекс</a:t>
            </a:r>
            <a:r>
              <a:rPr lang="ru-RU" dirty="0" smtClean="0"/>
              <a:t> упражнений направленных </a:t>
            </a:r>
            <a:r>
              <a:rPr lang="ru-RU" dirty="0"/>
              <a:t>на развитие навыков </a:t>
            </a:r>
            <a:r>
              <a:rPr lang="ru-RU" dirty="0" smtClean="0"/>
              <a:t>чтения</a:t>
            </a:r>
            <a:r>
              <a:rPr lang="ru-RU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r>
              <a:rPr lang="ru-RU" dirty="0" smtClean="0"/>
              <a:t>Предскажи </a:t>
            </a:r>
            <a:r>
              <a:rPr lang="ru-RU" dirty="0"/>
              <a:t>по </a:t>
            </a:r>
            <a:r>
              <a:rPr lang="ru-RU" dirty="0" smtClean="0"/>
              <a:t>названию;</a:t>
            </a:r>
          </a:p>
          <a:p>
            <a:r>
              <a:rPr lang="ru-RU" dirty="0" smtClean="0">
                <a:effectLst/>
              </a:rPr>
              <a:t> </a:t>
            </a:r>
            <a:r>
              <a:rPr lang="ru-RU" dirty="0"/>
              <a:t>Предскажи по </a:t>
            </a:r>
            <a:r>
              <a:rPr lang="ru-RU" dirty="0" smtClean="0"/>
              <a:t>началу;</a:t>
            </a:r>
          </a:p>
          <a:p>
            <a:r>
              <a:rPr lang="ru-RU" dirty="0"/>
              <a:t>Найди слово, найди </a:t>
            </a:r>
            <a:r>
              <a:rPr lang="ru-RU" dirty="0" smtClean="0"/>
              <a:t>предложение;</a:t>
            </a:r>
          </a:p>
          <a:p>
            <a:r>
              <a:rPr lang="ru-RU" dirty="0"/>
              <a:t>Читаем </a:t>
            </a:r>
            <a:r>
              <a:rPr lang="ru-RU" dirty="0" smtClean="0"/>
              <a:t>о</a:t>
            </a:r>
            <a:r>
              <a:rPr lang="ru-RU" dirty="0"/>
              <a:t>т</a:t>
            </a:r>
            <a:r>
              <a:rPr lang="ru-RU" dirty="0" smtClean="0"/>
              <a:t>рывок;</a:t>
            </a:r>
          </a:p>
          <a:p>
            <a:r>
              <a:rPr lang="ru-RU" dirty="0"/>
              <a:t>Пишем конспект </a:t>
            </a:r>
            <a:r>
              <a:rPr lang="ru-RU" dirty="0" smtClean="0"/>
              <a:t>прочитанного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13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4941"/>
          </a:xfrm>
        </p:spPr>
        <p:txBody>
          <a:bodyPr>
            <a:normAutofit fontScale="90000"/>
          </a:bodyPr>
          <a:lstStyle/>
          <a:p>
            <a:r>
              <a:rPr lang="en-US" smtClean="0"/>
              <a:t>  </a:t>
            </a:r>
            <a:r>
              <a:rPr lang="ru-RU" dirty="0" smtClean="0"/>
              <a:t>Пример работы</a:t>
            </a:r>
            <a:r>
              <a:rPr lang="en-US" dirty="0" smtClean="0"/>
              <a:t> </a:t>
            </a:r>
            <a:r>
              <a:rPr lang="ru-RU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(</a:t>
            </a:r>
            <a:r>
              <a:rPr lang="ru-RU" sz="1800" dirty="0" err="1" smtClean="0"/>
              <a:t>Казеичева</a:t>
            </a:r>
            <a:r>
              <a:rPr lang="ru-RU" sz="1800" dirty="0" smtClean="0"/>
              <a:t> </a:t>
            </a:r>
            <a:r>
              <a:rPr lang="ru-RU" sz="1800" dirty="0"/>
              <a:t>А. Е. Учебное пособие. </a:t>
            </a:r>
            <a:r>
              <a:rPr lang="ru-RU" sz="1800" dirty="0" err="1"/>
              <a:t>Метапредметный</a:t>
            </a:r>
            <a:r>
              <a:rPr lang="ru-RU" sz="1800" dirty="0"/>
              <a:t> портфель ученика 5 </a:t>
            </a:r>
            <a:r>
              <a:rPr lang="ru-RU" sz="1800" dirty="0" smtClean="0"/>
              <a:t>класса</a:t>
            </a:r>
            <a:r>
              <a:rPr lang="en-US" sz="1800" dirty="0" smtClean="0"/>
              <a:t>)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Содержимое 3" descr="вебинар комплекс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037" r="-75037"/>
          <a:stretch>
            <a:fillRect/>
          </a:stretch>
        </p:blipFill>
        <p:spPr>
          <a:xfrm>
            <a:off x="-2225896" y="1218630"/>
            <a:ext cx="8627658" cy="5156770"/>
          </a:xfrm>
        </p:spPr>
      </p:pic>
      <p:pic>
        <p:nvPicPr>
          <p:cNvPr id="5" name="Изображение 4" descr="вебинар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754" y="1218630"/>
            <a:ext cx="4838045" cy="515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Teacher</a:t>
            </a:r>
            <a:r>
              <a:rPr lang="ru-RU" sz="3600" dirty="0" smtClean="0"/>
              <a:t>:</a:t>
            </a:r>
            <a:r>
              <a:rPr lang="ru-RU" dirty="0" smtClean="0"/>
              <a:t> </a:t>
            </a:r>
            <a:r>
              <a:rPr lang="ru-RU" sz="3600" i="1" dirty="0" smtClean="0"/>
              <a:t>«</a:t>
            </a:r>
            <a:r>
              <a:rPr lang="en-US" sz="3600" i="1" dirty="0" smtClean="0"/>
              <a:t>Look through the text and tell me….</a:t>
            </a:r>
            <a:r>
              <a:rPr lang="ru-RU" sz="3600" i="1" dirty="0" smtClean="0"/>
              <a:t>»</a:t>
            </a:r>
            <a:br>
              <a:rPr lang="ru-RU" sz="3600" i="1" dirty="0" smtClean="0"/>
            </a:br>
            <a:r>
              <a:rPr lang="ru-RU" sz="3200" b="1" dirty="0"/>
              <a:t>Беглое чтение</a:t>
            </a:r>
            <a:br>
              <a:rPr lang="ru-RU" sz="3200" b="1" dirty="0"/>
            </a:br>
            <a:endParaRPr lang="ru-RU" sz="3600" i="1" dirty="0"/>
          </a:p>
        </p:txBody>
      </p:sp>
      <p:pic>
        <p:nvPicPr>
          <p:cNvPr id="2050" name="Picture 2" descr="C:\Users\zampouvr\Desktop\вебинар беглое чтение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 r="6422" b="62684"/>
          <a:stretch/>
        </p:blipFill>
        <p:spPr bwMode="auto">
          <a:xfrm>
            <a:off x="2066924" y="1208087"/>
            <a:ext cx="5038725" cy="276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6680" y="4429125"/>
            <a:ext cx="8775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… Danish kings ruled … Britain … 24 years. … last … them … Edward, … died without … son …</a:t>
            </a:r>
          </a:p>
          <a:p>
            <a:pPr algn="just"/>
            <a:r>
              <a:rPr lang="en-US" dirty="0" smtClean="0"/>
              <a:t>follow … . 15 years … he … promised … English Crown … Duke … Normandy, … was … cousin.</a:t>
            </a:r>
          </a:p>
          <a:p>
            <a:pPr algn="just"/>
            <a:r>
              <a:rPr lang="en-US" dirty="0" smtClean="0"/>
              <a:t>… British … supported Harold … . … the most powerful … he was crowned … York. William … </a:t>
            </a:r>
          </a:p>
          <a:p>
            <a:pPr algn="just"/>
            <a:r>
              <a:rPr lang="en-US" dirty="0"/>
              <a:t>a</a:t>
            </a:r>
            <a:r>
              <a:rPr lang="en-US" dirty="0" smtClean="0"/>
              <a:t>rmy … England. … 14 October, 1066 … Normans … victory … started … history … Britain.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52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«Полезная» </a:t>
            </a:r>
            <a:r>
              <a:rPr lang="ru-RU" dirty="0" smtClean="0"/>
              <a:t>слепота?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ИГНОРИРОВАНИЕ:</a:t>
            </a:r>
          </a:p>
          <a:p>
            <a:r>
              <a:rPr lang="ru-RU" dirty="0" smtClean="0"/>
              <a:t>Артиклей, предлогов;</a:t>
            </a:r>
          </a:p>
          <a:p>
            <a:r>
              <a:rPr lang="ru-RU" dirty="0" smtClean="0"/>
              <a:t>Форм глаголов;</a:t>
            </a:r>
          </a:p>
          <a:p>
            <a:r>
              <a:rPr lang="ru-RU" dirty="0" smtClean="0"/>
              <a:t>Точной орфографии; </a:t>
            </a:r>
          </a:p>
          <a:p>
            <a:r>
              <a:rPr lang="ru-RU" dirty="0" smtClean="0"/>
              <a:t>Сложных слов.</a:t>
            </a:r>
          </a:p>
          <a:p>
            <a:pPr marL="0" indent="0" algn="ctr">
              <a:buNone/>
            </a:pPr>
            <a:r>
              <a:rPr lang="ru-RU" dirty="0" smtClean="0"/>
              <a:t>Вдумчивое чтение - </a:t>
            </a:r>
            <a:r>
              <a:rPr lang="ru-RU" b="1" u="sng" dirty="0" smtClean="0"/>
              <a:t>ОБЯЗАТЕЛЬНО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401218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7894"/>
            <a:ext cx="8229600" cy="754062"/>
          </a:xfrm>
        </p:spPr>
        <p:txBody>
          <a:bodyPr>
            <a:noAutofit/>
          </a:bodyPr>
          <a:lstStyle/>
          <a:p>
            <a:r>
              <a:rPr lang="ru-RU" sz="2000" dirty="0"/>
              <a:t>Кауфман К. И. и др. Учебное </a:t>
            </a:r>
            <a:r>
              <a:rPr lang="ru-RU" sz="2000" dirty="0" smtClean="0"/>
              <a:t>пособие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"Страницы британской истории".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066925"/>
            <a:ext cx="2162175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52725" y="2291834"/>
            <a:ext cx="66416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Книга </a:t>
            </a:r>
            <a:r>
              <a:rPr lang="ru-RU" dirty="0" smtClean="0"/>
              <a:t>адресована: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учителям (</a:t>
            </a:r>
            <a:r>
              <a:rPr lang="ru-RU" i="1" dirty="0" smtClean="0"/>
              <a:t>дополнительное пособие для классных чтений</a:t>
            </a:r>
            <a:r>
              <a:rPr lang="ru-RU" dirty="0" smtClean="0"/>
              <a:t>);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обучающимся </a:t>
            </a:r>
            <a:r>
              <a:rPr lang="ru-RU" dirty="0"/>
              <a:t>7–11 </a:t>
            </a:r>
            <a:r>
              <a:rPr lang="ru-RU" dirty="0" smtClean="0"/>
              <a:t>классов (дополнительное пособие для классного и внеклассного чтения);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Обогащает знания учеников культурой и историей страны изучаемого языка.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71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4213"/>
            <a:ext cx="8229600" cy="1143000"/>
          </a:xfrm>
        </p:spPr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52650"/>
            <a:ext cx="8229600" cy="4525963"/>
          </a:xfrm>
        </p:spPr>
        <p:txBody>
          <a:bodyPr/>
          <a:lstStyle/>
          <a:p>
            <a:r>
              <a:rPr lang="ru-RU" dirty="0" smtClean="0"/>
              <a:t>Какие из упражнений (методов, приемов), по Вашему мнению, эффективны? Почему?</a:t>
            </a:r>
          </a:p>
          <a:p>
            <a:r>
              <a:rPr lang="ru-RU" dirty="0" smtClean="0"/>
              <a:t>Можно ли прочитав </a:t>
            </a:r>
            <a:r>
              <a:rPr lang="ru-RU" i="1" dirty="0" smtClean="0"/>
              <a:t>бегло</a:t>
            </a:r>
            <a:r>
              <a:rPr lang="ru-RU" dirty="0" smtClean="0"/>
              <a:t> понять общий смысл текста?</a:t>
            </a:r>
          </a:p>
          <a:p>
            <a:r>
              <a:rPr lang="ru-RU" dirty="0" smtClean="0"/>
              <a:t>Важен ли комплекс упражнение при формировании навыков чтения? </a:t>
            </a:r>
            <a:r>
              <a:rPr lang="ru-RU" smtClean="0"/>
              <a:t>Почему?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34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группы упражнений: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Упражнения </a:t>
            </a:r>
            <a:r>
              <a:rPr lang="ru-RU" sz="2400" dirty="0"/>
              <a:t>для развития зрительного </a:t>
            </a:r>
            <a:r>
              <a:rPr lang="ru-RU" sz="2400" dirty="0" smtClean="0"/>
              <a:t>восприятия;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Упражнения </a:t>
            </a:r>
            <a:r>
              <a:rPr lang="ru-RU" sz="2400" dirty="0"/>
              <a:t>для развития слухового </a:t>
            </a:r>
            <a:r>
              <a:rPr lang="ru-RU" sz="2400" dirty="0" smtClean="0"/>
              <a:t>восприятия;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Упражнения для развития кинестетического </a:t>
            </a:r>
            <a:r>
              <a:rPr lang="ru-RU" sz="2400" dirty="0" smtClean="0"/>
              <a:t>восприятия.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31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зрительного восприятия: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Зрительный </a:t>
            </a:r>
            <a:r>
              <a:rPr lang="ru-RU" dirty="0"/>
              <a:t>диктант (обучающимся предлагают прочитать слово, словосочетание, предложение 2 раза, а потом записать);</a:t>
            </a:r>
          </a:p>
          <a:p>
            <a:pPr lvl="0"/>
            <a:r>
              <a:rPr lang="ru-RU" dirty="0" smtClean="0"/>
              <a:t>“Слово </a:t>
            </a:r>
            <a:r>
              <a:rPr lang="ru-RU" dirty="0"/>
              <a:t>в слове” (обучающимся предлагается составить возможное количество слов из одного слова);</a:t>
            </a:r>
          </a:p>
          <a:p>
            <a:pPr lvl="0"/>
            <a:r>
              <a:rPr lang="ru-RU" dirty="0" smtClean="0"/>
              <a:t>“Расколдуй </a:t>
            </a:r>
            <a:r>
              <a:rPr lang="ru-RU" dirty="0"/>
              <a:t>слово” </a:t>
            </a:r>
            <a:r>
              <a:rPr lang="ru-RU" i="1" dirty="0"/>
              <a:t>(</a:t>
            </a:r>
            <a:r>
              <a:rPr lang="ru-RU" i="1" dirty="0" err="1"/>
              <a:t>phis</a:t>
            </a:r>
            <a:r>
              <a:rPr lang="ru-RU" i="1" dirty="0"/>
              <a:t> – </a:t>
            </a:r>
            <a:r>
              <a:rPr lang="ru-RU" i="1" dirty="0" err="1"/>
              <a:t>ship</a:t>
            </a:r>
            <a:r>
              <a:rPr lang="ru-RU" i="1" dirty="0"/>
              <a:t>);</a:t>
            </a:r>
            <a:endParaRPr lang="ru-RU" dirty="0"/>
          </a:p>
          <a:p>
            <a:pPr lvl="0"/>
            <a:r>
              <a:rPr lang="ru-RU" dirty="0"/>
              <a:t>С</a:t>
            </a:r>
            <a:r>
              <a:rPr lang="ru-RU" dirty="0" smtClean="0"/>
              <a:t>оставить </a:t>
            </a:r>
            <a:r>
              <a:rPr lang="ru-RU" dirty="0"/>
              <a:t>слово из отдельных букв, слов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3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слухового восприятия: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Слуховые </a:t>
            </a:r>
            <a:r>
              <a:rPr lang="ru-RU" dirty="0"/>
              <a:t>диктанты (обучающиеся записывают слова, словосочетания, предложения под диктовку);</a:t>
            </a:r>
          </a:p>
          <a:p>
            <a:pPr lvl="0"/>
            <a:r>
              <a:rPr lang="ru-RU" dirty="0" smtClean="0"/>
              <a:t>“Снежный </a:t>
            </a:r>
            <a:r>
              <a:rPr lang="ru-RU" dirty="0"/>
              <a:t>ком” (обучающимся дается определенное слово, один из них называет слово, начинающееся на последнюю букву первого слова и т.д.);</a:t>
            </a:r>
          </a:p>
          <a:p>
            <a:pPr lvl="0"/>
            <a:r>
              <a:rPr lang="ru-RU" dirty="0" smtClean="0"/>
              <a:t>“Цепочка</a:t>
            </a:r>
            <a:r>
              <a:rPr lang="ru-RU" dirty="0"/>
              <a:t>” (учитель называет простое предложение, состоящее из двух слов; обучающиеся по очереди добавляют возможные слова, чтобы получилось распространенное предложение);</a:t>
            </a:r>
          </a:p>
          <a:p>
            <a:pPr lvl="0"/>
            <a:r>
              <a:rPr lang="ru-RU" dirty="0" smtClean="0"/>
              <a:t>“Угадай </a:t>
            </a:r>
            <a:r>
              <a:rPr lang="ru-RU" dirty="0"/>
              <a:t>слово” (учитель диктует номера букв по алфавиту, учащиеся следом записывают его буквами)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кинестетического восприятия: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Рисование </a:t>
            </a:r>
            <a:r>
              <a:rPr lang="ru-RU" dirty="0"/>
              <a:t>буквы, звука, слова, словосочетания в воздухе;</a:t>
            </a:r>
          </a:p>
          <a:p>
            <a:pPr lvl="0"/>
            <a:r>
              <a:rPr lang="ru-RU" dirty="0" smtClean="0"/>
              <a:t>Простукивание </a:t>
            </a:r>
            <a:r>
              <a:rPr lang="ru-RU" dirty="0"/>
              <a:t>ритмического рисунка слова;</a:t>
            </a:r>
          </a:p>
          <a:p>
            <a:pPr lvl="0"/>
            <a:r>
              <a:rPr lang="ru-RU" dirty="0" smtClean="0"/>
              <a:t>“Рассказывание </a:t>
            </a:r>
            <a:r>
              <a:rPr lang="ru-RU" dirty="0"/>
              <a:t>руками” по телефону, телевизору, радио и т.д.;</a:t>
            </a:r>
          </a:p>
          <a:p>
            <a:pPr lvl="0"/>
            <a:r>
              <a:rPr lang="ru-RU" dirty="0" smtClean="0"/>
              <a:t>Изображение </a:t>
            </a:r>
            <a:r>
              <a:rPr lang="ru-RU" dirty="0"/>
              <a:t>слова, словосочетания, предложения в воздухе;</a:t>
            </a:r>
          </a:p>
          <a:p>
            <a:pPr lvl="0"/>
            <a:r>
              <a:rPr lang="ru-RU" dirty="0" smtClean="0"/>
              <a:t>Пересказ </a:t>
            </a:r>
            <a:r>
              <a:rPr lang="ru-RU" dirty="0"/>
              <a:t>с заданием передать мимикой и жестами разное физическое и эмоциональное состояние (весело, грустно, холодно, жарко)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65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Чтение как вид речевой </a:t>
            </a:r>
            <a:r>
              <a:rPr lang="ru-RU" dirty="0" smtClean="0"/>
              <a:t>деятельности: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endParaRPr lang="ru-RU" sz="2400" dirty="0" smtClean="0"/>
          </a:p>
          <a:p>
            <a:pPr lvl="0" algn="just"/>
            <a:r>
              <a:rPr lang="ru-RU" sz="2400" i="1" dirty="0"/>
              <a:t>Н</a:t>
            </a:r>
            <a:r>
              <a:rPr lang="ru-RU" sz="2400" i="1" dirty="0" smtClean="0"/>
              <a:t>авыки</a:t>
            </a:r>
            <a:r>
              <a:rPr lang="ru-RU" sz="2400" dirty="0" smtClean="0"/>
              <a:t> </a:t>
            </a:r>
            <a:r>
              <a:rPr lang="ru-RU" sz="2400" dirty="0"/>
              <a:t>соотнесения зрительного образа речевой единицы с её </a:t>
            </a:r>
            <a:r>
              <a:rPr lang="ru-RU" sz="2400" dirty="0" err="1"/>
              <a:t>слухо-речедвигательным</a:t>
            </a:r>
            <a:r>
              <a:rPr lang="ru-RU" sz="2400" dirty="0"/>
              <a:t> образом</a:t>
            </a:r>
            <a:r>
              <a:rPr lang="ru-RU" sz="2400" dirty="0" smtClean="0"/>
              <a:t>;</a:t>
            </a:r>
          </a:p>
          <a:p>
            <a:pPr lvl="0" algn="just"/>
            <a:r>
              <a:rPr lang="ru-RU" sz="2400" i="1" dirty="0"/>
              <a:t>Н</a:t>
            </a:r>
            <a:r>
              <a:rPr lang="ru-RU" sz="2400" i="1" dirty="0" smtClean="0"/>
              <a:t>авыки</a:t>
            </a:r>
            <a:r>
              <a:rPr lang="ru-RU" sz="2400" dirty="0" smtClean="0"/>
              <a:t> </a:t>
            </a:r>
            <a:r>
              <a:rPr lang="ru-RU" sz="2400" dirty="0"/>
              <a:t>соотнесения </a:t>
            </a:r>
            <a:r>
              <a:rPr lang="ru-RU" sz="2400" dirty="0" err="1"/>
              <a:t>слухо-речедвигательных</a:t>
            </a:r>
            <a:r>
              <a:rPr lang="ru-RU" sz="2400" dirty="0"/>
              <a:t> образов речевых единиц с их </a:t>
            </a:r>
            <a:r>
              <a:rPr lang="ru-RU" sz="2400" dirty="0" smtClean="0"/>
              <a:t>значением; </a:t>
            </a:r>
          </a:p>
          <a:p>
            <a:pPr lvl="0" algn="just"/>
            <a:r>
              <a:rPr lang="ru-RU" sz="2400" i="1" dirty="0"/>
              <a:t>Н</a:t>
            </a:r>
            <a:r>
              <a:rPr lang="ru-RU" sz="2400" i="1" dirty="0" smtClean="0"/>
              <a:t>авыки</a:t>
            </a:r>
            <a:r>
              <a:rPr lang="ru-RU" sz="2400" dirty="0" smtClean="0"/>
              <a:t> </a:t>
            </a:r>
            <a:r>
              <a:rPr lang="ru-RU" sz="2400" dirty="0"/>
              <a:t>соотнесения звуковых образов слов и словосочетаний с их значениями; </a:t>
            </a:r>
            <a:endParaRPr lang="ru-RU" sz="2400" dirty="0" smtClean="0"/>
          </a:p>
          <a:p>
            <a:pPr lvl="0" algn="just"/>
            <a:r>
              <a:rPr lang="ru-RU" sz="2400" i="1" dirty="0"/>
              <a:t>Н</a:t>
            </a:r>
            <a:r>
              <a:rPr lang="ru-RU" sz="2400" i="1" dirty="0" smtClean="0"/>
              <a:t>авыки</a:t>
            </a:r>
            <a:r>
              <a:rPr lang="ru-RU" sz="2400" dirty="0" smtClean="0"/>
              <a:t> </a:t>
            </a:r>
            <a:r>
              <a:rPr lang="ru-RU" sz="2400" dirty="0"/>
              <a:t>соотнесения грамматических структур с их </a:t>
            </a:r>
            <a:r>
              <a:rPr lang="ru-RU" sz="2400" dirty="0" smtClean="0"/>
              <a:t>значениями.</a:t>
            </a:r>
            <a:endParaRPr lang="ru-RU" sz="2400" dirty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03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Навыки техники чтения </a:t>
            </a:r>
            <a:r>
              <a:rPr lang="ru-RU" sz="2400" b="1" dirty="0" smtClean="0"/>
              <a:t>– их качества: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 smtClean="0"/>
              <a:t>Автоматизированность</a:t>
            </a:r>
            <a:r>
              <a:rPr lang="ru-RU" dirty="0" smtClean="0"/>
              <a:t>;</a:t>
            </a:r>
            <a:endParaRPr lang="ru-RU" dirty="0"/>
          </a:p>
          <a:p>
            <a:pPr lvl="0"/>
            <a:r>
              <a:rPr lang="ru-RU" dirty="0" smtClean="0"/>
              <a:t>Устойчивость </a:t>
            </a:r>
            <a:r>
              <a:rPr lang="ru-RU" dirty="0"/>
              <a:t>(способность навыка сохранять свои свойства под влиянием других навыков при его включении в речевую деятельность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 smtClean="0"/>
              <a:t>Гибкость </a:t>
            </a:r>
            <a:r>
              <a:rPr lang="ru-RU" dirty="0"/>
              <a:t>( способность включаться в самые разные ситуации</a:t>
            </a:r>
            <a:r>
              <a:rPr lang="ru-RU" dirty="0" smtClean="0"/>
              <a:t>).</a:t>
            </a:r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431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Важно помнить!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Любой материал для чтения должен соответствовать уровню учеников;</a:t>
            </a:r>
          </a:p>
          <a:p>
            <a:r>
              <a:rPr lang="ru-RU" dirty="0" smtClean="0"/>
              <a:t>Должно быть не менее 80% знакомых слов.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ЗАДАЧА</a:t>
            </a:r>
          </a:p>
          <a:p>
            <a:pPr marL="0" indent="0" algn="ctr">
              <a:buNone/>
            </a:pPr>
            <a:endParaRPr lang="ru-RU" dirty="0" smtClean="0">
              <a:ln>
                <a:solidFill>
                  <a:schemeClr val="tx1"/>
                </a:solidFill>
              </a:ln>
            </a:endParaRPr>
          </a:p>
          <a:p>
            <a:pPr marL="0" indent="0" algn="ctr">
              <a:buNone/>
            </a:pPr>
            <a:r>
              <a:rPr lang="ru-RU" sz="2800" i="1" dirty="0" smtClean="0"/>
              <a:t>улучшить</a:t>
            </a:r>
            <a:r>
              <a:rPr lang="ru-RU" sz="2800" dirty="0" smtClean="0"/>
              <a:t> </a:t>
            </a:r>
            <a:r>
              <a:rPr lang="ru-RU" sz="2800" dirty="0"/>
              <a:t>технику чтения. </a:t>
            </a:r>
            <a:endParaRPr lang="ru-RU" sz="2800" dirty="0" smtClean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       скорость </a:t>
            </a:r>
            <a:r>
              <a:rPr lang="ru-RU" sz="2000" dirty="0"/>
              <a:t>чтения </a:t>
            </a:r>
            <a:r>
              <a:rPr lang="ru-RU" sz="2000" dirty="0" smtClean="0"/>
              <a:t>                                           понимание прочитанного</a:t>
            </a:r>
            <a:endParaRPr lang="ru-RU" sz="2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53969" y="4181382"/>
            <a:ext cx="313337" cy="648069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548544" y="5104660"/>
            <a:ext cx="461637" cy="3994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760955" y="5104660"/>
            <a:ext cx="392097" cy="3994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5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2845</TotalTime>
  <Words>1012</Words>
  <Application>Microsoft Office PowerPoint</Application>
  <PresentationFormat>Экран (4:3)</PresentationFormat>
  <Paragraphs>129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Формируем навыки чтения в 5-9 классах: упражнения и приемы</vt:lpstr>
      <vt:lpstr> Задача современного учителя  </vt:lpstr>
      <vt:lpstr>3 группы упражнений:</vt:lpstr>
      <vt:lpstr>Упражнения для развития зрительного восприятия: </vt:lpstr>
      <vt:lpstr>Упражнения для развития слухового восприятия: </vt:lpstr>
      <vt:lpstr>Упражнения для развития кинестетического восприятия: </vt:lpstr>
      <vt:lpstr>Чтение как вид речевой деятельности:</vt:lpstr>
      <vt:lpstr>Навыки техники чтения – их качества: </vt:lpstr>
      <vt:lpstr>Важно помнить!</vt:lpstr>
      <vt:lpstr>Виды упражнений</vt:lpstr>
      <vt:lpstr> Тренируем понимание прочитанного </vt:lpstr>
      <vt:lpstr> Увеличиваем скорость чтения </vt:lpstr>
      <vt:lpstr>«SHADOWING»</vt:lpstr>
      <vt:lpstr>Пример упражнения  «SHADOWING»  Логан Маршалл. Электронная книга с озвученным текстом. Мифы и легенды всех народов.  </vt:lpstr>
      <vt:lpstr>Самые употребляемые слова в школе «Sight Words»</vt:lpstr>
      <vt:lpstr>  Кауфман М. Ю. и др. Книга для чтения в 5–6 классе. Приключения ежика Боба и его друзей / Adventures of Bob, the Hedgehog, and his friends.</vt:lpstr>
      <vt:lpstr>Презентация PowerPoint</vt:lpstr>
      <vt:lpstr>Пример «Reordering» ( Sequencing ) Дворецкая О. Б. и др. Книга для чтения для 8 кл. READ UP!  </vt:lpstr>
      <vt:lpstr>Метод «Jig – saw» - метод взаимообучения</vt:lpstr>
      <vt:lpstr>Пример «Jig – saw: reading» ( listening ) Дворецкая О. Б. и др. Книга для чтения для 9 кл. READ UP!  </vt:lpstr>
      <vt:lpstr>Приминение</vt:lpstr>
      <vt:lpstr>Комплекс упражнений направленных на развитие навыков чтения:</vt:lpstr>
      <vt:lpstr>  Пример работы   (Казеичева А. Е. Учебное пособие. Метапредметный портфель ученика 5 класса).</vt:lpstr>
      <vt:lpstr>Teacher: «Look through the text and tell me….» Беглое чтение </vt:lpstr>
      <vt:lpstr>«Полезная» слепота?</vt:lpstr>
      <vt:lpstr>Кауфман К. И. и др. Учебное пособие  "Страницы британской истории".   </vt:lpstr>
      <vt:lpstr>Подводя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Формируем навыки чтения в 5-9 классах: упражнения и приемы</dc:title>
  <dc:creator>123 321</dc:creator>
  <cp:lastModifiedBy>admin</cp:lastModifiedBy>
  <cp:revision>32</cp:revision>
  <dcterms:created xsi:type="dcterms:W3CDTF">2018-10-29T17:41:55Z</dcterms:created>
  <dcterms:modified xsi:type="dcterms:W3CDTF">2018-11-06T07:41:12Z</dcterms:modified>
</cp:coreProperties>
</file>